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7" r:id="rId1"/>
  </p:sldMasterIdLst>
  <p:notesMasterIdLst>
    <p:notesMasterId r:id="rId33"/>
  </p:notesMasterIdLst>
  <p:handoutMasterIdLst>
    <p:handoutMasterId r:id="rId34"/>
  </p:handoutMasterIdLst>
  <p:sldIdLst>
    <p:sldId id="509" r:id="rId2"/>
    <p:sldId id="481" r:id="rId3"/>
    <p:sldId id="554" r:id="rId4"/>
    <p:sldId id="557" r:id="rId5"/>
    <p:sldId id="556" r:id="rId6"/>
    <p:sldId id="558" r:id="rId7"/>
    <p:sldId id="553" r:id="rId8"/>
    <p:sldId id="559" r:id="rId9"/>
    <p:sldId id="560" r:id="rId10"/>
    <p:sldId id="561" r:id="rId11"/>
    <p:sldId id="562" r:id="rId12"/>
    <p:sldId id="563" r:id="rId13"/>
    <p:sldId id="508" r:id="rId14"/>
    <p:sldId id="526" r:id="rId15"/>
    <p:sldId id="527" r:id="rId16"/>
    <p:sldId id="528" r:id="rId17"/>
    <p:sldId id="484" r:id="rId18"/>
    <p:sldId id="535" r:id="rId19"/>
    <p:sldId id="536" r:id="rId20"/>
    <p:sldId id="564" r:id="rId21"/>
    <p:sldId id="566" r:id="rId22"/>
    <p:sldId id="567" r:id="rId23"/>
    <p:sldId id="569" r:id="rId24"/>
    <p:sldId id="570" r:id="rId25"/>
    <p:sldId id="571" r:id="rId26"/>
    <p:sldId id="538" r:id="rId27"/>
    <p:sldId id="539" r:id="rId28"/>
    <p:sldId id="540" r:id="rId29"/>
    <p:sldId id="541" r:id="rId30"/>
    <p:sldId id="572" r:id="rId31"/>
    <p:sldId id="543" r:id="rId32"/>
  </p:sldIdLst>
  <p:sldSz cx="9144000" cy="6858000" type="screen4x3"/>
  <p:notesSz cx="6797675" cy="9926638"/>
  <p:defaultTextStyle>
    <a:defPPr>
      <a:defRPr lang="tr-TR"/>
    </a:defPPr>
    <a:lvl1pPr algn="l" rtl="0" fontAlgn="base">
      <a:spcBef>
        <a:spcPct val="0"/>
      </a:spcBef>
      <a:spcAft>
        <a:spcPct val="0"/>
      </a:spcAft>
      <a:defRPr kern="1200">
        <a:solidFill>
          <a:schemeClr val="tx1"/>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13" autoAdjust="0"/>
  </p:normalViewPr>
  <p:slideViewPr>
    <p:cSldViewPr>
      <p:cViewPr>
        <p:scale>
          <a:sx n="77" d="100"/>
          <a:sy n="77" d="100"/>
        </p:scale>
        <p:origin x="-876" y="174"/>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1242" y="-84"/>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117763"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2F075BBD-9B40-4D29-8759-415AB371AAFB}" type="datetime1">
              <a:rPr lang="tr-TR"/>
              <a:pPr>
                <a:defRPr/>
              </a:pPr>
              <a:t>14.02.2012</a:t>
            </a:fld>
            <a:endParaRPr lang="tr-TR"/>
          </a:p>
        </p:txBody>
      </p:sp>
      <p:sp>
        <p:nvSpPr>
          <p:cNvPr id="117764"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117765"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A759CA72-A763-47E7-8E2A-476157A36D2D}" type="slidenum">
              <a:rPr lang="tr-TR"/>
              <a:pPr>
                <a:defRPr/>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B4BED7AF-0445-48C8-B794-36F70DE1A04D}" type="datetime1">
              <a:rPr lang="tr-TR"/>
              <a:pPr>
                <a:defRPr/>
              </a:pPr>
              <a:t>14.02.2012</a:t>
            </a:fld>
            <a:endParaRPr lang="tr-T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tr-TR" noProof="0" smtClean="0"/>
          </a:p>
        </p:txBody>
      </p:sp>
      <p:sp>
        <p:nvSpPr>
          <p:cNvPr id="6" name="Footer Placeholder 5"/>
          <p:cNvSpPr>
            <a:spLocks noGrp="1"/>
          </p:cNvSpPr>
          <p:nvPr>
            <p:ph type="ftr" sz="quarter" idx="4"/>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BECC5FFE-FFFF-4FDB-A292-4C33D5EAE896}" type="slidenum">
              <a:rPr lang="tr-TR"/>
              <a:pPr>
                <a:defRPr/>
              </a:pPr>
              <a:t>‹#›</a:t>
            </a:fld>
            <a:endParaRPr 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128"/>
        <a:cs typeface="+mn-cs"/>
      </a:defRPr>
    </a:lvl1pPr>
    <a:lvl2pPr marL="457200" algn="l" rtl="0" eaLnBrk="0" fontAlgn="base" hangingPunct="0">
      <a:spcBef>
        <a:spcPct val="30000"/>
      </a:spcBef>
      <a:spcAft>
        <a:spcPct val="0"/>
      </a:spcAft>
      <a:defRPr sz="1200" kern="1200">
        <a:solidFill>
          <a:schemeClr val="tx1"/>
        </a:solidFill>
        <a:latin typeface="+mn-lt"/>
        <a:ea typeface="ヒラギノ角ゴ Pro W3"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p:spPr>
      </p:sp>
      <p:sp>
        <p:nvSpPr>
          <p:cNvPr id="39939" name="Rectangle 3"/>
          <p:cNvSpPr>
            <a:spLocks noGrp="1"/>
          </p:cNvSpPr>
          <p:nvPr>
            <p:ph type="body" idx="1"/>
          </p:nvPr>
        </p:nvSpPr>
        <p:spPr bwMode="auto">
          <a:noFill/>
        </p:spPr>
        <p:txBody>
          <a:bodyPr/>
          <a:lstStyle/>
          <a:p>
            <a:r>
              <a:rPr lang="tr-TR" dirty="0" smtClean="0"/>
              <a:t>Sayfa template i değişecek. INNOVASUB</a:t>
            </a:r>
            <a:r>
              <a:rPr lang="tr-TR" baseline="0" dirty="0" smtClean="0"/>
              <a:t> logo gerekli ayrıca bri adet de PanelMate Fotosu</a:t>
            </a:r>
          </a:p>
          <a:p>
            <a:endParaRPr lang="tr-TR" dirty="0" smtClean="0"/>
          </a:p>
          <a:p>
            <a:endParaRPr lang="tr-TR" dirty="0" smtClean="0"/>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4EAEDC-AED1-4EA2-AB2F-CE73E2DC9FD5}" type="slidenum">
              <a:rPr lang="tr-TR" smtClean="0"/>
              <a:pPr fontAlgn="base">
                <a:spcBef>
                  <a:spcPct val="0"/>
                </a:spcBef>
                <a:spcAft>
                  <a:spcPct val="0"/>
                </a:spcAft>
                <a:defRPr/>
              </a:pPr>
              <a:t>18</a:t>
            </a:fld>
            <a:endParaRPr lang="tr-TR"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xfrm>
            <a:off x="906357" y="4715153"/>
            <a:ext cx="4984962" cy="4466987"/>
          </a:xfrm>
          <a:noFill/>
        </p:spPr>
        <p:txBody>
          <a:bodyPr wrap="square" numCol="1" anchor="t" anchorCtr="0" compatLnSpc="1">
            <a:prstTxWarp prst="textNoShape">
              <a:avLst/>
            </a:prstTxWarp>
          </a:bodyPr>
          <a:lstStyle/>
          <a:p>
            <a:pPr eaLnBrk="1" hangingPunct="1">
              <a:spcBef>
                <a:spcPct val="0"/>
              </a:spcBef>
            </a:pPr>
            <a:r>
              <a:rPr lang="en-US" sz="1600" smtClean="0"/>
              <a:t>We have seen this slide before. It is obvious that any change in the blood flow will affect the bubble distribution. In fact, any other model or safe decompression computation algorithm, the changes in the blood flow are believed to affect nitrogen washout and bubble formation.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3F2F7C-A837-4F74-8F63-78F643BF7DD5}" type="slidenum">
              <a:rPr lang="tr-TR" smtClean="0"/>
              <a:pPr fontAlgn="base">
                <a:spcBef>
                  <a:spcPct val="0"/>
                </a:spcBef>
                <a:spcAft>
                  <a:spcPct val="0"/>
                </a:spcAft>
                <a:defRPr/>
              </a:pPr>
              <a:t>19</a:t>
            </a:fld>
            <a:endParaRPr lang="tr-TR"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xfrm>
            <a:off x="906357" y="4715153"/>
            <a:ext cx="4984962" cy="4466987"/>
          </a:xfrm>
          <a:noFill/>
        </p:spPr>
        <p:txBody>
          <a:bodyPr wrap="square" numCol="1" anchor="t" anchorCtr="0" compatLnSpc="1">
            <a:prstTxWarp prst="textNoShape">
              <a:avLst/>
            </a:prstTxWarp>
          </a:bodyPr>
          <a:lstStyle/>
          <a:p>
            <a:pPr eaLnBrk="1" hangingPunct="1">
              <a:spcBef>
                <a:spcPct val="0"/>
              </a:spcBef>
            </a:pPr>
            <a:r>
              <a:rPr lang="en-US" sz="1600" smtClean="0"/>
              <a:t>We have simulated a 30m/20 min dive for different ascent rates and blood flow scenario to get the bubble size distribution,</a:t>
            </a:r>
            <a:r>
              <a:rPr lang="tr-TR" sz="1600" smtClean="0"/>
              <a:t> </a:t>
            </a:r>
            <a:r>
              <a:rPr lang="en-US" sz="1600" smtClean="0"/>
              <a:t>total number of bubbles and gas volume and we tried to get a quantitative explanation for the impact of blood flow changes on the risk of DCS . </a:t>
            </a:r>
          </a:p>
          <a:p>
            <a:pPr eaLnBrk="1" hangingPunct="1">
              <a:spcBef>
                <a:spcPct val="0"/>
              </a:spcBef>
            </a:pPr>
            <a:endParaRPr lang="en-US" sz="1600" smtClean="0"/>
          </a:p>
          <a:p>
            <a:pPr eaLnBrk="1" hangingPunct="1">
              <a:spcBef>
                <a:spcPct val="0"/>
              </a:spcBef>
            </a:pPr>
            <a:r>
              <a:rPr lang="en-US" sz="1600" smtClean="0"/>
              <a:t>The selected compartment represents the combination of muscle and skin.</a:t>
            </a: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tr-TR" dirty="0" smtClean="0"/>
              <a:t>Tamer buraya SOPRAS SUB America gelecek</a:t>
            </a:r>
          </a:p>
          <a:p>
            <a:pPr eaLnBrk="1" hangingPunct="1">
              <a:spcBef>
                <a:spcPct val="0"/>
              </a:spcBef>
            </a:pPr>
            <a:r>
              <a:rPr lang="tr-TR" dirty="0" smtClean="0"/>
              <a:t>Ayrıca bri kaç şekil</a:t>
            </a:r>
            <a:r>
              <a:rPr lang="tr-TR" baseline="0" dirty="0" smtClean="0"/>
              <a:t> istanbul nostalji dia ols aiyi olur</a:t>
            </a:r>
            <a:endParaRPr lang="tr-TR" dirty="0" smtClean="0"/>
          </a:p>
          <a:p>
            <a:pPr eaLnBrk="1" hangingPunct="1">
              <a:spcBef>
                <a:spcPct val="0"/>
              </a:spcBef>
            </a:pPr>
            <a:endParaRPr lang="tr-TR"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023094-5F9A-45E0-B780-B77500988A30}" type="slidenum">
              <a:rPr lang="en-US"/>
              <a:pPr fontAlgn="base">
                <a:spcBef>
                  <a:spcPct val="0"/>
                </a:spcBef>
                <a:spcAft>
                  <a:spcPct val="0"/>
                </a:spcAft>
                <a:defRPr/>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pPr>
              <a:defRPr/>
            </a:pPr>
            <a:fld id="{BECC5FFE-FFFF-4FDB-A292-4C33D5EAE896}" type="slidenum">
              <a:rPr lang="tr-TR" smtClean="0"/>
              <a:pPr>
                <a:defRPr/>
              </a:pPr>
              <a:t>4</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dirty="0" smtClean="0"/>
              <a:t>Supervizor</a:t>
            </a:r>
            <a:r>
              <a:rPr lang="tr-TR" baseline="0" dirty="0" smtClean="0"/>
              <a:t> Sidekick Kutu </a:t>
            </a:r>
          </a:p>
          <a:p>
            <a:r>
              <a:rPr lang="tr-TR" baseline="0" dirty="0" smtClean="0"/>
              <a:t>Supervisor Sidekick 2. sayfaya, kutunun arkasına</a:t>
            </a:r>
            <a:endParaRPr lang="tr-TR" dirty="0"/>
          </a:p>
        </p:txBody>
      </p:sp>
      <p:sp>
        <p:nvSpPr>
          <p:cNvPr id="4" name="Slide Number Placeholder 3"/>
          <p:cNvSpPr>
            <a:spLocks noGrp="1"/>
          </p:cNvSpPr>
          <p:nvPr>
            <p:ph type="sldNum" sz="quarter" idx="10"/>
          </p:nvPr>
        </p:nvSpPr>
        <p:spPr/>
        <p:txBody>
          <a:bodyPr/>
          <a:lstStyle/>
          <a:p>
            <a:pPr>
              <a:defRPr/>
            </a:pPr>
            <a:fld id="{BECC5FFE-FFFF-4FDB-A292-4C33D5EAE896}" type="slidenum">
              <a:rPr lang="tr-TR" smtClean="0"/>
              <a:pPr>
                <a:defRPr/>
              </a:pPr>
              <a:t>6</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dirty="0" smtClean="0"/>
              <a:t>Dalış panelleri</a:t>
            </a:r>
            <a:r>
              <a:rPr lang="tr-TR" baseline="0" dirty="0" smtClean="0"/>
              <a:t> 12 000 YTL ve 20 000 YTL arasında değişiyor ve belli başlı 3 firma tarafından imal ediliyor. </a:t>
            </a:r>
            <a:endParaRPr lang="tr-TR" dirty="0"/>
          </a:p>
        </p:txBody>
      </p:sp>
      <p:sp>
        <p:nvSpPr>
          <p:cNvPr id="4" name="Slide Number Placeholder 3"/>
          <p:cNvSpPr>
            <a:spLocks noGrp="1"/>
          </p:cNvSpPr>
          <p:nvPr>
            <p:ph type="sldNum" sz="quarter" idx="10"/>
          </p:nvPr>
        </p:nvSpPr>
        <p:spPr/>
        <p:txBody>
          <a:bodyPr/>
          <a:lstStyle/>
          <a:p>
            <a:pPr>
              <a:defRPr/>
            </a:pPr>
            <a:fld id="{1A3C9CBE-3450-4328-8E17-B52EB36A890E}" type="slidenum">
              <a:rPr lang="tr-TR" smtClean="0"/>
              <a:pPr>
                <a:defRPr/>
              </a:pPr>
              <a:t>7</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a:lstStyle/>
          <a:p>
            <a:r>
              <a:rPr lang="tr-TR" dirty="0" smtClean="0"/>
              <a:t>Tamer buraya simbioz</a:t>
            </a:r>
            <a:r>
              <a:rPr lang="tr-TR" baseline="0" dirty="0" smtClean="0"/>
              <a:t> la gecinen bri heyvan koy. Bitki deil hayvan olsa daha iyi olur. Misal REMORA ve SHARK</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19" name="Footer Placeholder 18"/>
          <p:cNvSpPr>
            <a:spLocks noGrp="1"/>
          </p:cNvSpPr>
          <p:nvPr>
            <p:ph type="ftr" sz="quarter" idx="11"/>
          </p:nvPr>
        </p:nvSpPr>
        <p:spPr/>
        <p:txBody>
          <a:bodyPr/>
          <a:lstStyle/>
          <a:p>
            <a:pPr>
              <a:defRPr/>
            </a:pPr>
            <a:r>
              <a:rPr lang="tr-TR" smtClean="0"/>
              <a:t>Boğaziçi Uluslararası Eğitim Dnş.ve Tic.Ltd.Şti.</a:t>
            </a:r>
            <a:endParaRPr lang="tr-TR"/>
          </a:p>
        </p:txBody>
      </p:sp>
      <p:sp>
        <p:nvSpPr>
          <p:cNvPr id="27" name="Slide Number Placeholder 26"/>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5" name="Footer Placeholder 4"/>
          <p:cNvSpPr>
            <a:spLocks noGrp="1"/>
          </p:cNvSpPr>
          <p:nvPr>
            <p:ph type="ftr" sz="quarter" idx="11"/>
          </p:nvPr>
        </p:nvSpPr>
        <p:spPr/>
        <p:txBody>
          <a:bodyPr/>
          <a:lstStyle/>
          <a:p>
            <a:pPr>
              <a:defRPr/>
            </a:pPr>
            <a:r>
              <a:rPr lang="tr-TR" smtClean="0"/>
              <a:t>Boğaziçi Uluslararası Eğitim Dnş.ve Tic.Ltd.Şti.</a:t>
            </a:r>
            <a:endParaRPr lang="tr-TR"/>
          </a:p>
        </p:txBody>
      </p:sp>
      <p:sp>
        <p:nvSpPr>
          <p:cNvPr id="6" name="Slide Number Placeholder 5"/>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5" name="Footer Placeholder 4"/>
          <p:cNvSpPr>
            <a:spLocks noGrp="1"/>
          </p:cNvSpPr>
          <p:nvPr>
            <p:ph type="ftr" sz="quarter" idx="11"/>
          </p:nvPr>
        </p:nvSpPr>
        <p:spPr/>
        <p:txBody>
          <a:bodyPr/>
          <a:lstStyle/>
          <a:p>
            <a:pPr>
              <a:defRPr/>
            </a:pPr>
            <a:r>
              <a:rPr lang="tr-TR" smtClean="0"/>
              <a:t>Boğaziçi Uluslararası Eğitim Dnş.ve Tic.Ltd.Şti.</a:t>
            </a:r>
            <a:endParaRPr lang="tr-TR"/>
          </a:p>
        </p:txBody>
      </p:sp>
      <p:sp>
        <p:nvSpPr>
          <p:cNvPr id="6" name="Slide Number Placeholder 5"/>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tr-TR"/>
          </a:p>
        </p:txBody>
      </p:sp>
      <p:sp>
        <p:nvSpPr>
          <p:cNvPr id="3" name="SmartArt Placeholder 2"/>
          <p:cNvSpPr>
            <a:spLocks noGrp="1"/>
          </p:cNvSpPr>
          <p:nvPr>
            <p:ph type="dgm" idx="1"/>
          </p:nvPr>
        </p:nvSpPr>
        <p:spPr>
          <a:xfrm>
            <a:off x="457200" y="1600200"/>
            <a:ext cx="8229600" cy="4525963"/>
          </a:xfrm>
        </p:spPr>
        <p:txBody>
          <a:bodyPr>
            <a:normAutofit/>
          </a:bodyPr>
          <a:lstStyle/>
          <a:p>
            <a:pPr lvl="0"/>
            <a:endParaRPr lang="tr-TR"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tr-T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tr-T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95205D0A-1D89-43AB-B999-06C1D7318E56}"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5" name="Footer Placeholder 4"/>
          <p:cNvSpPr>
            <a:spLocks noGrp="1"/>
          </p:cNvSpPr>
          <p:nvPr>
            <p:ph type="ftr" sz="quarter" idx="11"/>
          </p:nvPr>
        </p:nvSpPr>
        <p:spPr/>
        <p:txBody>
          <a:bodyPr/>
          <a:lstStyle/>
          <a:p>
            <a:pPr>
              <a:defRPr/>
            </a:pPr>
            <a:r>
              <a:rPr lang="tr-TR" smtClean="0"/>
              <a:t>Boğaziçi Uluslararası Eğitim Dnş.ve Tic.Ltd.Şti.</a:t>
            </a:r>
            <a:endParaRPr lang="tr-TR"/>
          </a:p>
        </p:txBody>
      </p:sp>
      <p:sp>
        <p:nvSpPr>
          <p:cNvPr id="6" name="Slide Number Placeholder 5"/>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5" name="Footer Placeholder 4"/>
          <p:cNvSpPr>
            <a:spLocks noGrp="1"/>
          </p:cNvSpPr>
          <p:nvPr>
            <p:ph type="ftr" sz="quarter" idx="11"/>
          </p:nvPr>
        </p:nvSpPr>
        <p:spPr/>
        <p:txBody>
          <a:bodyPr/>
          <a:lstStyle/>
          <a:p>
            <a:pPr>
              <a:defRPr/>
            </a:pPr>
            <a:r>
              <a:rPr lang="tr-TR" smtClean="0"/>
              <a:t>Boğaziçi Uluslararası Eğitim Dnş.ve Tic.Ltd.Şti.</a:t>
            </a:r>
            <a:endParaRPr lang="tr-TR"/>
          </a:p>
        </p:txBody>
      </p:sp>
      <p:sp>
        <p:nvSpPr>
          <p:cNvPr id="6" name="Slide Number Placeholder 5"/>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6" name="Footer Placeholder 5"/>
          <p:cNvSpPr>
            <a:spLocks noGrp="1"/>
          </p:cNvSpPr>
          <p:nvPr>
            <p:ph type="ftr" sz="quarter" idx="11"/>
          </p:nvPr>
        </p:nvSpPr>
        <p:spPr/>
        <p:txBody>
          <a:bodyPr/>
          <a:lstStyle/>
          <a:p>
            <a:pPr>
              <a:defRPr/>
            </a:pPr>
            <a:r>
              <a:rPr lang="tr-TR" smtClean="0"/>
              <a:t>Boğaziçi Uluslararası Eğitim Dnş.ve Tic.Ltd.Şti.</a:t>
            </a:r>
            <a:endParaRPr lang="tr-TR"/>
          </a:p>
        </p:txBody>
      </p:sp>
      <p:sp>
        <p:nvSpPr>
          <p:cNvPr id="7" name="Slide Number Placeholder 6"/>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8" name="Footer Placeholder 7"/>
          <p:cNvSpPr>
            <a:spLocks noGrp="1"/>
          </p:cNvSpPr>
          <p:nvPr>
            <p:ph type="ftr" sz="quarter" idx="11"/>
          </p:nvPr>
        </p:nvSpPr>
        <p:spPr/>
        <p:txBody>
          <a:bodyPr/>
          <a:lstStyle/>
          <a:p>
            <a:pPr>
              <a:defRPr/>
            </a:pPr>
            <a:r>
              <a:rPr lang="tr-TR" smtClean="0"/>
              <a:t>Boğaziçi Uluslararası Eğitim Dnş.ve Tic.Ltd.Şti.</a:t>
            </a:r>
            <a:endParaRPr lang="tr-TR"/>
          </a:p>
        </p:txBody>
      </p:sp>
      <p:sp>
        <p:nvSpPr>
          <p:cNvPr id="9" name="Slide Number Placeholder 8"/>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8" name="Slide Number Placeholder 7"/>
          <p:cNvSpPr>
            <a:spLocks noGrp="1"/>
          </p:cNvSpPr>
          <p:nvPr>
            <p:ph type="sldNum" sz="quarter" idx="11"/>
          </p:nvPr>
        </p:nvSpPr>
        <p:spPr/>
        <p:txBody>
          <a:bodyPr/>
          <a:lstStyle/>
          <a:p>
            <a:pPr>
              <a:defRPr/>
            </a:pPr>
            <a:fld id="{55D54BD2-A112-4ACB-BE86-584575A7ABC4}" type="slidenum">
              <a:rPr lang="tr-TR" smtClean="0"/>
              <a:pPr>
                <a:defRPr/>
              </a:pPr>
              <a:t>‹#›</a:t>
            </a:fld>
            <a:endParaRPr lang="tr-TR"/>
          </a:p>
        </p:txBody>
      </p:sp>
      <p:sp>
        <p:nvSpPr>
          <p:cNvPr id="9" name="Footer Placeholder 8"/>
          <p:cNvSpPr>
            <a:spLocks noGrp="1"/>
          </p:cNvSpPr>
          <p:nvPr>
            <p:ph type="ftr" sz="quarter" idx="12"/>
          </p:nvPr>
        </p:nvSpPr>
        <p:spPr/>
        <p:txBody>
          <a:bodyPr/>
          <a:lstStyle/>
          <a:p>
            <a:pPr>
              <a:defRPr/>
            </a:pPr>
            <a:r>
              <a:rPr lang="tr-TR" smtClean="0"/>
              <a:t>Boğaziçi Uluslararası Eğitim Dnş.ve Tic.Ltd.Şti.</a:t>
            </a:r>
            <a:endParaRPr lang="tr-TR"/>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3" name="Footer Placeholder 2"/>
          <p:cNvSpPr>
            <a:spLocks noGrp="1"/>
          </p:cNvSpPr>
          <p:nvPr>
            <p:ph type="ftr" sz="quarter" idx="11"/>
          </p:nvPr>
        </p:nvSpPr>
        <p:spPr/>
        <p:txBody>
          <a:bodyPr/>
          <a:lstStyle/>
          <a:p>
            <a:pPr>
              <a:defRPr/>
            </a:pPr>
            <a:r>
              <a:rPr lang="tr-TR" smtClean="0"/>
              <a:t>Boğaziçi Uluslararası Eğitim Dnş.ve Tic.Ltd.Şti.</a:t>
            </a:r>
            <a:endParaRPr lang="tr-TR"/>
          </a:p>
        </p:txBody>
      </p:sp>
      <p:sp>
        <p:nvSpPr>
          <p:cNvPr id="4" name="Slide Number Placeholder 3"/>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6A73A10F-0BFF-4E3E-B837-8CFBA92F5297}" type="datetime1">
              <a:rPr lang="tr-TR" smtClean="0"/>
              <a:pPr>
                <a:defRPr/>
              </a:pPr>
              <a:t>14.02.2012</a:t>
            </a:fld>
            <a:endParaRPr lang="tr-TR"/>
          </a:p>
        </p:txBody>
      </p:sp>
      <p:sp>
        <p:nvSpPr>
          <p:cNvPr id="6" name="Footer Placeholder 5"/>
          <p:cNvSpPr>
            <a:spLocks noGrp="1"/>
          </p:cNvSpPr>
          <p:nvPr>
            <p:ph type="ftr" sz="quarter" idx="11"/>
          </p:nvPr>
        </p:nvSpPr>
        <p:spPr/>
        <p:txBody>
          <a:bodyPr/>
          <a:lstStyle/>
          <a:p>
            <a:pPr>
              <a:defRPr/>
            </a:pPr>
            <a:r>
              <a:rPr lang="tr-TR" smtClean="0"/>
              <a:t>Boğaziçi Uluslararası Eğitim Dnş.ve Tic.Ltd.Şti.</a:t>
            </a:r>
            <a:endParaRPr lang="tr-TR"/>
          </a:p>
        </p:txBody>
      </p:sp>
      <p:sp>
        <p:nvSpPr>
          <p:cNvPr id="7" name="Slide Number Placeholder 6"/>
          <p:cNvSpPr>
            <a:spLocks noGrp="1"/>
          </p:cNvSpPr>
          <p:nvPr>
            <p:ph type="sldNum" sz="quarter" idx="12"/>
          </p:nvPr>
        </p:nvSpPr>
        <p:spPr>
          <a:xfrm>
            <a:off x="8156448" y="6422064"/>
            <a:ext cx="762000" cy="365125"/>
          </a:xfrm>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fld id="{6A73A10F-0BFF-4E3E-B837-8CFBA92F5297}" type="datetime1">
              <a:rPr lang="tr-TR" smtClean="0"/>
              <a:pPr>
                <a:defRPr/>
              </a:pPr>
              <a:t>14.02.2012</a:t>
            </a:fld>
            <a:endParaRPr lang="tr-TR"/>
          </a:p>
        </p:txBody>
      </p:sp>
      <p:sp>
        <p:nvSpPr>
          <p:cNvPr id="6" name="Footer Placeholder 5"/>
          <p:cNvSpPr>
            <a:spLocks noGrp="1"/>
          </p:cNvSpPr>
          <p:nvPr>
            <p:ph type="ftr" sz="quarter" idx="11"/>
          </p:nvPr>
        </p:nvSpPr>
        <p:spPr/>
        <p:txBody>
          <a:bodyPr/>
          <a:lstStyle/>
          <a:p>
            <a:pPr>
              <a:defRPr/>
            </a:pPr>
            <a:r>
              <a:rPr lang="tr-TR" smtClean="0"/>
              <a:t>Boğaziçi Uluslararası Eğitim Dnş.ve Tic.Ltd.Şti.</a:t>
            </a:r>
            <a:endParaRPr lang="tr-TR"/>
          </a:p>
        </p:txBody>
      </p:sp>
      <p:sp>
        <p:nvSpPr>
          <p:cNvPr id="7" name="Slide Number Placeholder 6"/>
          <p:cNvSpPr>
            <a:spLocks noGrp="1"/>
          </p:cNvSpPr>
          <p:nvPr>
            <p:ph type="sldNum" sz="quarter" idx="12"/>
          </p:nvPr>
        </p:nvSpPr>
        <p:spPr/>
        <p:txBody>
          <a:bodyPr/>
          <a:lstStyle/>
          <a:p>
            <a:pPr>
              <a:defRPr/>
            </a:pPr>
            <a:fld id="{55D54BD2-A112-4ACB-BE86-584575A7ABC4}" type="slidenum">
              <a:rPr lang="tr-TR" smtClean="0"/>
              <a:pPr>
                <a:defRPr/>
              </a:pPr>
              <a:t>‹#›</a:t>
            </a:fld>
            <a:endParaRPr lang="tr-TR"/>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fld id="{6A73A10F-0BFF-4E3E-B837-8CFBA92F5297}" type="datetime1">
              <a:rPr lang="tr-TR" smtClean="0"/>
              <a:pPr>
                <a:defRPr/>
              </a:pPr>
              <a:t>14.02.2012</a:t>
            </a:fld>
            <a:endParaRPr lang="tr-T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tr-TR" smtClean="0"/>
              <a:t>Boğaziçi Uluslararası Eğitim Dnş.ve Tic.Ltd.Şti.</a:t>
            </a:r>
            <a:endParaRPr lang="tr-T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55D54BD2-A112-4ACB-BE86-584575A7ABC4}" type="slidenum">
              <a:rPr lang="tr-TR" smtClean="0"/>
              <a:pPr>
                <a:defRPr/>
              </a:pPr>
              <a:t>‹#›</a:t>
            </a:fld>
            <a:endParaRPr lang="tr-TR"/>
          </a:p>
        </p:txBody>
      </p:sp>
    </p:spTree>
  </p:cSld>
  <p:clrMap bg1="dk1" tx1="lt1" bg2="dk2"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hf sldNum="0"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gif"/><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image" Target="../media/image28.gif"/><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email"/>
          <a:srcRect/>
          <a:stretch>
            <a:fillRect/>
          </a:stretch>
        </p:blipFill>
        <p:spPr bwMode="auto">
          <a:xfrm>
            <a:off x="4427984" y="188640"/>
            <a:ext cx="4104456" cy="3511933"/>
          </a:xfrm>
          <a:prstGeom prst="rect">
            <a:avLst/>
          </a:prstGeom>
          <a:noFill/>
          <a:ln w="9525">
            <a:noFill/>
            <a:miter lim="800000"/>
            <a:headEnd/>
            <a:tailEnd/>
          </a:ln>
          <a:effectLst>
            <a:outerShdw blurRad="254000" dist="63500" dir="5400000" sx="104000" sy="104000" algn="ctr" rotWithShape="0">
              <a:schemeClr val="tx1">
                <a:alpha val="51000"/>
              </a:schemeClr>
            </a:outerShdw>
          </a:effectLst>
        </p:spPr>
      </p:pic>
      <p:sp>
        <p:nvSpPr>
          <p:cNvPr id="2050" name="Rectangle 2"/>
          <p:cNvSpPr>
            <a:spLocks noGrp="1" noChangeArrowheads="1"/>
          </p:cNvSpPr>
          <p:nvPr>
            <p:ph type="ctrTitle"/>
          </p:nvPr>
        </p:nvSpPr>
        <p:spPr>
          <a:xfrm>
            <a:off x="467544" y="3645024"/>
            <a:ext cx="7200800" cy="2088232"/>
          </a:xfrm>
        </p:spPr>
        <p:txBody>
          <a:bodyPr>
            <a:normAutofit fontScale="90000"/>
          </a:bodyPr>
          <a:lstStyle/>
          <a:p>
            <a:pPr algn="l" eaLnBrk="1" fontAlgn="auto" hangingPunct="1">
              <a:spcAft>
                <a:spcPts val="0"/>
              </a:spcAft>
              <a:defRPr/>
            </a:pPr>
            <a:r>
              <a:rPr lang="en-US" sz="3600" b="0" i="1"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Panel  Mate:  A  Surface  Based  Dive  Computer  for  Commercial  Diving  Operations</a:t>
            </a:r>
            <a:r>
              <a:rPr lang="tr-TR" sz="40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r>
            <a:br>
              <a:rPr lang="tr-TR" sz="40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br>
            <a:endParaRPr lang="tr-TR" sz="40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6147" name="5 Altbilgi Yer Tutucusu"/>
          <p:cNvSpPr>
            <a:spLocks noGrp="1"/>
          </p:cNvSpPr>
          <p:nvPr>
            <p:ph type="ftr" sz="quarter" idx="11"/>
          </p:nvPr>
        </p:nvSpPr>
        <p:spPr bwMode="auto">
          <a:xfrm>
            <a:off x="179388" y="6021388"/>
            <a:ext cx="7848600" cy="484187"/>
          </a:xfrm>
          <a:noFill/>
          <a:ln>
            <a:miter lim="800000"/>
            <a:headEnd/>
            <a:tailEnd/>
          </a:ln>
        </p:spPr>
        <p:txBody>
          <a:bodyPr/>
          <a:lstStyle/>
          <a:p>
            <a:r>
              <a:rPr lang="tr-TR" sz="2000" smtClean="0">
                <a:latin typeface="Arial Narrow" charset="0"/>
              </a:rPr>
              <a:t>Boğaziçi Uluslararası Eğitim Danışmanlık ve Ticaret Limited Şirketi.</a:t>
            </a:r>
          </a:p>
        </p:txBody>
      </p:sp>
      <p:pic>
        <p:nvPicPr>
          <p:cNvPr id="38913"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467544" y="692696"/>
            <a:ext cx="3625143" cy="911724"/>
          </a:xfrm>
          <a:prstGeom prst="rect">
            <a:avLst/>
          </a:prstGeom>
          <a:noFill/>
        </p:spPr>
      </p:pic>
      <p:pic>
        <p:nvPicPr>
          <p:cNvPr id="38915" name="Picture 3" descr="C:\Users\Tamer\Documents\BOSAM_isleri\Kartvizit Bosam\LOGO_BSAM.jpg"/>
          <p:cNvPicPr>
            <a:picLocks noChangeAspect="1" noChangeArrowheads="1"/>
          </p:cNvPicPr>
          <p:nvPr/>
        </p:nvPicPr>
        <p:blipFill>
          <a:blip r:embed="rId5" cstate="email"/>
          <a:srcRect/>
          <a:stretch>
            <a:fillRect/>
          </a:stretch>
        </p:blipFill>
        <p:spPr bwMode="auto">
          <a:xfrm>
            <a:off x="7380312" y="4581128"/>
            <a:ext cx="1060630" cy="198884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descr="C:\Ddisk\tubitak_panel\ikincidonem\BEST\DSC_0473.JPG"/>
          <p:cNvPicPr>
            <a:picLocks noChangeAspect="1" noChangeArrowheads="1"/>
          </p:cNvPicPr>
          <p:nvPr/>
        </p:nvPicPr>
        <p:blipFill>
          <a:blip r:embed="rId2" cstate="email"/>
          <a:srcRect/>
          <a:stretch>
            <a:fillRect/>
          </a:stretch>
        </p:blipFill>
        <p:spPr bwMode="auto">
          <a:xfrm>
            <a:off x="323529" y="332656"/>
            <a:ext cx="5112568" cy="3422347"/>
          </a:xfrm>
          <a:prstGeom prst="rect">
            <a:avLst/>
          </a:prstGeom>
          <a:noFill/>
          <a:ln w="9525">
            <a:noFill/>
            <a:miter lim="800000"/>
            <a:headEnd/>
            <a:tailEnd/>
          </a:ln>
        </p:spPr>
      </p:pic>
      <p:pic>
        <p:nvPicPr>
          <p:cNvPr id="24581" name="Picture 3" descr="C:\Ddisk\tubitak_panel\ikincidonem\imalat\imalat\DSC_0526.JPG"/>
          <p:cNvPicPr>
            <a:picLocks noChangeAspect="1" noChangeArrowheads="1"/>
          </p:cNvPicPr>
          <p:nvPr/>
        </p:nvPicPr>
        <p:blipFill>
          <a:blip r:embed="rId3" cstate="email"/>
          <a:srcRect/>
          <a:stretch>
            <a:fillRect/>
          </a:stretch>
        </p:blipFill>
        <p:spPr bwMode="auto">
          <a:xfrm>
            <a:off x="1115616" y="3861048"/>
            <a:ext cx="3411538" cy="2287587"/>
          </a:xfrm>
          <a:prstGeom prst="rect">
            <a:avLst/>
          </a:prstGeom>
          <a:noFill/>
          <a:ln w="9525">
            <a:noFill/>
            <a:miter lim="800000"/>
            <a:headEnd/>
            <a:tailEnd/>
          </a:ln>
        </p:spPr>
      </p:pic>
      <p:pic>
        <p:nvPicPr>
          <p:cNvPr id="24582" name="Picture 4" descr="C:\Ddisk\tubitak_panel\ikincidonem\imalat\imalat\DSC_0596.JPG"/>
          <p:cNvPicPr>
            <a:picLocks noChangeAspect="1" noChangeArrowheads="1"/>
          </p:cNvPicPr>
          <p:nvPr/>
        </p:nvPicPr>
        <p:blipFill>
          <a:blip r:embed="rId4" cstate="email"/>
          <a:srcRect/>
          <a:stretch>
            <a:fillRect/>
          </a:stretch>
        </p:blipFill>
        <p:spPr bwMode="auto">
          <a:xfrm>
            <a:off x="5940152" y="404664"/>
            <a:ext cx="2341563" cy="2357437"/>
          </a:xfrm>
          <a:prstGeom prst="rect">
            <a:avLst/>
          </a:prstGeom>
          <a:noFill/>
          <a:ln w="9525">
            <a:noFill/>
            <a:miter lim="800000"/>
            <a:headEnd/>
            <a:tailEnd/>
          </a:ln>
        </p:spPr>
      </p:pic>
      <p:pic>
        <p:nvPicPr>
          <p:cNvPr id="24583" name="Picture 5" descr="budafenadegil"/>
          <p:cNvPicPr>
            <a:picLocks noChangeAspect="1" noChangeArrowheads="1"/>
          </p:cNvPicPr>
          <p:nvPr/>
        </p:nvPicPr>
        <p:blipFill>
          <a:blip r:embed="rId5" cstate="email"/>
          <a:srcRect/>
          <a:stretch>
            <a:fillRect/>
          </a:stretch>
        </p:blipFill>
        <p:spPr bwMode="auto">
          <a:xfrm>
            <a:off x="5652120" y="2852936"/>
            <a:ext cx="2995612" cy="3690937"/>
          </a:xfrm>
          <a:prstGeom prst="rect">
            <a:avLst/>
          </a:prstGeom>
          <a:noFill/>
          <a:ln w="9525">
            <a:noFill/>
            <a:miter lim="800000"/>
            <a:headEnd/>
            <a:tailEnd/>
          </a:ln>
        </p:spPr>
      </p:pic>
      <p:pic>
        <p:nvPicPr>
          <p:cNvPr id="8" name="Picture 1" descr="C:\Users\Tamer\Documents\BOSAM_isleri\panelmate banner\innovasub_siyah zemin_trans.png"/>
          <p:cNvPicPr>
            <a:picLocks noChangeAspect="1" noChangeArrowheads="1"/>
          </p:cNvPicPr>
          <p:nvPr/>
        </p:nvPicPr>
        <p:blipFill>
          <a:blip r:embed="rId6"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4"/>
          <p:cNvSpPr txBox="1">
            <a:spLocks noChangeArrowheads="1"/>
          </p:cNvSpPr>
          <p:nvPr/>
        </p:nvSpPr>
        <p:spPr bwMode="auto">
          <a:xfrm>
            <a:off x="251520" y="620688"/>
            <a:ext cx="7057528" cy="4462760"/>
          </a:xfrm>
          <a:prstGeom prst="rect">
            <a:avLst/>
          </a:prstGeom>
          <a:noFill/>
          <a:ln w="9525">
            <a:noFill/>
            <a:miter lim="800000"/>
            <a:headEnd/>
            <a:tailEnd/>
          </a:ln>
        </p:spPr>
        <p:txBody>
          <a:bodyPr wrap="square">
            <a:spAutoFit/>
          </a:bodyPr>
          <a:lstStyle/>
          <a:p>
            <a:r>
              <a:rPr lang="tr-TR" sz="3200" b="1" dirty="0" smtClean="0">
                <a:latin typeface="Arial Narrow" charset="0"/>
              </a:rPr>
              <a:t>Lessons:</a:t>
            </a:r>
            <a:endParaRPr lang="tr-TR" sz="3200" b="1" dirty="0">
              <a:latin typeface="Arial Narrow" charset="0"/>
            </a:endParaRPr>
          </a:p>
          <a:p>
            <a:endParaRPr lang="tr-TR" sz="3200" b="1" dirty="0">
              <a:solidFill>
                <a:srgbClr val="0076A3"/>
              </a:solidFill>
              <a:latin typeface="Arial Narrow" charset="0"/>
            </a:endParaRPr>
          </a:p>
          <a:p>
            <a:endParaRPr lang="tr-TR" sz="2800" b="1" dirty="0">
              <a:solidFill>
                <a:srgbClr val="0076A3"/>
              </a:solidFill>
              <a:latin typeface="Arial Narrow" charset="0"/>
            </a:endParaRPr>
          </a:p>
          <a:p>
            <a:endParaRPr lang="en-US" sz="2400" dirty="0"/>
          </a:p>
          <a:p>
            <a:r>
              <a:rPr lang="en-US" sz="2400" dirty="0"/>
              <a:t>1. </a:t>
            </a:r>
            <a:r>
              <a:rPr lang="tr-TR" sz="2400" dirty="0" smtClean="0"/>
              <a:t>Symbiotic system design</a:t>
            </a:r>
            <a:endParaRPr lang="en-US" sz="2400" dirty="0"/>
          </a:p>
          <a:p>
            <a:endParaRPr lang="en-US" sz="2400" dirty="0"/>
          </a:p>
          <a:p>
            <a:r>
              <a:rPr lang="en-US" sz="2400" dirty="0"/>
              <a:t>2. </a:t>
            </a:r>
            <a:r>
              <a:rPr lang="tr-TR" sz="2400" dirty="0" smtClean="0"/>
              <a:t>Redundancy</a:t>
            </a:r>
            <a:endParaRPr lang="en-US" sz="2400" dirty="0"/>
          </a:p>
          <a:p>
            <a:endParaRPr lang="en-US" sz="2400" dirty="0"/>
          </a:p>
          <a:p>
            <a:r>
              <a:rPr lang="en-US" sz="2400" dirty="0"/>
              <a:t>3. </a:t>
            </a:r>
            <a:r>
              <a:rPr lang="tr-TR" sz="2400" dirty="0" smtClean="0"/>
              <a:t>Modular Structure</a:t>
            </a:r>
            <a:endParaRPr lang="en-US" sz="2400" dirty="0"/>
          </a:p>
          <a:p>
            <a:endParaRPr lang="en-US" sz="2400" dirty="0"/>
          </a:p>
          <a:p>
            <a:r>
              <a:rPr lang="en-US" sz="2400" dirty="0"/>
              <a:t>  </a:t>
            </a:r>
          </a:p>
        </p:txBody>
      </p:sp>
      <p:pic>
        <p:nvPicPr>
          <p:cNvPr id="5"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pic>
        <p:nvPicPr>
          <p:cNvPr id="15368" name="Picture 8" descr="http://www.wordinfo.info/words/images/hippo-birds.gif"/>
          <p:cNvPicPr>
            <a:picLocks noChangeAspect="1" noChangeArrowheads="1"/>
          </p:cNvPicPr>
          <p:nvPr/>
        </p:nvPicPr>
        <p:blipFill>
          <a:blip r:embed="rId4" cstate="print"/>
          <a:srcRect/>
          <a:stretch>
            <a:fillRect/>
          </a:stretch>
        </p:blipFill>
        <p:spPr bwMode="auto">
          <a:xfrm>
            <a:off x="5436096" y="4437112"/>
            <a:ext cx="3352800" cy="2200275"/>
          </a:xfrm>
          <a:prstGeom prst="rect">
            <a:avLst/>
          </a:prstGeom>
          <a:noFill/>
        </p:spPr>
      </p:pic>
      <p:pic>
        <p:nvPicPr>
          <p:cNvPr id="15366" name="Picture 6" descr="http://3.bp.blogspot.com/_3XvaFzIsptc/S5m6w7oE4-I/AAAAAAAAAFI/O80XWA-ka2E/s320/Biotic+Community+shark.jpg"/>
          <p:cNvPicPr>
            <a:picLocks noChangeAspect="1" noChangeArrowheads="1"/>
          </p:cNvPicPr>
          <p:nvPr/>
        </p:nvPicPr>
        <p:blipFill>
          <a:blip r:embed="rId5" cstate="print"/>
          <a:srcRect/>
          <a:stretch>
            <a:fillRect/>
          </a:stretch>
        </p:blipFill>
        <p:spPr bwMode="auto">
          <a:xfrm>
            <a:off x="3347864" y="3068960"/>
            <a:ext cx="3048000" cy="1905000"/>
          </a:xfrm>
          <a:prstGeom prst="rect">
            <a:avLst/>
          </a:prstGeom>
          <a:noFill/>
        </p:spPr>
      </p:pic>
      <p:pic>
        <p:nvPicPr>
          <p:cNvPr id="15362" name="Picture 2" descr="http://www.biologyreference.com/images/biol_04_img0432.jpg"/>
          <p:cNvPicPr>
            <a:picLocks noChangeAspect="1" noChangeArrowheads="1"/>
          </p:cNvPicPr>
          <p:nvPr/>
        </p:nvPicPr>
        <p:blipFill>
          <a:blip r:embed="rId6" cstate="print"/>
          <a:srcRect/>
          <a:stretch>
            <a:fillRect/>
          </a:stretch>
        </p:blipFill>
        <p:spPr bwMode="auto">
          <a:xfrm>
            <a:off x="4788024" y="476672"/>
            <a:ext cx="3456384" cy="274104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755576" y="476672"/>
            <a:ext cx="7885112" cy="2077492"/>
          </a:xfrm>
          <a:prstGeom prst="rect">
            <a:avLst/>
          </a:prstGeom>
          <a:noFill/>
          <a:ln w="9525">
            <a:noFill/>
            <a:miter lim="800000"/>
            <a:headEnd/>
            <a:tailEnd/>
          </a:ln>
        </p:spPr>
        <p:txBody>
          <a:bodyPr>
            <a:spAutoFit/>
          </a:bodyPr>
          <a:lstStyle/>
          <a:p>
            <a:r>
              <a:rPr lang="tr-TR" sz="3200" b="1" dirty="0" smtClean="0">
                <a:latin typeface="Arial Narrow" charset="0"/>
              </a:rPr>
              <a:t>Result</a:t>
            </a:r>
            <a:endParaRPr lang="tr-TR" sz="2800" b="1" dirty="0">
              <a:latin typeface="Arial Narrow" charset="0"/>
            </a:endParaRPr>
          </a:p>
          <a:p>
            <a:pPr>
              <a:spcBef>
                <a:spcPts val="600"/>
              </a:spcBef>
              <a:spcAft>
                <a:spcPts val="600"/>
              </a:spcAft>
              <a:buClr>
                <a:srgbClr val="0000FF"/>
              </a:buClr>
            </a:pPr>
            <a:endParaRPr lang="tr-TR" sz="2400" b="1" dirty="0">
              <a:latin typeface="Arial Narrow" charset="0"/>
            </a:endParaRPr>
          </a:p>
          <a:p>
            <a:pPr>
              <a:spcBef>
                <a:spcPts val="600"/>
              </a:spcBef>
              <a:spcAft>
                <a:spcPts val="600"/>
              </a:spcAft>
              <a:buClr>
                <a:srgbClr val="0000FF"/>
              </a:buClr>
            </a:pPr>
            <a:endParaRPr lang="tr-TR" sz="2400" b="1" dirty="0">
              <a:latin typeface="Arial Narrow" charset="0"/>
            </a:endParaRPr>
          </a:p>
          <a:p>
            <a:pPr>
              <a:spcBef>
                <a:spcPts val="600"/>
              </a:spcBef>
              <a:spcAft>
                <a:spcPts val="600"/>
              </a:spcAft>
              <a:buClr>
                <a:srgbClr val="0000FF"/>
              </a:buClr>
            </a:pPr>
            <a:endParaRPr lang="tr-TR" sz="2400" b="1" dirty="0">
              <a:latin typeface="Arial Narrow" charset="0"/>
            </a:endParaRPr>
          </a:p>
        </p:txBody>
      </p:sp>
      <p:pic>
        <p:nvPicPr>
          <p:cNvPr id="14341" name="Picture 5"/>
          <p:cNvPicPr>
            <a:picLocks noChangeAspect="1" noChangeArrowheads="1"/>
          </p:cNvPicPr>
          <p:nvPr/>
        </p:nvPicPr>
        <p:blipFill>
          <a:blip r:embed="rId3" cstate="email"/>
          <a:srcRect/>
          <a:stretch>
            <a:fillRect/>
          </a:stretch>
        </p:blipFill>
        <p:spPr bwMode="auto">
          <a:xfrm>
            <a:off x="899592" y="1412776"/>
            <a:ext cx="7445821" cy="4652767"/>
          </a:xfrm>
          <a:prstGeom prst="rect">
            <a:avLst/>
          </a:prstGeom>
          <a:noFill/>
          <a:ln w="9525">
            <a:noFill/>
            <a:miter lim="800000"/>
            <a:headEnd/>
            <a:tailEnd/>
          </a:ln>
        </p:spPr>
      </p:pic>
      <p:pic>
        <p:nvPicPr>
          <p:cNvPr id="5"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p:cNvSpPr txBox="1">
            <a:spLocks noChangeArrowheads="1"/>
          </p:cNvSpPr>
          <p:nvPr/>
        </p:nvSpPr>
        <p:spPr bwMode="auto">
          <a:xfrm>
            <a:off x="1258888" y="908050"/>
            <a:ext cx="7885112" cy="1878013"/>
          </a:xfrm>
          <a:prstGeom prst="rect">
            <a:avLst/>
          </a:prstGeom>
          <a:noFill/>
          <a:ln w="9525">
            <a:noFill/>
            <a:miter lim="800000"/>
            <a:headEnd/>
            <a:tailEnd/>
          </a:ln>
        </p:spPr>
        <p:txBody>
          <a:bodyPr>
            <a:spAutoFit/>
          </a:bodyPr>
          <a:lstStyle/>
          <a:p>
            <a:pPr marL="514350" indent="-514350"/>
            <a:endParaRPr lang="tr-TR" sz="3200" b="1">
              <a:solidFill>
                <a:srgbClr val="0076A3"/>
              </a:solidFill>
              <a:latin typeface="Arial Narrow" charset="0"/>
            </a:endParaRPr>
          </a:p>
          <a:p>
            <a:pPr marL="514350" indent="-514350"/>
            <a:endParaRPr lang="tr-TR" sz="2800" b="1">
              <a:solidFill>
                <a:srgbClr val="0076A3"/>
              </a:solidFill>
              <a:latin typeface="Arial Narrow" charset="0"/>
            </a:endParaRPr>
          </a:p>
          <a:p>
            <a:pPr marL="514350" indent="-514350"/>
            <a:endParaRPr lang="tr-TR" sz="2800" b="1">
              <a:solidFill>
                <a:srgbClr val="0076A3"/>
              </a:solidFill>
              <a:latin typeface="Arial Narrow" charset="0"/>
            </a:endParaRPr>
          </a:p>
          <a:p>
            <a:pPr marL="514350" indent="-514350"/>
            <a:endParaRPr lang="tr-TR" sz="2800" b="1">
              <a:solidFill>
                <a:srgbClr val="0076A3"/>
              </a:solidFill>
              <a:latin typeface="Arial Narrow" charset="0"/>
            </a:endParaRPr>
          </a:p>
        </p:txBody>
      </p:sp>
      <p:sp>
        <p:nvSpPr>
          <p:cNvPr id="37892" name="TextBox 5"/>
          <p:cNvSpPr txBox="1">
            <a:spLocks noChangeArrowheads="1"/>
          </p:cNvSpPr>
          <p:nvPr/>
        </p:nvSpPr>
        <p:spPr bwMode="auto">
          <a:xfrm>
            <a:off x="2555776" y="2420888"/>
            <a:ext cx="184731" cy="830997"/>
          </a:xfrm>
          <a:prstGeom prst="rect">
            <a:avLst/>
          </a:prstGeom>
          <a:noFill/>
          <a:ln w="9525">
            <a:noFill/>
            <a:miter lim="800000"/>
            <a:headEnd/>
            <a:tailEnd/>
          </a:ln>
        </p:spPr>
        <p:txBody>
          <a:bodyPr wrap="none">
            <a:spAutoFit/>
          </a:bodyPr>
          <a:lstStyle/>
          <a:p>
            <a:endParaRPr lang="en-US" sz="4800" i="1" dirty="0"/>
          </a:p>
        </p:txBody>
      </p:sp>
      <p:pic>
        <p:nvPicPr>
          <p:cNvPr id="5" name="Picture 3"/>
          <p:cNvPicPr>
            <a:picLocks noChangeAspect="1" noChangeArrowheads="1"/>
          </p:cNvPicPr>
          <p:nvPr/>
        </p:nvPicPr>
        <p:blipFill>
          <a:blip r:embed="rId3" cstate="email"/>
          <a:srcRect/>
          <a:stretch>
            <a:fillRect/>
          </a:stretch>
        </p:blipFill>
        <p:spPr bwMode="auto">
          <a:xfrm>
            <a:off x="1180065" y="2056221"/>
            <a:ext cx="1660573" cy="1800200"/>
          </a:xfrm>
          <a:prstGeom prst="rect">
            <a:avLst/>
          </a:prstGeom>
          <a:noFill/>
          <a:ln w="9525">
            <a:noFill/>
            <a:miter lim="800000"/>
            <a:headEnd/>
            <a:tailEnd/>
          </a:ln>
          <a:effectLst/>
        </p:spPr>
      </p:pic>
      <p:sp>
        <p:nvSpPr>
          <p:cNvPr id="6" name="Freeform 5"/>
          <p:cNvSpPr/>
          <p:nvPr/>
        </p:nvSpPr>
        <p:spPr>
          <a:xfrm>
            <a:off x="3909695" y="2730189"/>
            <a:ext cx="195792" cy="1720850"/>
          </a:xfrm>
          <a:custGeom>
            <a:avLst/>
            <a:gdLst>
              <a:gd name="connsiteX0" fmla="*/ 0 w 195792"/>
              <a:gd name="connsiteY0" fmla="*/ 0 h 1720850"/>
              <a:gd name="connsiteX1" fmla="*/ 152400 w 195792"/>
              <a:gd name="connsiteY1" fmla="*/ 234950 h 1720850"/>
              <a:gd name="connsiteX2" fmla="*/ 190500 w 195792"/>
              <a:gd name="connsiteY2" fmla="*/ 1187450 h 1720850"/>
              <a:gd name="connsiteX3" fmla="*/ 184150 w 195792"/>
              <a:gd name="connsiteY3" fmla="*/ 1720850 h 1720850"/>
            </a:gdLst>
            <a:ahLst/>
            <a:cxnLst>
              <a:cxn ang="0">
                <a:pos x="connsiteX0" y="connsiteY0"/>
              </a:cxn>
              <a:cxn ang="0">
                <a:pos x="connsiteX1" y="connsiteY1"/>
              </a:cxn>
              <a:cxn ang="0">
                <a:pos x="connsiteX2" y="connsiteY2"/>
              </a:cxn>
              <a:cxn ang="0">
                <a:pos x="connsiteX3" y="connsiteY3"/>
              </a:cxn>
            </a:cxnLst>
            <a:rect l="l" t="t" r="r" b="b"/>
            <a:pathLst>
              <a:path w="195792" h="1720850">
                <a:moveTo>
                  <a:pt x="0" y="0"/>
                </a:moveTo>
                <a:cubicBezTo>
                  <a:pt x="60325" y="18521"/>
                  <a:pt x="120650" y="37042"/>
                  <a:pt x="152400" y="234950"/>
                </a:cubicBezTo>
                <a:cubicBezTo>
                  <a:pt x="184150" y="432858"/>
                  <a:pt x="185208" y="939800"/>
                  <a:pt x="190500" y="1187450"/>
                </a:cubicBezTo>
                <a:cubicBezTo>
                  <a:pt x="195792" y="1435100"/>
                  <a:pt x="189971" y="1577975"/>
                  <a:pt x="184150" y="1720850"/>
                </a:cubicBezTo>
              </a:path>
            </a:pathLst>
          </a:cu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7" name="Picture 6"/>
          <p:cNvPicPr>
            <a:picLocks noChangeAspect="1" noChangeArrowheads="1"/>
          </p:cNvPicPr>
          <p:nvPr/>
        </p:nvPicPr>
        <p:blipFill>
          <a:blip r:embed="rId4" cstate="email"/>
          <a:srcRect/>
          <a:stretch>
            <a:fillRect/>
          </a:stretch>
        </p:blipFill>
        <p:spPr bwMode="auto">
          <a:xfrm>
            <a:off x="3669686" y="4392367"/>
            <a:ext cx="792088" cy="908841"/>
          </a:xfrm>
          <a:prstGeom prst="rect">
            <a:avLst/>
          </a:prstGeom>
          <a:noFill/>
          <a:ln w="9525">
            <a:noFill/>
            <a:miter lim="800000"/>
            <a:headEnd/>
            <a:tailEnd/>
          </a:ln>
          <a:effectLst/>
        </p:spPr>
      </p:pic>
      <p:sp>
        <p:nvSpPr>
          <p:cNvPr id="9" name="Freeform 8"/>
          <p:cNvSpPr/>
          <p:nvPr/>
        </p:nvSpPr>
        <p:spPr>
          <a:xfrm>
            <a:off x="3765993" y="1877994"/>
            <a:ext cx="1491287" cy="1408190"/>
          </a:xfrm>
          <a:custGeom>
            <a:avLst/>
            <a:gdLst>
              <a:gd name="connsiteX0" fmla="*/ 23785 w 1522237"/>
              <a:gd name="connsiteY0" fmla="*/ 1171631 h 1409480"/>
              <a:gd name="connsiteX1" fmla="*/ 76640 w 1522237"/>
              <a:gd name="connsiteY1" fmla="*/ 1346054 h 1409480"/>
              <a:gd name="connsiteX2" fmla="*/ 483627 w 1522237"/>
              <a:gd name="connsiteY2" fmla="*/ 1324911 h 1409480"/>
              <a:gd name="connsiteX3" fmla="*/ 737334 w 1522237"/>
              <a:gd name="connsiteY3" fmla="*/ 838641 h 1409480"/>
              <a:gd name="connsiteX4" fmla="*/ 1408598 w 1522237"/>
              <a:gd name="connsiteY4" fmla="*/ 119806 h 1409480"/>
              <a:gd name="connsiteX5" fmla="*/ 1419170 w 1522237"/>
              <a:gd name="connsiteY5" fmla="*/ 119806 h 1409480"/>
              <a:gd name="connsiteX0" fmla="*/ 66070 w 1564522"/>
              <a:gd name="connsiteY0" fmla="*/ 1171631 h 1401552"/>
              <a:gd name="connsiteX1" fmla="*/ 118925 w 1564522"/>
              <a:gd name="connsiteY1" fmla="*/ 1346054 h 1401552"/>
              <a:gd name="connsiteX2" fmla="*/ 779619 w 1564522"/>
              <a:gd name="connsiteY2" fmla="*/ 838641 h 1401552"/>
              <a:gd name="connsiteX3" fmla="*/ 1450883 w 1564522"/>
              <a:gd name="connsiteY3" fmla="*/ 119806 h 1401552"/>
              <a:gd name="connsiteX4" fmla="*/ 1461455 w 1564522"/>
              <a:gd name="connsiteY4" fmla="*/ 119806 h 1401552"/>
              <a:gd name="connsiteX0" fmla="*/ 85129 w 1564523"/>
              <a:gd name="connsiteY0" fmla="*/ 1221302 h 1401552"/>
              <a:gd name="connsiteX1" fmla="*/ 137984 w 1564523"/>
              <a:gd name="connsiteY1" fmla="*/ 1395725 h 1401552"/>
              <a:gd name="connsiteX2" fmla="*/ 913031 w 1564523"/>
              <a:gd name="connsiteY2" fmla="*/ 1186338 h 1401552"/>
              <a:gd name="connsiteX3" fmla="*/ 1469942 w 1564523"/>
              <a:gd name="connsiteY3" fmla="*/ 169477 h 1401552"/>
              <a:gd name="connsiteX4" fmla="*/ 1480514 w 1564523"/>
              <a:gd name="connsiteY4" fmla="*/ 169477 h 1401552"/>
              <a:gd name="connsiteX0" fmla="*/ 11893 w 1491287"/>
              <a:gd name="connsiteY0" fmla="*/ 1221302 h 1408190"/>
              <a:gd name="connsiteX1" fmla="*/ 191724 w 1491287"/>
              <a:gd name="connsiteY1" fmla="*/ 1402363 h 1408190"/>
              <a:gd name="connsiteX2" fmla="*/ 839795 w 1491287"/>
              <a:gd name="connsiteY2" fmla="*/ 1186338 h 1408190"/>
              <a:gd name="connsiteX3" fmla="*/ 1396706 w 1491287"/>
              <a:gd name="connsiteY3" fmla="*/ 169477 h 1408190"/>
              <a:gd name="connsiteX4" fmla="*/ 1407278 w 1491287"/>
              <a:gd name="connsiteY4" fmla="*/ 169477 h 1408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287" h="1408190">
                <a:moveTo>
                  <a:pt x="11893" y="1221302"/>
                </a:moveTo>
                <a:cubicBezTo>
                  <a:pt x="0" y="1295740"/>
                  <a:pt x="53740" y="1408190"/>
                  <a:pt x="191724" y="1402363"/>
                </a:cubicBezTo>
                <a:cubicBezTo>
                  <a:pt x="329708" y="1396536"/>
                  <a:pt x="638965" y="1391819"/>
                  <a:pt x="839795" y="1186338"/>
                </a:cubicBezTo>
                <a:cubicBezTo>
                  <a:pt x="1040625" y="980857"/>
                  <a:pt x="1302126" y="338954"/>
                  <a:pt x="1396706" y="169477"/>
                </a:cubicBezTo>
                <a:cubicBezTo>
                  <a:pt x="1491287" y="0"/>
                  <a:pt x="1458811" y="109574"/>
                  <a:pt x="1407278" y="169477"/>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nvGrpSpPr>
          <p:cNvPr id="10" name="Group 9"/>
          <p:cNvGrpSpPr/>
          <p:nvPr/>
        </p:nvGrpSpPr>
        <p:grpSpPr>
          <a:xfrm>
            <a:off x="3813703" y="1987239"/>
            <a:ext cx="1302492" cy="1228919"/>
            <a:chOff x="3275858" y="1847850"/>
            <a:chExt cx="1302492" cy="1228919"/>
          </a:xfrm>
        </p:grpSpPr>
        <p:pic>
          <p:nvPicPr>
            <p:cNvPr id="11" name="Picture 7"/>
            <p:cNvPicPr>
              <a:picLocks noChangeAspect="1" noChangeArrowheads="1"/>
            </p:cNvPicPr>
            <p:nvPr/>
          </p:nvPicPr>
          <p:blipFill>
            <a:blip r:embed="rId5" cstate="email"/>
            <a:srcRect/>
            <a:stretch>
              <a:fillRect/>
            </a:stretch>
          </p:blipFill>
          <p:spPr bwMode="auto">
            <a:xfrm>
              <a:off x="3275858" y="2564904"/>
              <a:ext cx="320411" cy="406800"/>
            </a:xfrm>
            <a:prstGeom prst="rect">
              <a:avLst/>
            </a:prstGeom>
            <a:noFill/>
            <a:ln w="9525">
              <a:noFill/>
              <a:miter lim="800000"/>
              <a:headEnd/>
              <a:tailEnd/>
            </a:ln>
            <a:effectLst/>
          </p:spPr>
        </p:pic>
        <p:sp>
          <p:nvSpPr>
            <p:cNvPr id="12" name="Freeform 11"/>
            <p:cNvSpPr/>
            <p:nvPr/>
          </p:nvSpPr>
          <p:spPr>
            <a:xfrm>
              <a:off x="3460750" y="1847850"/>
              <a:ext cx="1117600" cy="1228919"/>
            </a:xfrm>
            <a:custGeom>
              <a:avLst/>
              <a:gdLst>
                <a:gd name="connsiteX0" fmla="*/ 12700 w 1123950"/>
                <a:gd name="connsiteY0" fmla="*/ 1123950 h 1237192"/>
                <a:gd name="connsiteX1" fmla="*/ 69850 w 1123950"/>
                <a:gd name="connsiteY1" fmla="*/ 1206500 h 1237192"/>
                <a:gd name="connsiteX2" fmla="*/ 431800 w 1123950"/>
                <a:gd name="connsiteY2" fmla="*/ 1117600 h 1237192"/>
                <a:gd name="connsiteX3" fmla="*/ 812800 w 1123950"/>
                <a:gd name="connsiteY3" fmla="*/ 488950 h 1237192"/>
                <a:gd name="connsiteX4" fmla="*/ 1123950 w 1123950"/>
                <a:gd name="connsiteY4" fmla="*/ 0 h 1237192"/>
                <a:gd name="connsiteX5" fmla="*/ 1123950 w 1123950"/>
                <a:gd name="connsiteY5" fmla="*/ 0 h 1237192"/>
                <a:gd name="connsiteX6" fmla="*/ 1123950 w 1123950"/>
                <a:gd name="connsiteY6" fmla="*/ 0 h 1237192"/>
                <a:gd name="connsiteX0" fmla="*/ 6350 w 1117600"/>
                <a:gd name="connsiteY0" fmla="*/ 1123950 h 1239627"/>
                <a:gd name="connsiteX1" fmla="*/ 103138 w 1117600"/>
                <a:gd name="connsiteY1" fmla="*/ 1221110 h 1239627"/>
                <a:gd name="connsiteX2" fmla="*/ 425450 w 1117600"/>
                <a:gd name="connsiteY2" fmla="*/ 1117600 h 1239627"/>
                <a:gd name="connsiteX3" fmla="*/ 806450 w 1117600"/>
                <a:gd name="connsiteY3" fmla="*/ 488950 h 1239627"/>
                <a:gd name="connsiteX4" fmla="*/ 1117600 w 1117600"/>
                <a:gd name="connsiteY4" fmla="*/ 0 h 1239627"/>
                <a:gd name="connsiteX5" fmla="*/ 1117600 w 1117600"/>
                <a:gd name="connsiteY5" fmla="*/ 0 h 1239627"/>
                <a:gd name="connsiteX6" fmla="*/ 1117600 w 1117600"/>
                <a:gd name="connsiteY6" fmla="*/ 0 h 1239627"/>
                <a:gd name="connsiteX0" fmla="*/ 6350 w 1117600"/>
                <a:gd name="connsiteY0" fmla="*/ 1123950 h 1228919"/>
                <a:gd name="connsiteX1" fmla="*/ 103138 w 1117600"/>
                <a:gd name="connsiteY1" fmla="*/ 1221110 h 1228919"/>
                <a:gd name="connsiteX2" fmla="*/ 535186 w 1117600"/>
                <a:gd name="connsiteY2" fmla="*/ 1077094 h 1228919"/>
                <a:gd name="connsiteX3" fmla="*/ 806450 w 1117600"/>
                <a:gd name="connsiteY3" fmla="*/ 488950 h 1228919"/>
                <a:gd name="connsiteX4" fmla="*/ 1117600 w 1117600"/>
                <a:gd name="connsiteY4" fmla="*/ 0 h 1228919"/>
                <a:gd name="connsiteX5" fmla="*/ 1117600 w 1117600"/>
                <a:gd name="connsiteY5" fmla="*/ 0 h 1228919"/>
                <a:gd name="connsiteX6" fmla="*/ 1117600 w 1117600"/>
                <a:gd name="connsiteY6" fmla="*/ 0 h 1228919"/>
                <a:gd name="connsiteX0" fmla="*/ 6350 w 1117600"/>
                <a:gd name="connsiteY0" fmla="*/ 1123950 h 1228919"/>
                <a:gd name="connsiteX1" fmla="*/ 103138 w 1117600"/>
                <a:gd name="connsiteY1" fmla="*/ 1221110 h 1228919"/>
                <a:gd name="connsiteX2" fmla="*/ 463178 w 1117600"/>
                <a:gd name="connsiteY2" fmla="*/ 1077094 h 1228919"/>
                <a:gd name="connsiteX3" fmla="*/ 806450 w 1117600"/>
                <a:gd name="connsiteY3" fmla="*/ 488950 h 1228919"/>
                <a:gd name="connsiteX4" fmla="*/ 1117600 w 1117600"/>
                <a:gd name="connsiteY4" fmla="*/ 0 h 1228919"/>
                <a:gd name="connsiteX5" fmla="*/ 1117600 w 1117600"/>
                <a:gd name="connsiteY5" fmla="*/ 0 h 1228919"/>
                <a:gd name="connsiteX6" fmla="*/ 1117600 w 1117600"/>
                <a:gd name="connsiteY6" fmla="*/ 0 h 12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600" h="1228919">
                  <a:moveTo>
                    <a:pt x="6350" y="1123950"/>
                  </a:moveTo>
                  <a:cubicBezTo>
                    <a:pt x="0" y="1165754"/>
                    <a:pt x="27000" y="1228919"/>
                    <a:pt x="103138" y="1221110"/>
                  </a:cubicBezTo>
                  <a:cubicBezTo>
                    <a:pt x="179276" y="1213301"/>
                    <a:pt x="345959" y="1199121"/>
                    <a:pt x="463178" y="1077094"/>
                  </a:cubicBezTo>
                  <a:cubicBezTo>
                    <a:pt x="580397" y="955067"/>
                    <a:pt x="697380" y="668466"/>
                    <a:pt x="806450" y="488950"/>
                  </a:cubicBezTo>
                  <a:cubicBezTo>
                    <a:pt x="915520" y="309434"/>
                    <a:pt x="1117600" y="0"/>
                    <a:pt x="1117600" y="0"/>
                  </a:cubicBezTo>
                  <a:lnTo>
                    <a:pt x="1117600" y="0"/>
                  </a:lnTo>
                  <a:lnTo>
                    <a:pt x="11176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pic>
        <p:nvPicPr>
          <p:cNvPr id="13" name="Picture 4"/>
          <p:cNvPicPr>
            <a:picLocks noChangeAspect="1" noChangeArrowheads="1"/>
          </p:cNvPicPr>
          <p:nvPr/>
        </p:nvPicPr>
        <p:blipFill>
          <a:blip r:embed="rId6" cstate="email"/>
          <a:srcRect/>
          <a:stretch>
            <a:fillRect/>
          </a:stretch>
        </p:blipFill>
        <p:spPr bwMode="auto">
          <a:xfrm>
            <a:off x="4965829" y="1192125"/>
            <a:ext cx="1262355" cy="1080120"/>
          </a:xfrm>
          <a:prstGeom prst="rect">
            <a:avLst/>
          </a:prstGeom>
          <a:noFill/>
          <a:ln w="9525">
            <a:noFill/>
            <a:miter lim="800000"/>
            <a:headEnd/>
            <a:tailEnd/>
          </a:ln>
          <a:effectLst/>
        </p:spPr>
      </p:pic>
      <p:sp>
        <p:nvSpPr>
          <p:cNvPr id="14" name="Freeform 13"/>
          <p:cNvSpPr/>
          <p:nvPr/>
        </p:nvSpPr>
        <p:spPr>
          <a:xfrm>
            <a:off x="3779912" y="1958141"/>
            <a:ext cx="3198926" cy="1399232"/>
          </a:xfrm>
          <a:custGeom>
            <a:avLst/>
            <a:gdLst>
              <a:gd name="connsiteX0" fmla="*/ 0 w 3195375"/>
              <a:gd name="connsiteY0" fmla="*/ 1155560 h 1399232"/>
              <a:gd name="connsiteX1" fmla="*/ 120580 w 3195375"/>
              <a:gd name="connsiteY1" fmla="*/ 1301261 h 1399232"/>
              <a:gd name="connsiteX2" fmla="*/ 703384 w 3195375"/>
              <a:gd name="connsiteY2" fmla="*/ 1356527 h 1399232"/>
              <a:gd name="connsiteX3" fmla="*/ 1597687 w 3195375"/>
              <a:gd name="connsiteY3" fmla="*/ 1045028 h 1399232"/>
              <a:gd name="connsiteX4" fmla="*/ 2602523 w 3195375"/>
              <a:gd name="connsiteY4" fmla="*/ 411982 h 1399232"/>
              <a:gd name="connsiteX5" fmla="*/ 3195375 w 3195375"/>
              <a:gd name="connsiteY5" fmla="*/ 0 h 1399232"/>
              <a:gd name="connsiteX0" fmla="*/ 0 w 3198926"/>
              <a:gd name="connsiteY0" fmla="*/ 1110819 h 1399232"/>
              <a:gd name="connsiteX1" fmla="*/ 124131 w 3198926"/>
              <a:gd name="connsiteY1" fmla="*/ 1301261 h 1399232"/>
              <a:gd name="connsiteX2" fmla="*/ 706935 w 3198926"/>
              <a:gd name="connsiteY2" fmla="*/ 1356527 h 1399232"/>
              <a:gd name="connsiteX3" fmla="*/ 1601238 w 3198926"/>
              <a:gd name="connsiteY3" fmla="*/ 1045028 h 1399232"/>
              <a:gd name="connsiteX4" fmla="*/ 2606074 w 3198926"/>
              <a:gd name="connsiteY4" fmla="*/ 411982 h 1399232"/>
              <a:gd name="connsiteX5" fmla="*/ 3198926 w 3198926"/>
              <a:gd name="connsiteY5" fmla="*/ 0 h 13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8926" h="1399232">
                <a:moveTo>
                  <a:pt x="0" y="1110819"/>
                </a:moveTo>
                <a:cubicBezTo>
                  <a:pt x="1674" y="1166922"/>
                  <a:pt x="6309" y="1260310"/>
                  <a:pt x="124131" y="1301261"/>
                </a:cubicBezTo>
                <a:cubicBezTo>
                  <a:pt x="241954" y="1342212"/>
                  <a:pt x="460751" y="1399232"/>
                  <a:pt x="706935" y="1356527"/>
                </a:cubicBezTo>
                <a:cubicBezTo>
                  <a:pt x="953119" y="1313822"/>
                  <a:pt x="1284715" y="1202452"/>
                  <a:pt x="1601238" y="1045028"/>
                </a:cubicBezTo>
                <a:cubicBezTo>
                  <a:pt x="1917761" y="887604"/>
                  <a:pt x="2339793" y="586153"/>
                  <a:pt x="2606074" y="411982"/>
                </a:cubicBezTo>
                <a:cubicBezTo>
                  <a:pt x="2872355" y="237811"/>
                  <a:pt x="3035640" y="118905"/>
                  <a:pt x="3198926"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15" name="Picture 4"/>
          <p:cNvPicPr>
            <a:picLocks noChangeAspect="1" noChangeArrowheads="1"/>
          </p:cNvPicPr>
          <p:nvPr/>
        </p:nvPicPr>
        <p:blipFill>
          <a:blip r:embed="rId6" cstate="email"/>
          <a:srcRect/>
          <a:stretch>
            <a:fillRect/>
          </a:stretch>
        </p:blipFill>
        <p:spPr bwMode="auto">
          <a:xfrm>
            <a:off x="6838037" y="1192125"/>
            <a:ext cx="1262355" cy="1080120"/>
          </a:xfrm>
          <a:prstGeom prst="rect">
            <a:avLst/>
          </a:prstGeom>
          <a:noFill/>
          <a:ln w="9525">
            <a:noFill/>
            <a:miter lim="800000"/>
            <a:headEnd/>
            <a:tailEnd/>
          </a:ln>
          <a:effectLst/>
        </p:spPr>
      </p:pic>
      <p:pic>
        <p:nvPicPr>
          <p:cNvPr id="16" name="Picture 5"/>
          <p:cNvPicPr>
            <a:picLocks noChangeAspect="1" noChangeArrowheads="1"/>
          </p:cNvPicPr>
          <p:nvPr/>
        </p:nvPicPr>
        <p:blipFill>
          <a:blip r:embed="rId7" cstate="email"/>
          <a:srcRect/>
          <a:stretch>
            <a:fillRect/>
          </a:stretch>
        </p:blipFill>
        <p:spPr bwMode="auto">
          <a:xfrm>
            <a:off x="3525669" y="2704293"/>
            <a:ext cx="401696" cy="402779"/>
          </a:xfrm>
          <a:prstGeom prst="rect">
            <a:avLst/>
          </a:prstGeom>
          <a:noFill/>
          <a:ln w="9525">
            <a:noFill/>
            <a:miter lim="800000"/>
            <a:headEnd/>
            <a:tailEnd/>
          </a:ln>
          <a:effectLst/>
        </p:spPr>
      </p:pic>
      <p:sp>
        <p:nvSpPr>
          <p:cNvPr id="8" name="Freeform 7"/>
          <p:cNvSpPr/>
          <p:nvPr/>
        </p:nvSpPr>
        <p:spPr>
          <a:xfrm>
            <a:off x="2588101" y="2825439"/>
            <a:ext cx="973535" cy="300038"/>
          </a:xfrm>
          <a:custGeom>
            <a:avLst/>
            <a:gdLst>
              <a:gd name="connsiteX0" fmla="*/ 964407 w 982663"/>
              <a:gd name="connsiteY0" fmla="*/ 0 h 300038"/>
              <a:gd name="connsiteX1" fmla="*/ 921544 w 982663"/>
              <a:gd name="connsiteY1" fmla="*/ 88106 h 300038"/>
              <a:gd name="connsiteX2" fmla="*/ 597694 w 982663"/>
              <a:gd name="connsiteY2" fmla="*/ 138113 h 300038"/>
              <a:gd name="connsiteX3" fmla="*/ 114300 w 982663"/>
              <a:gd name="connsiteY3" fmla="*/ 123825 h 300038"/>
              <a:gd name="connsiteX4" fmla="*/ 0 w 982663"/>
              <a:gd name="connsiteY4" fmla="*/ 300038 h 300038"/>
              <a:gd name="connsiteX0" fmla="*/ 964407 w 973535"/>
              <a:gd name="connsiteY0" fmla="*/ 0 h 300038"/>
              <a:gd name="connsiteX1" fmla="*/ 865560 w 973535"/>
              <a:gd name="connsiteY1" fmla="*/ 94878 h 300038"/>
              <a:gd name="connsiteX2" fmla="*/ 597694 w 973535"/>
              <a:gd name="connsiteY2" fmla="*/ 138113 h 300038"/>
              <a:gd name="connsiteX3" fmla="*/ 114300 w 973535"/>
              <a:gd name="connsiteY3" fmla="*/ 123825 h 300038"/>
              <a:gd name="connsiteX4" fmla="*/ 0 w 973535"/>
              <a:gd name="connsiteY4" fmla="*/ 300038 h 300038"/>
              <a:gd name="connsiteX0" fmla="*/ 964407 w 973535"/>
              <a:gd name="connsiteY0" fmla="*/ 0 h 300038"/>
              <a:gd name="connsiteX1" fmla="*/ 865560 w 973535"/>
              <a:gd name="connsiteY1" fmla="*/ 94878 h 300038"/>
              <a:gd name="connsiteX2" fmla="*/ 597694 w 973535"/>
              <a:gd name="connsiteY2" fmla="*/ 138113 h 300038"/>
              <a:gd name="connsiteX3" fmla="*/ 114300 w 973535"/>
              <a:gd name="connsiteY3" fmla="*/ 123825 h 300038"/>
              <a:gd name="connsiteX4" fmla="*/ 0 w 973535"/>
              <a:gd name="connsiteY4" fmla="*/ 300038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535" h="300038">
                <a:moveTo>
                  <a:pt x="964407" y="0"/>
                </a:moveTo>
                <a:cubicBezTo>
                  <a:pt x="973535" y="32543"/>
                  <a:pt x="926679" y="71859"/>
                  <a:pt x="865560" y="94878"/>
                </a:cubicBezTo>
                <a:cubicBezTo>
                  <a:pt x="804441" y="117897"/>
                  <a:pt x="722904" y="133289"/>
                  <a:pt x="597694" y="138113"/>
                </a:cubicBezTo>
                <a:cubicBezTo>
                  <a:pt x="472484" y="142937"/>
                  <a:pt x="213916" y="96838"/>
                  <a:pt x="114300" y="123825"/>
                </a:cubicBezTo>
                <a:cubicBezTo>
                  <a:pt x="14684" y="150812"/>
                  <a:pt x="7342" y="225425"/>
                  <a:pt x="0" y="300038"/>
                </a:cubicBezTo>
              </a:path>
            </a:pathLst>
          </a:cu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7" name="Rectangle 16"/>
          <p:cNvSpPr/>
          <p:nvPr/>
        </p:nvSpPr>
        <p:spPr>
          <a:xfrm>
            <a:off x="899592" y="764704"/>
            <a:ext cx="3168352" cy="584775"/>
          </a:xfrm>
          <a:prstGeom prst="rect">
            <a:avLst/>
          </a:prstGeom>
        </p:spPr>
        <p:txBody>
          <a:bodyPr wrap="square">
            <a:spAutoFit/>
          </a:bodyPr>
          <a:lstStyle/>
          <a:p>
            <a:r>
              <a:rPr lang="tr-TR" sz="3200" dirty="0" smtClean="0"/>
              <a:t>Redundancy</a:t>
            </a:r>
            <a:endParaRPr lang="en-US" sz="3200" dirty="0"/>
          </a:p>
        </p:txBody>
      </p:sp>
      <p:sp>
        <p:nvSpPr>
          <p:cNvPr id="18" name="Rectangle 17"/>
          <p:cNvSpPr/>
          <p:nvPr/>
        </p:nvSpPr>
        <p:spPr>
          <a:xfrm>
            <a:off x="5379718" y="4509120"/>
            <a:ext cx="3764282" cy="584775"/>
          </a:xfrm>
          <a:prstGeom prst="rect">
            <a:avLst/>
          </a:prstGeom>
        </p:spPr>
        <p:txBody>
          <a:bodyPr wrap="square">
            <a:spAutoFit/>
          </a:bodyPr>
          <a:lstStyle/>
          <a:p>
            <a:r>
              <a:rPr lang="tr-TR" sz="3200" i="1" dirty="0" smtClean="0"/>
              <a:t>Modular</a:t>
            </a:r>
            <a:endParaRPr lang="en-US" sz="3200" i="1" dirty="0"/>
          </a:p>
        </p:txBody>
      </p:sp>
      <p:pic>
        <p:nvPicPr>
          <p:cNvPr id="19" name="Picture 1" descr="C:\Users\Tamer\Documents\BOSAM_isleri\panelmate banner\innovasub_siyah zemin_trans.png"/>
          <p:cNvPicPr>
            <a:picLocks noChangeAspect="1" noChangeArrowheads="1"/>
          </p:cNvPicPr>
          <p:nvPr/>
        </p:nvPicPr>
        <p:blipFill>
          <a:blip r:embed="rId8"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 0 L 0.02361 0 " pathEditMode="relative" ptsTypes="AA">
                                      <p:cBhvr>
                                        <p:cTn id="37" dur="2000" fill="hold"/>
                                        <p:tgtEl>
                                          <p:spTgt spid="7"/>
                                        </p:tgtEl>
                                        <p:attrNameLst>
                                          <p:attrName>ppt_x</p:attrName>
                                          <p:attrName>ppt_y</p:attrName>
                                        </p:attrNameLst>
                                      </p:cBhvr>
                                    </p:animMotion>
                                  </p:childTnLst>
                                </p:cTn>
                              </p:par>
                              <p:par>
                                <p:cTn id="38" presetID="0" presetClass="path" presetSubtype="0" accel="50000" decel="50000" fill="hold" grpId="1" nodeType="withEffect">
                                  <p:stCondLst>
                                    <p:cond delay="0"/>
                                  </p:stCondLst>
                                  <p:childTnLst>
                                    <p:animMotion origin="layout" path="M 0 0 L 0.02361 0 " pathEditMode="relative" ptsTypes="AA">
                                      <p:cBhvr>
                                        <p:cTn id="39" dur="2000" fill="hold"/>
                                        <p:tgtEl>
                                          <p:spTgt spid="6"/>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diamond(in)">
                                      <p:cBhvr>
                                        <p:cTn id="63"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4"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395536" y="620688"/>
            <a:ext cx="7885112" cy="2077492"/>
          </a:xfrm>
          <a:prstGeom prst="rect">
            <a:avLst/>
          </a:prstGeom>
          <a:noFill/>
          <a:ln w="9525">
            <a:noFill/>
            <a:miter lim="800000"/>
            <a:headEnd/>
            <a:tailEnd/>
          </a:ln>
        </p:spPr>
        <p:txBody>
          <a:bodyPr>
            <a:spAutoFit/>
          </a:bodyPr>
          <a:lstStyle/>
          <a:p>
            <a:r>
              <a:rPr lang="tr-TR" sz="3200" b="1" dirty="0" smtClean="0">
                <a:latin typeface="Arial Narrow" charset="0"/>
              </a:rPr>
              <a:t>Application to SAT Diving – Panel Mate SAT</a:t>
            </a:r>
            <a:endParaRPr lang="tr-TR" sz="2800" b="1" dirty="0">
              <a:latin typeface="Arial Narrow" charset="0"/>
            </a:endParaRPr>
          </a:p>
          <a:p>
            <a:pPr>
              <a:spcBef>
                <a:spcPts val="600"/>
              </a:spcBef>
              <a:spcAft>
                <a:spcPts val="600"/>
              </a:spcAft>
              <a:buClr>
                <a:srgbClr val="0000FF"/>
              </a:buClr>
            </a:pPr>
            <a:endParaRPr lang="tr-TR" sz="2400" b="1" dirty="0">
              <a:latin typeface="Arial Narrow" charset="0"/>
            </a:endParaRPr>
          </a:p>
          <a:p>
            <a:pPr>
              <a:spcBef>
                <a:spcPts val="600"/>
              </a:spcBef>
              <a:spcAft>
                <a:spcPts val="600"/>
              </a:spcAft>
              <a:buClr>
                <a:srgbClr val="0000FF"/>
              </a:buClr>
            </a:pPr>
            <a:endParaRPr lang="tr-TR" sz="2400" b="1" dirty="0">
              <a:latin typeface="Arial Narrow" charset="0"/>
            </a:endParaRPr>
          </a:p>
          <a:p>
            <a:pPr>
              <a:spcBef>
                <a:spcPts val="600"/>
              </a:spcBef>
              <a:spcAft>
                <a:spcPts val="600"/>
              </a:spcAft>
              <a:buClr>
                <a:srgbClr val="0000FF"/>
              </a:buClr>
            </a:pPr>
            <a:endParaRPr lang="tr-TR" sz="2400" b="1" dirty="0">
              <a:latin typeface="Arial Narrow" charset="0"/>
            </a:endParaRPr>
          </a:p>
        </p:txBody>
      </p:sp>
      <p:pic>
        <p:nvPicPr>
          <p:cNvPr id="77826" name="Picture 2"/>
          <p:cNvPicPr>
            <a:picLocks noChangeAspect="1" noChangeArrowheads="1"/>
          </p:cNvPicPr>
          <p:nvPr/>
        </p:nvPicPr>
        <p:blipFill>
          <a:blip r:embed="rId3" cstate="email"/>
          <a:srcRect/>
          <a:stretch>
            <a:fillRect/>
          </a:stretch>
        </p:blipFill>
        <p:spPr bwMode="auto">
          <a:xfrm>
            <a:off x="4788024" y="1412776"/>
            <a:ext cx="3293224" cy="4828579"/>
          </a:xfrm>
          <a:prstGeom prst="rect">
            <a:avLst/>
          </a:prstGeom>
          <a:noFill/>
          <a:ln w="9525">
            <a:noFill/>
            <a:miter lim="800000"/>
            <a:headEnd/>
            <a:tailEnd/>
          </a:ln>
        </p:spPr>
      </p:pic>
      <p:sp>
        <p:nvSpPr>
          <p:cNvPr id="7" name="Rectangle 6"/>
          <p:cNvSpPr/>
          <p:nvPr/>
        </p:nvSpPr>
        <p:spPr>
          <a:xfrm>
            <a:off x="179512" y="1268760"/>
            <a:ext cx="4572000" cy="4801314"/>
          </a:xfrm>
          <a:prstGeom prst="rect">
            <a:avLst/>
          </a:prstGeom>
        </p:spPr>
        <p:txBody>
          <a:bodyPr>
            <a:spAutoFit/>
          </a:bodyPr>
          <a:lstStyle/>
          <a:p>
            <a:endParaRPr lang="en-US" dirty="0"/>
          </a:p>
          <a:p>
            <a:endParaRPr lang="en-US" dirty="0"/>
          </a:p>
          <a:p>
            <a:endParaRPr lang="en-US" dirty="0"/>
          </a:p>
          <a:p>
            <a:r>
              <a:rPr lang="tr-TR" dirty="0" smtClean="0">
                <a:solidFill>
                  <a:schemeClr val="tx1">
                    <a:lumMod val="65000"/>
                  </a:schemeClr>
                </a:solidFill>
              </a:rPr>
              <a:t>1. </a:t>
            </a:r>
            <a:r>
              <a:rPr lang="en-US" dirty="0" err="1" smtClean="0">
                <a:solidFill>
                  <a:schemeClr val="tx1">
                    <a:lumMod val="65000"/>
                  </a:schemeClr>
                </a:solidFill>
              </a:rPr>
              <a:t>Modüler</a:t>
            </a:r>
            <a:r>
              <a:rPr lang="en-US" dirty="0" smtClean="0">
                <a:solidFill>
                  <a:schemeClr val="tx1">
                    <a:lumMod val="65000"/>
                  </a:schemeClr>
                </a:solidFill>
              </a:rPr>
              <a:t> </a:t>
            </a:r>
            <a:r>
              <a:rPr lang="en-US" dirty="0" err="1">
                <a:solidFill>
                  <a:schemeClr val="tx1">
                    <a:lumMod val="65000"/>
                  </a:schemeClr>
                </a:solidFill>
              </a:rPr>
              <a:t>kablosuz</a:t>
            </a:r>
            <a:r>
              <a:rPr lang="en-US" dirty="0">
                <a:solidFill>
                  <a:schemeClr val="tx1">
                    <a:lumMod val="65000"/>
                  </a:schemeClr>
                </a:solidFill>
              </a:rPr>
              <a:t> </a:t>
            </a:r>
            <a:r>
              <a:rPr lang="en-US" dirty="0" err="1">
                <a:solidFill>
                  <a:schemeClr val="tx1">
                    <a:lumMod val="65000"/>
                  </a:schemeClr>
                </a:solidFill>
              </a:rPr>
              <a:t>algılayıcılar</a:t>
            </a:r>
            <a:r>
              <a:rPr lang="en-US" dirty="0">
                <a:solidFill>
                  <a:schemeClr val="tx1">
                    <a:lumMod val="65000"/>
                  </a:schemeClr>
                </a:solidFill>
              </a:rPr>
              <a:t>: ECG, EEG, </a:t>
            </a:r>
            <a:r>
              <a:rPr lang="en-US" dirty="0" err="1">
                <a:solidFill>
                  <a:schemeClr val="tx1">
                    <a:lumMod val="65000"/>
                  </a:schemeClr>
                </a:solidFill>
              </a:rPr>
              <a:t>Nabız</a:t>
            </a:r>
            <a:r>
              <a:rPr lang="en-US" dirty="0">
                <a:solidFill>
                  <a:schemeClr val="tx1">
                    <a:lumMod val="65000"/>
                  </a:schemeClr>
                </a:solidFill>
              </a:rPr>
              <a:t>, EMG </a:t>
            </a:r>
            <a:r>
              <a:rPr lang="en-US" dirty="0" err="1">
                <a:solidFill>
                  <a:schemeClr val="tx1">
                    <a:lumMod val="65000"/>
                  </a:schemeClr>
                </a:solidFill>
              </a:rPr>
              <a:t>gibi</a:t>
            </a:r>
            <a:r>
              <a:rPr lang="en-US" dirty="0">
                <a:solidFill>
                  <a:schemeClr val="tx1">
                    <a:lumMod val="65000"/>
                  </a:schemeClr>
                </a:solidFill>
              </a:rPr>
              <a:t> </a:t>
            </a:r>
            <a:r>
              <a:rPr lang="en-US" dirty="0" err="1">
                <a:solidFill>
                  <a:schemeClr val="tx1">
                    <a:lumMod val="65000"/>
                  </a:schemeClr>
                </a:solidFill>
              </a:rPr>
              <a:t>algılayıcılar</a:t>
            </a:r>
            <a:r>
              <a:rPr lang="en-US" dirty="0">
                <a:solidFill>
                  <a:schemeClr val="tx1">
                    <a:lumMod val="65000"/>
                  </a:schemeClr>
                </a:solidFill>
              </a:rPr>
              <a:t> </a:t>
            </a:r>
            <a:r>
              <a:rPr lang="en-US" dirty="0" err="1">
                <a:solidFill>
                  <a:schemeClr val="tx1">
                    <a:lumMod val="65000"/>
                  </a:schemeClr>
                </a:solidFill>
              </a:rPr>
              <a:t>Divephone</a:t>
            </a:r>
            <a:r>
              <a:rPr lang="en-US" dirty="0">
                <a:solidFill>
                  <a:schemeClr val="tx1">
                    <a:lumMod val="65000"/>
                  </a:schemeClr>
                </a:solidFill>
              </a:rPr>
              <a:t> SAT </a:t>
            </a:r>
            <a:r>
              <a:rPr lang="en-US" dirty="0" err="1">
                <a:solidFill>
                  <a:schemeClr val="tx1">
                    <a:lumMod val="65000"/>
                  </a:schemeClr>
                </a:solidFill>
              </a:rPr>
              <a:t>ile</a:t>
            </a:r>
            <a:r>
              <a:rPr lang="en-US" dirty="0">
                <a:solidFill>
                  <a:schemeClr val="tx1">
                    <a:lumMod val="65000"/>
                  </a:schemeClr>
                </a:solidFill>
              </a:rPr>
              <a:t> </a:t>
            </a:r>
            <a:r>
              <a:rPr lang="en-US" dirty="0" err="1">
                <a:solidFill>
                  <a:schemeClr val="tx1">
                    <a:lumMod val="65000"/>
                  </a:schemeClr>
                </a:solidFill>
              </a:rPr>
              <a:t>bluetooth</a:t>
            </a:r>
            <a:r>
              <a:rPr lang="en-US" dirty="0">
                <a:solidFill>
                  <a:schemeClr val="tx1">
                    <a:lumMod val="65000"/>
                  </a:schemeClr>
                </a:solidFill>
              </a:rPr>
              <a:t> </a:t>
            </a:r>
            <a:r>
              <a:rPr lang="en-US" dirty="0" err="1">
                <a:solidFill>
                  <a:schemeClr val="tx1">
                    <a:lumMod val="65000"/>
                  </a:schemeClr>
                </a:solidFill>
              </a:rPr>
              <a:t>üzerinden</a:t>
            </a:r>
            <a:r>
              <a:rPr lang="en-US" dirty="0">
                <a:solidFill>
                  <a:schemeClr val="tx1">
                    <a:lumMod val="65000"/>
                  </a:schemeClr>
                </a:solidFill>
              </a:rPr>
              <a:t> </a:t>
            </a:r>
            <a:r>
              <a:rPr lang="en-US" dirty="0" err="1" smtClean="0">
                <a:solidFill>
                  <a:schemeClr val="tx1">
                    <a:lumMod val="65000"/>
                  </a:schemeClr>
                </a:solidFill>
              </a:rPr>
              <a:t>haberle</a:t>
            </a:r>
            <a:r>
              <a:rPr lang="tr-TR" dirty="0" smtClean="0">
                <a:solidFill>
                  <a:schemeClr val="tx1">
                    <a:lumMod val="65000"/>
                  </a:schemeClr>
                </a:solidFill>
              </a:rPr>
              <a:t>ş</a:t>
            </a:r>
            <a:r>
              <a:rPr lang="en-US" dirty="0" err="1" smtClean="0">
                <a:solidFill>
                  <a:schemeClr val="tx1">
                    <a:lumMod val="65000"/>
                  </a:schemeClr>
                </a:solidFill>
              </a:rPr>
              <a:t>ir</a:t>
            </a:r>
            <a:r>
              <a:rPr lang="en-US" dirty="0">
                <a:solidFill>
                  <a:schemeClr val="tx1">
                    <a:lumMod val="65000"/>
                  </a:schemeClr>
                </a:solidFill>
              </a:rPr>
              <a:t>. </a:t>
            </a:r>
          </a:p>
          <a:p>
            <a:endParaRPr lang="en-US" dirty="0">
              <a:solidFill>
                <a:schemeClr val="tx1">
                  <a:lumMod val="65000"/>
                </a:schemeClr>
              </a:solidFill>
            </a:endParaRPr>
          </a:p>
          <a:p>
            <a:r>
              <a:rPr lang="en-US" dirty="0">
                <a:solidFill>
                  <a:schemeClr val="tx1">
                    <a:lumMod val="65000"/>
                  </a:schemeClr>
                </a:solidFill>
              </a:rPr>
              <a:t>2. </a:t>
            </a:r>
            <a:r>
              <a:rPr lang="en-US" dirty="0" err="1">
                <a:solidFill>
                  <a:schemeClr val="tx1">
                    <a:lumMod val="65000"/>
                  </a:schemeClr>
                </a:solidFill>
              </a:rPr>
              <a:t>Divephone</a:t>
            </a:r>
            <a:r>
              <a:rPr lang="en-US" dirty="0">
                <a:solidFill>
                  <a:schemeClr val="tx1">
                    <a:lumMod val="65000"/>
                  </a:schemeClr>
                </a:solidFill>
              </a:rPr>
              <a:t> - SAT, </a:t>
            </a:r>
            <a:r>
              <a:rPr lang="en-US" dirty="0" err="1">
                <a:solidFill>
                  <a:schemeClr val="tx1">
                    <a:lumMod val="65000"/>
                  </a:schemeClr>
                </a:solidFill>
              </a:rPr>
              <a:t>dalgıç</a:t>
            </a:r>
            <a:r>
              <a:rPr lang="en-US" dirty="0">
                <a:solidFill>
                  <a:schemeClr val="tx1">
                    <a:lumMod val="65000"/>
                  </a:schemeClr>
                </a:solidFill>
              </a:rPr>
              <a:t> </a:t>
            </a:r>
            <a:r>
              <a:rPr lang="en-US" dirty="0" err="1">
                <a:solidFill>
                  <a:schemeClr val="tx1">
                    <a:lumMod val="65000"/>
                  </a:schemeClr>
                </a:solidFill>
              </a:rPr>
              <a:t>veri</a:t>
            </a:r>
            <a:r>
              <a:rPr lang="en-US" dirty="0">
                <a:solidFill>
                  <a:schemeClr val="tx1">
                    <a:lumMod val="65000"/>
                  </a:schemeClr>
                </a:solidFill>
              </a:rPr>
              <a:t> </a:t>
            </a:r>
            <a:r>
              <a:rPr lang="en-US" dirty="0" err="1">
                <a:solidFill>
                  <a:schemeClr val="tx1">
                    <a:lumMod val="65000"/>
                  </a:schemeClr>
                </a:solidFill>
              </a:rPr>
              <a:t>toplama</a:t>
            </a:r>
            <a:r>
              <a:rPr lang="en-US" dirty="0">
                <a:solidFill>
                  <a:schemeClr val="tx1">
                    <a:lumMod val="65000"/>
                  </a:schemeClr>
                </a:solidFill>
              </a:rPr>
              <a:t> </a:t>
            </a:r>
            <a:r>
              <a:rPr lang="en-US" dirty="0" err="1">
                <a:solidFill>
                  <a:schemeClr val="tx1">
                    <a:lumMod val="65000"/>
                  </a:schemeClr>
                </a:solidFill>
              </a:rPr>
              <a:t>ünitesi</a:t>
            </a:r>
            <a:r>
              <a:rPr lang="en-US" dirty="0">
                <a:solidFill>
                  <a:schemeClr val="tx1">
                    <a:lumMod val="65000"/>
                  </a:schemeClr>
                </a:solidFill>
              </a:rPr>
              <a:t>: Her </a:t>
            </a:r>
            <a:r>
              <a:rPr lang="en-US" dirty="0" err="1">
                <a:solidFill>
                  <a:schemeClr val="tx1">
                    <a:lumMod val="65000"/>
                  </a:schemeClr>
                </a:solidFill>
              </a:rPr>
              <a:t>bir</a:t>
            </a:r>
            <a:r>
              <a:rPr lang="en-US" dirty="0">
                <a:solidFill>
                  <a:schemeClr val="tx1">
                    <a:lumMod val="65000"/>
                  </a:schemeClr>
                </a:solidFill>
              </a:rPr>
              <a:t> </a:t>
            </a:r>
            <a:r>
              <a:rPr lang="en-US" dirty="0" err="1">
                <a:solidFill>
                  <a:schemeClr val="tx1">
                    <a:lumMod val="65000"/>
                  </a:schemeClr>
                </a:solidFill>
              </a:rPr>
              <a:t>dalgıcın</a:t>
            </a:r>
            <a:r>
              <a:rPr lang="en-US" dirty="0">
                <a:solidFill>
                  <a:schemeClr val="tx1">
                    <a:lumMod val="65000"/>
                  </a:schemeClr>
                </a:solidFill>
              </a:rPr>
              <a:t> ECG, </a:t>
            </a:r>
            <a:r>
              <a:rPr lang="en-US" dirty="0" err="1">
                <a:solidFill>
                  <a:schemeClr val="tx1">
                    <a:lumMod val="65000"/>
                  </a:schemeClr>
                </a:solidFill>
              </a:rPr>
              <a:t>Nabız</a:t>
            </a:r>
            <a:r>
              <a:rPr lang="en-US" dirty="0">
                <a:solidFill>
                  <a:schemeClr val="tx1">
                    <a:lumMod val="65000"/>
                  </a:schemeClr>
                </a:solidFill>
              </a:rPr>
              <a:t>, </a:t>
            </a:r>
            <a:r>
              <a:rPr lang="en-US" dirty="0" err="1">
                <a:solidFill>
                  <a:schemeClr val="tx1">
                    <a:lumMod val="65000"/>
                  </a:schemeClr>
                </a:solidFill>
              </a:rPr>
              <a:t>Sıcaklık</a:t>
            </a:r>
            <a:r>
              <a:rPr lang="en-US" dirty="0">
                <a:solidFill>
                  <a:schemeClr val="tx1">
                    <a:lumMod val="65000"/>
                  </a:schemeClr>
                </a:solidFill>
              </a:rPr>
              <a:t>, </a:t>
            </a:r>
            <a:r>
              <a:rPr lang="en-US" dirty="0" err="1">
                <a:solidFill>
                  <a:schemeClr val="tx1">
                    <a:lumMod val="65000"/>
                  </a:schemeClr>
                </a:solidFill>
              </a:rPr>
              <a:t>gibi</a:t>
            </a:r>
            <a:r>
              <a:rPr lang="en-US" dirty="0">
                <a:solidFill>
                  <a:schemeClr val="tx1">
                    <a:lumMod val="65000"/>
                  </a:schemeClr>
                </a:solidFill>
              </a:rPr>
              <a:t> </a:t>
            </a:r>
            <a:r>
              <a:rPr lang="en-US" dirty="0" err="1">
                <a:solidFill>
                  <a:schemeClr val="tx1">
                    <a:lumMod val="65000"/>
                  </a:schemeClr>
                </a:solidFill>
              </a:rPr>
              <a:t>değerleri</a:t>
            </a:r>
            <a:r>
              <a:rPr lang="en-US" dirty="0">
                <a:solidFill>
                  <a:schemeClr val="tx1">
                    <a:lumMod val="65000"/>
                  </a:schemeClr>
                </a:solidFill>
              </a:rPr>
              <a:t> </a:t>
            </a:r>
            <a:r>
              <a:rPr lang="en-US" dirty="0" err="1">
                <a:solidFill>
                  <a:schemeClr val="tx1">
                    <a:lumMod val="65000"/>
                  </a:schemeClr>
                </a:solidFill>
              </a:rPr>
              <a:t>ile</a:t>
            </a:r>
            <a:r>
              <a:rPr lang="en-US" dirty="0">
                <a:solidFill>
                  <a:schemeClr val="tx1">
                    <a:lumMod val="65000"/>
                  </a:schemeClr>
                </a:solidFill>
              </a:rPr>
              <a:t> </a:t>
            </a:r>
            <a:r>
              <a:rPr lang="en-US" dirty="0" err="1">
                <a:solidFill>
                  <a:schemeClr val="tx1">
                    <a:lumMod val="65000"/>
                  </a:schemeClr>
                </a:solidFill>
              </a:rPr>
              <a:t>bulunduğu</a:t>
            </a:r>
            <a:r>
              <a:rPr lang="en-US" dirty="0">
                <a:solidFill>
                  <a:schemeClr val="tx1">
                    <a:lumMod val="65000"/>
                  </a:schemeClr>
                </a:solidFill>
              </a:rPr>
              <a:t> </a:t>
            </a:r>
            <a:r>
              <a:rPr lang="en-US" dirty="0" err="1">
                <a:solidFill>
                  <a:schemeClr val="tx1">
                    <a:lumMod val="65000"/>
                  </a:schemeClr>
                </a:solidFill>
              </a:rPr>
              <a:t>basıncı</a:t>
            </a:r>
            <a:r>
              <a:rPr lang="en-US" dirty="0">
                <a:solidFill>
                  <a:schemeClr val="tx1">
                    <a:lumMod val="65000"/>
                  </a:schemeClr>
                </a:solidFill>
              </a:rPr>
              <a:t> Bluetooth </a:t>
            </a:r>
            <a:r>
              <a:rPr lang="en-US" dirty="0" err="1">
                <a:solidFill>
                  <a:schemeClr val="tx1">
                    <a:lumMod val="65000"/>
                  </a:schemeClr>
                </a:solidFill>
              </a:rPr>
              <a:t>üzerinden</a:t>
            </a:r>
            <a:r>
              <a:rPr lang="en-US" dirty="0">
                <a:solidFill>
                  <a:schemeClr val="tx1">
                    <a:lumMod val="65000"/>
                  </a:schemeClr>
                </a:solidFill>
              </a:rPr>
              <a:t> </a:t>
            </a:r>
            <a:r>
              <a:rPr lang="en-US" dirty="0" err="1">
                <a:solidFill>
                  <a:schemeClr val="tx1">
                    <a:lumMod val="65000"/>
                  </a:schemeClr>
                </a:solidFill>
              </a:rPr>
              <a:t>toplar</a:t>
            </a:r>
            <a:r>
              <a:rPr lang="en-US" dirty="0">
                <a:solidFill>
                  <a:schemeClr val="tx1">
                    <a:lumMod val="65000"/>
                  </a:schemeClr>
                </a:solidFill>
              </a:rPr>
              <a:t>, </a:t>
            </a:r>
            <a:r>
              <a:rPr lang="en-US" dirty="0" err="1">
                <a:solidFill>
                  <a:schemeClr val="tx1">
                    <a:lumMod val="65000"/>
                  </a:schemeClr>
                </a:solidFill>
              </a:rPr>
              <a:t>kaydeder</a:t>
            </a:r>
            <a:r>
              <a:rPr lang="en-US" dirty="0">
                <a:solidFill>
                  <a:schemeClr val="tx1">
                    <a:lumMod val="65000"/>
                  </a:schemeClr>
                </a:solidFill>
              </a:rPr>
              <a:t>, </a:t>
            </a:r>
            <a:r>
              <a:rPr lang="en-US" dirty="0" err="1">
                <a:solidFill>
                  <a:schemeClr val="tx1">
                    <a:lumMod val="65000"/>
                  </a:schemeClr>
                </a:solidFill>
              </a:rPr>
              <a:t>Satürasyon</a:t>
            </a:r>
            <a:r>
              <a:rPr lang="en-US" dirty="0">
                <a:solidFill>
                  <a:schemeClr val="tx1">
                    <a:lumMod val="65000"/>
                  </a:schemeClr>
                </a:solidFill>
              </a:rPr>
              <a:t> </a:t>
            </a:r>
            <a:r>
              <a:rPr lang="en-US" dirty="0" err="1">
                <a:solidFill>
                  <a:schemeClr val="tx1">
                    <a:lumMod val="65000"/>
                  </a:schemeClr>
                </a:solidFill>
              </a:rPr>
              <a:t>odasında</a:t>
            </a:r>
            <a:r>
              <a:rPr lang="en-US" dirty="0">
                <a:solidFill>
                  <a:schemeClr val="tx1">
                    <a:lumMod val="65000"/>
                  </a:schemeClr>
                </a:solidFill>
              </a:rPr>
              <a:t> </a:t>
            </a:r>
            <a:r>
              <a:rPr lang="en-US" dirty="0" err="1">
                <a:solidFill>
                  <a:schemeClr val="tx1">
                    <a:lumMod val="65000"/>
                  </a:schemeClr>
                </a:solidFill>
              </a:rPr>
              <a:t>iken</a:t>
            </a:r>
            <a:r>
              <a:rPr lang="en-US" dirty="0">
                <a:solidFill>
                  <a:schemeClr val="tx1">
                    <a:lumMod val="65000"/>
                  </a:schemeClr>
                </a:solidFill>
              </a:rPr>
              <a:t> Panel Mate e IEEE 802.11 </a:t>
            </a:r>
            <a:r>
              <a:rPr lang="en-US" dirty="0" err="1">
                <a:solidFill>
                  <a:schemeClr val="tx1">
                    <a:lumMod val="65000"/>
                  </a:schemeClr>
                </a:solidFill>
              </a:rPr>
              <a:t>ile</a:t>
            </a:r>
            <a:r>
              <a:rPr lang="en-US" dirty="0">
                <a:solidFill>
                  <a:schemeClr val="tx1">
                    <a:lumMod val="65000"/>
                  </a:schemeClr>
                </a:solidFill>
              </a:rPr>
              <a:t> </a:t>
            </a:r>
            <a:r>
              <a:rPr lang="en-US" dirty="0" err="1">
                <a:solidFill>
                  <a:schemeClr val="tx1">
                    <a:lumMod val="65000"/>
                  </a:schemeClr>
                </a:solidFill>
              </a:rPr>
              <a:t>yayın</a:t>
            </a:r>
            <a:r>
              <a:rPr lang="en-US" dirty="0">
                <a:solidFill>
                  <a:schemeClr val="tx1">
                    <a:lumMod val="65000"/>
                  </a:schemeClr>
                </a:solidFill>
              </a:rPr>
              <a:t> </a:t>
            </a:r>
            <a:r>
              <a:rPr lang="en-US" dirty="0" err="1">
                <a:solidFill>
                  <a:schemeClr val="tx1">
                    <a:lumMod val="65000"/>
                  </a:schemeClr>
                </a:solidFill>
              </a:rPr>
              <a:t>yapar</a:t>
            </a:r>
            <a:r>
              <a:rPr lang="en-US" dirty="0">
                <a:solidFill>
                  <a:schemeClr val="tx1">
                    <a:lumMod val="65000"/>
                  </a:schemeClr>
                </a:solidFill>
              </a:rPr>
              <a:t>, </a:t>
            </a:r>
            <a:r>
              <a:rPr lang="en-US" dirty="0" err="1" smtClean="0">
                <a:solidFill>
                  <a:schemeClr val="tx1">
                    <a:lumMod val="65000"/>
                  </a:schemeClr>
                </a:solidFill>
              </a:rPr>
              <a:t>dalı</a:t>
            </a:r>
            <a:r>
              <a:rPr lang="tr-TR" dirty="0" smtClean="0">
                <a:solidFill>
                  <a:schemeClr val="tx1">
                    <a:lumMod val="65000"/>
                  </a:schemeClr>
                </a:solidFill>
              </a:rPr>
              <a:t>ş</a:t>
            </a:r>
            <a:r>
              <a:rPr lang="en-US" dirty="0" smtClean="0">
                <a:solidFill>
                  <a:schemeClr val="tx1">
                    <a:lumMod val="65000"/>
                  </a:schemeClr>
                </a:solidFill>
              </a:rPr>
              <a:t> </a:t>
            </a:r>
            <a:r>
              <a:rPr lang="en-US" dirty="0" err="1">
                <a:solidFill>
                  <a:schemeClr val="tx1">
                    <a:lumMod val="65000"/>
                  </a:schemeClr>
                </a:solidFill>
              </a:rPr>
              <a:t>sırasında</a:t>
            </a:r>
            <a:r>
              <a:rPr lang="en-US" dirty="0">
                <a:solidFill>
                  <a:schemeClr val="tx1">
                    <a:lumMod val="65000"/>
                  </a:schemeClr>
                </a:solidFill>
              </a:rPr>
              <a:t> </a:t>
            </a:r>
            <a:r>
              <a:rPr lang="en-US" dirty="0" err="1">
                <a:solidFill>
                  <a:schemeClr val="tx1">
                    <a:lumMod val="65000"/>
                  </a:schemeClr>
                </a:solidFill>
              </a:rPr>
              <a:t>ise</a:t>
            </a:r>
            <a:r>
              <a:rPr lang="en-US" dirty="0">
                <a:solidFill>
                  <a:schemeClr val="tx1">
                    <a:lumMod val="65000"/>
                  </a:schemeClr>
                </a:solidFill>
              </a:rPr>
              <a:t> </a:t>
            </a:r>
            <a:r>
              <a:rPr lang="en-US" dirty="0" err="1">
                <a:solidFill>
                  <a:schemeClr val="tx1">
                    <a:lumMod val="65000"/>
                  </a:schemeClr>
                </a:solidFill>
              </a:rPr>
              <a:t>Leoard</a:t>
            </a:r>
            <a:r>
              <a:rPr lang="en-US" dirty="0">
                <a:solidFill>
                  <a:schemeClr val="tx1">
                    <a:lumMod val="65000"/>
                  </a:schemeClr>
                </a:solidFill>
              </a:rPr>
              <a:t> Board a </a:t>
            </a:r>
            <a:r>
              <a:rPr lang="en-US" dirty="0" err="1">
                <a:solidFill>
                  <a:schemeClr val="tx1">
                    <a:lumMod val="65000"/>
                  </a:schemeClr>
                </a:solidFill>
              </a:rPr>
              <a:t>kısa</a:t>
            </a:r>
            <a:r>
              <a:rPr lang="en-US" dirty="0">
                <a:solidFill>
                  <a:schemeClr val="tx1">
                    <a:lumMod val="65000"/>
                  </a:schemeClr>
                </a:solidFill>
              </a:rPr>
              <a:t> </a:t>
            </a:r>
            <a:r>
              <a:rPr lang="en-US" dirty="0" err="1">
                <a:solidFill>
                  <a:schemeClr val="tx1">
                    <a:lumMod val="65000"/>
                  </a:schemeClr>
                </a:solidFill>
              </a:rPr>
              <a:t>mesafeden</a:t>
            </a:r>
            <a:r>
              <a:rPr lang="en-US" dirty="0">
                <a:solidFill>
                  <a:schemeClr val="tx1">
                    <a:lumMod val="65000"/>
                  </a:schemeClr>
                </a:solidFill>
              </a:rPr>
              <a:t> IEEE 802.11 </a:t>
            </a:r>
            <a:r>
              <a:rPr lang="en-US" dirty="0" err="1">
                <a:solidFill>
                  <a:schemeClr val="tx1">
                    <a:lumMod val="65000"/>
                  </a:schemeClr>
                </a:solidFill>
              </a:rPr>
              <a:t>ile</a:t>
            </a:r>
            <a:r>
              <a:rPr lang="en-US" dirty="0">
                <a:solidFill>
                  <a:schemeClr val="tx1">
                    <a:lumMod val="65000"/>
                  </a:schemeClr>
                </a:solidFill>
              </a:rPr>
              <a:t> </a:t>
            </a:r>
            <a:r>
              <a:rPr lang="en-US" dirty="0" err="1">
                <a:solidFill>
                  <a:schemeClr val="tx1">
                    <a:lumMod val="65000"/>
                  </a:schemeClr>
                </a:solidFill>
              </a:rPr>
              <a:t>yayın</a:t>
            </a:r>
            <a:r>
              <a:rPr lang="en-US" dirty="0">
                <a:solidFill>
                  <a:schemeClr val="tx1">
                    <a:lumMod val="65000"/>
                  </a:schemeClr>
                </a:solidFill>
              </a:rPr>
              <a:t> </a:t>
            </a:r>
            <a:r>
              <a:rPr lang="en-US" dirty="0" err="1">
                <a:solidFill>
                  <a:schemeClr val="tx1">
                    <a:lumMod val="65000"/>
                  </a:schemeClr>
                </a:solidFill>
              </a:rPr>
              <a:t>yapar</a:t>
            </a:r>
            <a:r>
              <a:rPr lang="en-US" dirty="0">
                <a:solidFill>
                  <a:schemeClr val="tx1">
                    <a:lumMod val="65000"/>
                  </a:schemeClr>
                </a:solidFill>
              </a:rPr>
              <a:t>. </a:t>
            </a:r>
          </a:p>
          <a:p>
            <a:r>
              <a:rPr lang="en-US" dirty="0">
                <a:solidFill>
                  <a:schemeClr val="tx1">
                    <a:lumMod val="65000"/>
                  </a:schemeClr>
                </a:solidFill>
              </a:rPr>
              <a:t>	</a:t>
            </a:r>
          </a:p>
        </p:txBody>
      </p:sp>
      <p:pic>
        <p:nvPicPr>
          <p:cNvPr id="6"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683568" y="476672"/>
            <a:ext cx="7885112" cy="2077492"/>
          </a:xfrm>
          <a:prstGeom prst="rect">
            <a:avLst/>
          </a:prstGeom>
          <a:noFill/>
          <a:ln w="9525">
            <a:noFill/>
            <a:miter lim="800000"/>
            <a:headEnd/>
            <a:tailEnd/>
          </a:ln>
        </p:spPr>
        <p:txBody>
          <a:bodyPr>
            <a:spAutoFit/>
          </a:bodyPr>
          <a:lstStyle/>
          <a:p>
            <a:r>
              <a:rPr lang="tr-TR" sz="3200" b="1" dirty="0" smtClean="0">
                <a:latin typeface="Arial Narrow" charset="0"/>
              </a:rPr>
              <a:t>Sistem Features</a:t>
            </a:r>
            <a:endParaRPr lang="tr-TR" sz="2800" b="1" dirty="0">
              <a:latin typeface="Arial Narrow" charset="0"/>
            </a:endParaRPr>
          </a:p>
          <a:p>
            <a:pPr>
              <a:spcBef>
                <a:spcPts val="600"/>
              </a:spcBef>
              <a:spcAft>
                <a:spcPts val="600"/>
              </a:spcAft>
              <a:buClr>
                <a:srgbClr val="0000FF"/>
              </a:buClr>
            </a:pPr>
            <a:endParaRPr lang="tr-TR" sz="2400" b="1" dirty="0">
              <a:latin typeface="Arial Narrow" charset="0"/>
            </a:endParaRPr>
          </a:p>
          <a:p>
            <a:pPr>
              <a:spcBef>
                <a:spcPts val="600"/>
              </a:spcBef>
              <a:spcAft>
                <a:spcPts val="600"/>
              </a:spcAft>
              <a:buClr>
                <a:srgbClr val="0000FF"/>
              </a:buClr>
            </a:pPr>
            <a:endParaRPr lang="tr-TR" sz="2400" b="1" dirty="0">
              <a:latin typeface="Arial Narrow" charset="0"/>
            </a:endParaRPr>
          </a:p>
          <a:p>
            <a:pPr>
              <a:spcBef>
                <a:spcPts val="600"/>
              </a:spcBef>
              <a:spcAft>
                <a:spcPts val="600"/>
              </a:spcAft>
              <a:buClr>
                <a:srgbClr val="0000FF"/>
              </a:buClr>
            </a:pPr>
            <a:endParaRPr lang="tr-TR" sz="2400" b="1" dirty="0">
              <a:latin typeface="Arial Narrow" charset="0"/>
            </a:endParaRPr>
          </a:p>
        </p:txBody>
      </p:sp>
      <p:pic>
        <p:nvPicPr>
          <p:cNvPr id="77826" name="Picture 2"/>
          <p:cNvPicPr>
            <a:picLocks noChangeAspect="1" noChangeArrowheads="1"/>
          </p:cNvPicPr>
          <p:nvPr/>
        </p:nvPicPr>
        <p:blipFill>
          <a:blip r:embed="rId3" cstate="email"/>
          <a:srcRect/>
          <a:stretch>
            <a:fillRect/>
          </a:stretch>
        </p:blipFill>
        <p:spPr bwMode="auto">
          <a:xfrm>
            <a:off x="4788024" y="1412776"/>
            <a:ext cx="3293224" cy="4828579"/>
          </a:xfrm>
          <a:prstGeom prst="rect">
            <a:avLst/>
          </a:prstGeom>
          <a:noFill/>
          <a:ln w="9525">
            <a:noFill/>
            <a:miter lim="800000"/>
            <a:headEnd/>
            <a:tailEnd/>
          </a:ln>
        </p:spPr>
      </p:pic>
      <p:sp>
        <p:nvSpPr>
          <p:cNvPr id="6" name="Rectangle 5"/>
          <p:cNvSpPr/>
          <p:nvPr/>
        </p:nvSpPr>
        <p:spPr>
          <a:xfrm>
            <a:off x="179512" y="1268760"/>
            <a:ext cx="4518248" cy="4801314"/>
          </a:xfrm>
          <a:prstGeom prst="rect">
            <a:avLst/>
          </a:prstGeom>
        </p:spPr>
        <p:txBody>
          <a:bodyPr wrap="square">
            <a:spAutoFit/>
          </a:bodyPr>
          <a:lstStyle/>
          <a:p>
            <a:endParaRPr lang="en-US" dirty="0"/>
          </a:p>
          <a:p>
            <a:endParaRPr lang="en-US" dirty="0">
              <a:solidFill>
                <a:schemeClr val="tx1">
                  <a:lumMod val="50000"/>
                </a:schemeClr>
              </a:solidFill>
            </a:endParaRPr>
          </a:p>
          <a:p>
            <a:endParaRPr lang="en-US" dirty="0">
              <a:solidFill>
                <a:schemeClr val="tx1">
                  <a:lumMod val="50000"/>
                </a:schemeClr>
              </a:solidFill>
            </a:endParaRPr>
          </a:p>
          <a:p>
            <a:r>
              <a:rPr lang="tr-TR" dirty="0" smtClean="0">
                <a:solidFill>
                  <a:schemeClr val="tx1">
                    <a:lumMod val="50000"/>
                  </a:schemeClr>
                </a:solidFill>
              </a:rPr>
              <a:t>3. </a:t>
            </a:r>
            <a:r>
              <a:rPr lang="en-US" dirty="0" smtClean="0">
                <a:solidFill>
                  <a:schemeClr val="tx1">
                    <a:lumMod val="50000"/>
                  </a:schemeClr>
                </a:solidFill>
              </a:rPr>
              <a:t>Leopard </a:t>
            </a:r>
            <a:r>
              <a:rPr lang="en-US" dirty="0">
                <a:solidFill>
                  <a:schemeClr val="tx1">
                    <a:lumMod val="50000"/>
                  </a:schemeClr>
                </a:solidFill>
              </a:rPr>
              <a:t>– SAT, </a:t>
            </a:r>
            <a:r>
              <a:rPr lang="en-US" dirty="0" err="1" smtClean="0">
                <a:solidFill>
                  <a:schemeClr val="tx1">
                    <a:lumMod val="50000"/>
                  </a:schemeClr>
                </a:solidFill>
              </a:rPr>
              <a:t>Dalı</a:t>
            </a:r>
            <a:r>
              <a:rPr lang="tr-TR" dirty="0" smtClean="0">
                <a:solidFill>
                  <a:schemeClr val="tx1">
                    <a:lumMod val="50000"/>
                  </a:schemeClr>
                </a:solidFill>
              </a:rPr>
              <a:t>ş</a:t>
            </a:r>
            <a:r>
              <a:rPr lang="en-US" dirty="0" smtClean="0">
                <a:solidFill>
                  <a:schemeClr val="tx1">
                    <a:lumMod val="50000"/>
                  </a:schemeClr>
                </a:solidFill>
              </a:rPr>
              <a:t> </a:t>
            </a:r>
            <a:r>
              <a:rPr lang="en-US" dirty="0" err="1">
                <a:solidFill>
                  <a:schemeClr val="tx1">
                    <a:lumMod val="50000"/>
                  </a:schemeClr>
                </a:solidFill>
              </a:rPr>
              <a:t>sırasında</a:t>
            </a:r>
            <a:r>
              <a:rPr lang="en-US" dirty="0">
                <a:solidFill>
                  <a:schemeClr val="tx1">
                    <a:lumMod val="50000"/>
                  </a:schemeClr>
                </a:solidFill>
              </a:rPr>
              <a:t> </a:t>
            </a:r>
            <a:r>
              <a:rPr lang="en-US" dirty="0" err="1">
                <a:solidFill>
                  <a:schemeClr val="tx1">
                    <a:lumMod val="50000"/>
                  </a:schemeClr>
                </a:solidFill>
              </a:rPr>
              <a:t>Divephone</a:t>
            </a:r>
            <a:r>
              <a:rPr lang="en-US" dirty="0">
                <a:solidFill>
                  <a:schemeClr val="tx1">
                    <a:lumMod val="50000"/>
                  </a:schemeClr>
                </a:solidFill>
              </a:rPr>
              <a:t> </a:t>
            </a:r>
            <a:r>
              <a:rPr lang="en-US" dirty="0" err="1">
                <a:solidFill>
                  <a:schemeClr val="tx1">
                    <a:lumMod val="50000"/>
                  </a:schemeClr>
                </a:solidFill>
              </a:rPr>
              <a:t>ile</a:t>
            </a:r>
            <a:r>
              <a:rPr lang="en-US" dirty="0">
                <a:solidFill>
                  <a:schemeClr val="tx1">
                    <a:lumMod val="50000"/>
                  </a:schemeClr>
                </a:solidFill>
              </a:rPr>
              <a:t> </a:t>
            </a:r>
            <a:r>
              <a:rPr lang="en-US" dirty="0" err="1">
                <a:solidFill>
                  <a:schemeClr val="tx1">
                    <a:lumMod val="50000"/>
                  </a:schemeClr>
                </a:solidFill>
              </a:rPr>
              <a:t>kısa</a:t>
            </a:r>
            <a:r>
              <a:rPr lang="en-US" dirty="0">
                <a:solidFill>
                  <a:schemeClr val="tx1">
                    <a:lumMod val="50000"/>
                  </a:schemeClr>
                </a:solidFill>
              </a:rPr>
              <a:t> </a:t>
            </a:r>
            <a:r>
              <a:rPr lang="en-US" dirty="0" err="1">
                <a:solidFill>
                  <a:schemeClr val="tx1">
                    <a:lumMod val="50000"/>
                  </a:schemeClr>
                </a:solidFill>
              </a:rPr>
              <a:t>mesafeden</a:t>
            </a:r>
            <a:r>
              <a:rPr lang="en-US" dirty="0">
                <a:solidFill>
                  <a:schemeClr val="tx1">
                    <a:lumMod val="50000"/>
                  </a:schemeClr>
                </a:solidFill>
              </a:rPr>
              <a:t> IEEE 802.11 </a:t>
            </a:r>
            <a:r>
              <a:rPr lang="en-US" dirty="0" err="1">
                <a:solidFill>
                  <a:schemeClr val="tx1">
                    <a:lumMod val="50000"/>
                  </a:schemeClr>
                </a:solidFill>
              </a:rPr>
              <a:t>üzerinden</a:t>
            </a:r>
            <a:r>
              <a:rPr lang="en-US" dirty="0">
                <a:solidFill>
                  <a:schemeClr val="tx1">
                    <a:lumMod val="50000"/>
                  </a:schemeClr>
                </a:solidFill>
              </a:rPr>
              <a:t> </a:t>
            </a:r>
            <a:r>
              <a:rPr lang="en-US" dirty="0" err="1">
                <a:solidFill>
                  <a:schemeClr val="tx1">
                    <a:lumMod val="50000"/>
                  </a:schemeClr>
                </a:solidFill>
              </a:rPr>
              <a:t>kablosuz</a:t>
            </a:r>
            <a:r>
              <a:rPr lang="en-US" dirty="0">
                <a:solidFill>
                  <a:schemeClr val="tx1">
                    <a:lumMod val="50000"/>
                  </a:schemeClr>
                </a:solidFill>
              </a:rPr>
              <a:t> </a:t>
            </a:r>
            <a:r>
              <a:rPr lang="en-US" dirty="0" err="1">
                <a:solidFill>
                  <a:schemeClr val="tx1">
                    <a:lumMod val="50000"/>
                  </a:schemeClr>
                </a:solidFill>
              </a:rPr>
              <a:t>aldığı</a:t>
            </a:r>
            <a:r>
              <a:rPr lang="en-US" dirty="0">
                <a:solidFill>
                  <a:schemeClr val="tx1">
                    <a:lumMod val="50000"/>
                  </a:schemeClr>
                </a:solidFill>
              </a:rPr>
              <a:t> </a:t>
            </a:r>
            <a:r>
              <a:rPr lang="en-US" dirty="0" err="1">
                <a:solidFill>
                  <a:schemeClr val="tx1">
                    <a:lumMod val="50000"/>
                  </a:schemeClr>
                </a:solidFill>
              </a:rPr>
              <a:t>verileri</a:t>
            </a:r>
            <a:r>
              <a:rPr lang="en-US" dirty="0">
                <a:solidFill>
                  <a:schemeClr val="tx1">
                    <a:lumMod val="50000"/>
                  </a:schemeClr>
                </a:solidFill>
              </a:rPr>
              <a:t> DP – </a:t>
            </a:r>
            <a:r>
              <a:rPr lang="en-US" dirty="0" err="1">
                <a:solidFill>
                  <a:schemeClr val="tx1">
                    <a:lumMod val="50000"/>
                  </a:schemeClr>
                </a:solidFill>
              </a:rPr>
              <a:t>MotherShip</a:t>
            </a:r>
            <a:r>
              <a:rPr lang="en-US" dirty="0">
                <a:solidFill>
                  <a:schemeClr val="tx1">
                    <a:lumMod val="50000"/>
                  </a:schemeClr>
                </a:solidFill>
              </a:rPr>
              <a:t> e </a:t>
            </a:r>
            <a:r>
              <a:rPr lang="en-US" dirty="0" err="1">
                <a:solidFill>
                  <a:schemeClr val="tx1">
                    <a:lumMod val="50000"/>
                  </a:schemeClr>
                </a:solidFill>
              </a:rPr>
              <a:t>aktarır</a:t>
            </a:r>
            <a:r>
              <a:rPr lang="en-US" dirty="0">
                <a:solidFill>
                  <a:schemeClr val="tx1">
                    <a:lumMod val="50000"/>
                  </a:schemeClr>
                </a:solidFill>
              </a:rPr>
              <a:t>. </a:t>
            </a:r>
          </a:p>
          <a:p>
            <a:endParaRPr lang="en-US" dirty="0">
              <a:solidFill>
                <a:schemeClr val="tx1">
                  <a:lumMod val="50000"/>
                </a:schemeClr>
              </a:solidFill>
            </a:endParaRPr>
          </a:p>
          <a:p>
            <a:r>
              <a:rPr lang="en-US" dirty="0">
                <a:solidFill>
                  <a:schemeClr val="tx1">
                    <a:lumMod val="50000"/>
                  </a:schemeClr>
                </a:solidFill>
              </a:rPr>
              <a:t>4. DP – </a:t>
            </a:r>
            <a:r>
              <a:rPr lang="en-US" dirty="0" err="1">
                <a:solidFill>
                  <a:schemeClr val="tx1">
                    <a:lumMod val="50000"/>
                  </a:schemeClr>
                </a:solidFill>
              </a:rPr>
              <a:t>MotherShip</a:t>
            </a:r>
            <a:r>
              <a:rPr lang="en-US" dirty="0">
                <a:solidFill>
                  <a:schemeClr val="tx1">
                    <a:lumMod val="50000"/>
                  </a:schemeClr>
                </a:solidFill>
              </a:rPr>
              <a:t>: </a:t>
            </a:r>
            <a:r>
              <a:rPr lang="en-US" dirty="0" err="1" smtClean="0">
                <a:solidFill>
                  <a:schemeClr val="tx1">
                    <a:lumMod val="50000"/>
                  </a:schemeClr>
                </a:solidFill>
              </a:rPr>
              <a:t>Dalı</a:t>
            </a:r>
            <a:r>
              <a:rPr lang="tr-TR" dirty="0" smtClean="0">
                <a:solidFill>
                  <a:schemeClr val="tx1">
                    <a:lumMod val="50000"/>
                  </a:schemeClr>
                </a:solidFill>
              </a:rPr>
              <a:t>ş</a:t>
            </a:r>
            <a:r>
              <a:rPr lang="en-US" dirty="0" smtClean="0">
                <a:solidFill>
                  <a:schemeClr val="tx1">
                    <a:lumMod val="50000"/>
                  </a:schemeClr>
                </a:solidFill>
              </a:rPr>
              <a:t> </a:t>
            </a:r>
            <a:r>
              <a:rPr lang="en-US" dirty="0" err="1">
                <a:solidFill>
                  <a:schemeClr val="tx1">
                    <a:lumMod val="50000"/>
                  </a:schemeClr>
                </a:solidFill>
              </a:rPr>
              <a:t>sırasında</a:t>
            </a:r>
            <a:r>
              <a:rPr lang="en-US" dirty="0">
                <a:solidFill>
                  <a:schemeClr val="tx1">
                    <a:lumMod val="50000"/>
                  </a:schemeClr>
                </a:solidFill>
              </a:rPr>
              <a:t> Leopard </a:t>
            </a:r>
            <a:r>
              <a:rPr lang="en-US" dirty="0" err="1">
                <a:solidFill>
                  <a:schemeClr val="tx1">
                    <a:lumMod val="50000"/>
                  </a:schemeClr>
                </a:solidFill>
              </a:rPr>
              <a:t>boardlar</a:t>
            </a:r>
            <a:r>
              <a:rPr lang="en-US" dirty="0">
                <a:solidFill>
                  <a:schemeClr val="tx1">
                    <a:lumMod val="50000"/>
                  </a:schemeClr>
                </a:solidFill>
              </a:rPr>
              <a:t> </a:t>
            </a:r>
            <a:r>
              <a:rPr lang="en-US" dirty="0" err="1">
                <a:solidFill>
                  <a:schemeClr val="tx1">
                    <a:lumMod val="50000"/>
                  </a:schemeClr>
                </a:solidFill>
              </a:rPr>
              <a:t>tarafından</a:t>
            </a:r>
            <a:r>
              <a:rPr lang="en-US" dirty="0">
                <a:solidFill>
                  <a:schemeClr val="tx1">
                    <a:lumMod val="50000"/>
                  </a:schemeClr>
                </a:solidFill>
              </a:rPr>
              <a:t> </a:t>
            </a:r>
            <a:r>
              <a:rPr lang="en-US" dirty="0" err="1">
                <a:solidFill>
                  <a:schemeClr val="tx1">
                    <a:lumMod val="50000"/>
                  </a:schemeClr>
                </a:solidFill>
              </a:rPr>
              <a:t>gelen</a:t>
            </a:r>
            <a:r>
              <a:rPr lang="en-US" dirty="0">
                <a:solidFill>
                  <a:schemeClr val="tx1">
                    <a:lumMod val="50000"/>
                  </a:schemeClr>
                </a:solidFill>
              </a:rPr>
              <a:t> </a:t>
            </a:r>
            <a:r>
              <a:rPr lang="en-US" dirty="0" err="1">
                <a:solidFill>
                  <a:schemeClr val="tx1">
                    <a:lumMod val="50000"/>
                  </a:schemeClr>
                </a:solidFill>
              </a:rPr>
              <a:t>veriyi</a:t>
            </a:r>
            <a:r>
              <a:rPr lang="en-US" dirty="0">
                <a:solidFill>
                  <a:schemeClr val="tx1">
                    <a:lumMod val="50000"/>
                  </a:schemeClr>
                </a:solidFill>
              </a:rPr>
              <a:t> </a:t>
            </a:r>
            <a:r>
              <a:rPr lang="en-US" dirty="0" err="1">
                <a:solidFill>
                  <a:schemeClr val="tx1">
                    <a:lumMod val="50000"/>
                  </a:schemeClr>
                </a:solidFill>
              </a:rPr>
              <a:t>ve</a:t>
            </a:r>
            <a:r>
              <a:rPr lang="en-US" dirty="0">
                <a:solidFill>
                  <a:schemeClr val="tx1">
                    <a:lumMod val="50000"/>
                  </a:schemeClr>
                </a:solidFill>
              </a:rPr>
              <a:t> </a:t>
            </a:r>
            <a:r>
              <a:rPr lang="en-US" dirty="0" err="1">
                <a:solidFill>
                  <a:schemeClr val="tx1">
                    <a:lumMod val="50000"/>
                  </a:schemeClr>
                </a:solidFill>
              </a:rPr>
              <a:t>hattın</a:t>
            </a:r>
            <a:r>
              <a:rPr lang="en-US" dirty="0">
                <a:solidFill>
                  <a:schemeClr val="tx1">
                    <a:lumMod val="50000"/>
                  </a:schemeClr>
                </a:solidFill>
              </a:rPr>
              <a:t> </a:t>
            </a:r>
            <a:r>
              <a:rPr lang="en-US" dirty="0" err="1">
                <a:solidFill>
                  <a:schemeClr val="tx1">
                    <a:lumMod val="50000"/>
                  </a:schemeClr>
                </a:solidFill>
              </a:rPr>
              <a:t>kesilmesi</a:t>
            </a:r>
            <a:r>
              <a:rPr lang="en-US" dirty="0">
                <a:solidFill>
                  <a:schemeClr val="tx1">
                    <a:lumMod val="50000"/>
                  </a:schemeClr>
                </a:solidFill>
              </a:rPr>
              <a:t> </a:t>
            </a:r>
            <a:r>
              <a:rPr lang="en-US" dirty="0" err="1">
                <a:solidFill>
                  <a:schemeClr val="tx1">
                    <a:lumMod val="50000"/>
                  </a:schemeClr>
                </a:solidFill>
              </a:rPr>
              <a:t>halinde</a:t>
            </a:r>
            <a:r>
              <a:rPr lang="en-US" dirty="0">
                <a:solidFill>
                  <a:schemeClr val="tx1">
                    <a:lumMod val="50000"/>
                  </a:schemeClr>
                </a:solidFill>
              </a:rPr>
              <a:t> </a:t>
            </a:r>
            <a:r>
              <a:rPr lang="en-US" dirty="0" err="1">
                <a:solidFill>
                  <a:schemeClr val="tx1">
                    <a:lumMod val="50000"/>
                  </a:schemeClr>
                </a:solidFill>
              </a:rPr>
              <a:t>akustik</a:t>
            </a:r>
            <a:r>
              <a:rPr lang="en-US" dirty="0">
                <a:solidFill>
                  <a:schemeClr val="tx1">
                    <a:lumMod val="50000"/>
                  </a:schemeClr>
                </a:solidFill>
              </a:rPr>
              <a:t> data </a:t>
            </a:r>
            <a:r>
              <a:rPr lang="en-US" dirty="0" err="1">
                <a:solidFill>
                  <a:schemeClr val="tx1">
                    <a:lumMod val="50000"/>
                  </a:schemeClr>
                </a:solidFill>
              </a:rPr>
              <a:t>hattından</a:t>
            </a:r>
            <a:r>
              <a:rPr lang="en-US" dirty="0">
                <a:solidFill>
                  <a:schemeClr val="tx1">
                    <a:lumMod val="50000"/>
                  </a:schemeClr>
                </a:solidFill>
              </a:rPr>
              <a:t> </a:t>
            </a:r>
            <a:r>
              <a:rPr lang="en-US" dirty="0" err="1">
                <a:solidFill>
                  <a:schemeClr val="tx1">
                    <a:lumMod val="50000"/>
                  </a:schemeClr>
                </a:solidFill>
              </a:rPr>
              <a:t>gelen</a:t>
            </a:r>
            <a:r>
              <a:rPr lang="en-US" dirty="0">
                <a:solidFill>
                  <a:schemeClr val="tx1">
                    <a:lumMod val="50000"/>
                  </a:schemeClr>
                </a:solidFill>
              </a:rPr>
              <a:t> </a:t>
            </a:r>
            <a:r>
              <a:rPr lang="en-US" dirty="0" err="1">
                <a:solidFill>
                  <a:schemeClr val="tx1">
                    <a:lumMod val="50000"/>
                  </a:schemeClr>
                </a:solidFill>
              </a:rPr>
              <a:t>veriyi</a:t>
            </a:r>
            <a:r>
              <a:rPr lang="en-US" dirty="0">
                <a:solidFill>
                  <a:schemeClr val="tx1">
                    <a:lumMod val="50000"/>
                  </a:schemeClr>
                </a:solidFill>
              </a:rPr>
              <a:t> Panel Mate e </a:t>
            </a:r>
            <a:r>
              <a:rPr lang="en-US" dirty="0" err="1">
                <a:solidFill>
                  <a:schemeClr val="tx1">
                    <a:lumMod val="50000"/>
                  </a:schemeClr>
                </a:solidFill>
              </a:rPr>
              <a:t>iletir</a:t>
            </a:r>
            <a:r>
              <a:rPr lang="en-US" dirty="0">
                <a:solidFill>
                  <a:schemeClr val="tx1">
                    <a:lumMod val="50000"/>
                  </a:schemeClr>
                </a:solidFill>
              </a:rPr>
              <a:t>. </a:t>
            </a:r>
          </a:p>
          <a:p>
            <a:endParaRPr lang="en-US" dirty="0">
              <a:solidFill>
                <a:schemeClr val="tx1">
                  <a:lumMod val="50000"/>
                </a:schemeClr>
              </a:solidFill>
            </a:endParaRPr>
          </a:p>
          <a:p>
            <a:r>
              <a:rPr lang="en-US" dirty="0">
                <a:solidFill>
                  <a:schemeClr val="tx1">
                    <a:lumMod val="50000"/>
                  </a:schemeClr>
                </a:solidFill>
              </a:rPr>
              <a:t>5. </a:t>
            </a:r>
            <a:r>
              <a:rPr lang="en-US" dirty="0" err="1">
                <a:solidFill>
                  <a:schemeClr val="tx1">
                    <a:lumMod val="50000"/>
                  </a:schemeClr>
                </a:solidFill>
              </a:rPr>
              <a:t>Solunum</a:t>
            </a:r>
            <a:r>
              <a:rPr lang="en-US" dirty="0">
                <a:solidFill>
                  <a:schemeClr val="tx1">
                    <a:lumMod val="50000"/>
                  </a:schemeClr>
                </a:solidFill>
              </a:rPr>
              <a:t> </a:t>
            </a:r>
            <a:r>
              <a:rPr lang="en-US" dirty="0" err="1">
                <a:solidFill>
                  <a:schemeClr val="tx1">
                    <a:lumMod val="50000"/>
                  </a:schemeClr>
                </a:solidFill>
              </a:rPr>
              <a:t>gaz</a:t>
            </a:r>
            <a:r>
              <a:rPr lang="en-US" dirty="0">
                <a:solidFill>
                  <a:schemeClr val="tx1">
                    <a:lumMod val="50000"/>
                  </a:schemeClr>
                </a:solidFill>
              </a:rPr>
              <a:t> </a:t>
            </a:r>
            <a:r>
              <a:rPr lang="en-US" dirty="0" err="1">
                <a:solidFill>
                  <a:schemeClr val="tx1">
                    <a:lumMod val="50000"/>
                  </a:schemeClr>
                </a:solidFill>
              </a:rPr>
              <a:t>analizörleri</a:t>
            </a:r>
            <a:r>
              <a:rPr lang="en-US" dirty="0">
                <a:solidFill>
                  <a:schemeClr val="tx1">
                    <a:lumMod val="50000"/>
                  </a:schemeClr>
                </a:solidFill>
              </a:rPr>
              <a:t>. </a:t>
            </a:r>
            <a:r>
              <a:rPr lang="en-US" dirty="0" err="1">
                <a:solidFill>
                  <a:schemeClr val="tx1">
                    <a:lumMod val="50000"/>
                  </a:schemeClr>
                </a:solidFill>
              </a:rPr>
              <a:t>Dalgıçların</a:t>
            </a:r>
            <a:r>
              <a:rPr lang="en-US" dirty="0">
                <a:solidFill>
                  <a:schemeClr val="tx1">
                    <a:lumMod val="50000"/>
                  </a:schemeClr>
                </a:solidFill>
              </a:rPr>
              <a:t> </a:t>
            </a:r>
            <a:r>
              <a:rPr lang="en-US" dirty="0" err="1">
                <a:solidFill>
                  <a:schemeClr val="tx1">
                    <a:lumMod val="50000"/>
                  </a:schemeClr>
                </a:solidFill>
              </a:rPr>
              <a:t>soluduğu</a:t>
            </a:r>
            <a:r>
              <a:rPr lang="en-US" dirty="0">
                <a:solidFill>
                  <a:schemeClr val="tx1">
                    <a:lumMod val="50000"/>
                  </a:schemeClr>
                </a:solidFill>
              </a:rPr>
              <a:t> </a:t>
            </a:r>
            <a:r>
              <a:rPr lang="en-US" dirty="0" err="1">
                <a:solidFill>
                  <a:schemeClr val="tx1">
                    <a:lumMod val="50000"/>
                  </a:schemeClr>
                </a:solidFill>
              </a:rPr>
              <a:t>gazdaki</a:t>
            </a:r>
            <a:r>
              <a:rPr lang="en-US" dirty="0">
                <a:solidFill>
                  <a:schemeClr val="tx1">
                    <a:lumMod val="50000"/>
                  </a:schemeClr>
                </a:solidFill>
              </a:rPr>
              <a:t> </a:t>
            </a:r>
            <a:r>
              <a:rPr lang="en-US" dirty="0" err="1">
                <a:solidFill>
                  <a:schemeClr val="tx1">
                    <a:lumMod val="50000"/>
                  </a:schemeClr>
                </a:solidFill>
              </a:rPr>
              <a:t>Helyum</a:t>
            </a:r>
            <a:r>
              <a:rPr lang="en-US" dirty="0">
                <a:solidFill>
                  <a:schemeClr val="tx1">
                    <a:lumMod val="50000"/>
                  </a:schemeClr>
                </a:solidFill>
              </a:rPr>
              <a:t> </a:t>
            </a:r>
            <a:r>
              <a:rPr lang="en-US" dirty="0" err="1">
                <a:solidFill>
                  <a:schemeClr val="tx1">
                    <a:lumMod val="50000"/>
                  </a:schemeClr>
                </a:solidFill>
              </a:rPr>
              <a:t>ve</a:t>
            </a:r>
            <a:r>
              <a:rPr lang="en-US" dirty="0">
                <a:solidFill>
                  <a:schemeClr val="tx1">
                    <a:lumMod val="50000"/>
                  </a:schemeClr>
                </a:solidFill>
              </a:rPr>
              <a:t> </a:t>
            </a:r>
            <a:r>
              <a:rPr lang="en-US" dirty="0" err="1">
                <a:solidFill>
                  <a:schemeClr val="tx1">
                    <a:lumMod val="50000"/>
                  </a:schemeClr>
                </a:solidFill>
              </a:rPr>
              <a:t>Oksijen</a:t>
            </a:r>
            <a:r>
              <a:rPr lang="en-US" dirty="0">
                <a:solidFill>
                  <a:schemeClr val="tx1">
                    <a:lumMod val="50000"/>
                  </a:schemeClr>
                </a:solidFill>
              </a:rPr>
              <a:t> </a:t>
            </a:r>
            <a:r>
              <a:rPr lang="en-US" dirty="0" err="1">
                <a:solidFill>
                  <a:schemeClr val="tx1">
                    <a:lumMod val="50000"/>
                  </a:schemeClr>
                </a:solidFill>
              </a:rPr>
              <a:t>gazının</a:t>
            </a:r>
            <a:r>
              <a:rPr lang="en-US" dirty="0">
                <a:solidFill>
                  <a:schemeClr val="tx1">
                    <a:lumMod val="50000"/>
                  </a:schemeClr>
                </a:solidFill>
              </a:rPr>
              <a:t> </a:t>
            </a:r>
            <a:r>
              <a:rPr lang="en-US" dirty="0" err="1">
                <a:solidFill>
                  <a:schemeClr val="tx1">
                    <a:lumMod val="50000"/>
                  </a:schemeClr>
                </a:solidFill>
              </a:rPr>
              <a:t>yüzdelerini</a:t>
            </a:r>
            <a:r>
              <a:rPr lang="en-US" dirty="0">
                <a:solidFill>
                  <a:schemeClr val="tx1">
                    <a:lumMod val="50000"/>
                  </a:schemeClr>
                </a:solidFill>
              </a:rPr>
              <a:t> </a:t>
            </a:r>
            <a:r>
              <a:rPr lang="en-US" dirty="0" err="1">
                <a:solidFill>
                  <a:schemeClr val="tx1">
                    <a:lumMod val="50000"/>
                  </a:schemeClr>
                </a:solidFill>
              </a:rPr>
              <a:t>ölçer</a:t>
            </a:r>
            <a:r>
              <a:rPr lang="en-US" dirty="0">
                <a:solidFill>
                  <a:schemeClr val="tx1">
                    <a:lumMod val="50000"/>
                  </a:schemeClr>
                </a:solidFill>
              </a:rPr>
              <a:t>. </a:t>
            </a:r>
          </a:p>
          <a:p>
            <a:r>
              <a:rPr lang="en-US" dirty="0"/>
              <a:t>	</a:t>
            </a:r>
          </a:p>
        </p:txBody>
      </p:sp>
      <p:pic>
        <p:nvPicPr>
          <p:cNvPr id="8"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1268760"/>
            <a:ext cx="4572000" cy="4801314"/>
          </a:xfrm>
          <a:prstGeom prst="rect">
            <a:avLst/>
          </a:prstGeom>
        </p:spPr>
        <p:txBody>
          <a:bodyPr>
            <a:spAutoFit/>
          </a:bodyPr>
          <a:lstStyle/>
          <a:p>
            <a:r>
              <a:rPr lang="tr-TR" dirty="0" smtClean="0">
                <a:solidFill>
                  <a:schemeClr val="tx1">
                    <a:lumMod val="50000"/>
                  </a:schemeClr>
                </a:solidFill>
              </a:rPr>
              <a:t>6.</a:t>
            </a:r>
            <a:r>
              <a:rPr lang="en-US" dirty="0" smtClean="0">
                <a:solidFill>
                  <a:schemeClr val="tx1">
                    <a:lumMod val="50000"/>
                  </a:schemeClr>
                </a:solidFill>
              </a:rPr>
              <a:t>Panel </a:t>
            </a:r>
            <a:r>
              <a:rPr lang="en-US" dirty="0">
                <a:solidFill>
                  <a:schemeClr val="tx1">
                    <a:lumMod val="50000"/>
                  </a:schemeClr>
                </a:solidFill>
              </a:rPr>
              <a:t>Mate – SAT, </a:t>
            </a:r>
            <a:r>
              <a:rPr lang="en-US" dirty="0" err="1">
                <a:solidFill>
                  <a:schemeClr val="tx1">
                    <a:lumMod val="50000"/>
                  </a:schemeClr>
                </a:solidFill>
              </a:rPr>
              <a:t>Divephone</a:t>
            </a:r>
            <a:r>
              <a:rPr lang="en-US" dirty="0">
                <a:solidFill>
                  <a:schemeClr val="tx1">
                    <a:lumMod val="50000"/>
                  </a:schemeClr>
                </a:solidFill>
              </a:rPr>
              <a:t> SAT </a:t>
            </a:r>
            <a:r>
              <a:rPr lang="en-US" dirty="0" err="1">
                <a:solidFill>
                  <a:schemeClr val="tx1">
                    <a:lumMod val="50000"/>
                  </a:schemeClr>
                </a:solidFill>
              </a:rPr>
              <a:t>lar</a:t>
            </a:r>
            <a:r>
              <a:rPr lang="en-US" dirty="0">
                <a:solidFill>
                  <a:schemeClr val="tx1">
                    <a:lumMod val="50000"/>
                  </a:schemeClr>
                </a:solidFill>
              </a:rPr>
              <a:t> </a:t>
            </a:r>
            <a:r>
              <a:rPr lang="en-US" dirty="0" err="1">
                <a:solidFill>
                  <a:schemeClr val="tx1">
                    <a:lumMod val="50000"/>
                  </a:schemeClr>
                </a:solidFill>
              </a:rPr>
              <a:t>ile</a:t>
            </a:r>
            <a:r>
              <a:rPr lang="en-US" dirty="0">
                <a:solidFill>
                  <a:schemeClr val="tx1">
                    <a:lumMod val="50000"/>
                  </a:schemeClr>
                </a:solidFill>
              </a:rPr>
              <a:t> </a:t>
            </a:r>
            <a:r>
              <a:rPr lang="en-US" dirty="0" err="1">
                <a:solidFill>
                  <a:schemeClr val="tx1">
                    <a:lumMod val="50000"/>
                  </a:schemeClr>
                </a:solidFill>
              </a:rPr>
              <a:t>satürasyon</a:t>
            </a:r>
            <a:r>
              <a:rPr lang="en-US" dirty="0">
                <a:solidFill>
                  <a:schemeClr val="tx1">
                    <a:lumMod val="50000"/>
                  </a:schemeClr>
                </a:solidFill>
              </a:rPr>
              <a:t> </a:t>
            </a:r>
            <a:r>
              <a:rPr lang="en-US" dirty="0" err="1">
                <a:solidFill>
                  <a:schemeClr val="tx1">
                    <a:lumMod val="50000"/>
                  </a:schemeClr>
                </a:solidFill>
              </a:rPr>
              <a:t>odasında</a:t>
            </a:r>
            <a:r>
              <a:rPr lang="en-US" dirty="0">
                <a:solidFill>
                  <a:schemeClr val="tx1">
                    <a:lumMod val="50000"/>
                  </a:schemeClr>
                </a:solidFill>
              </a:rPr>
              <a:t> </a:t>
            </a:r>
            <a:r>
              <a:rPr lang="en-US" dirty="0" err="1">
                <a:solidFill>
                  <a:schemeClr val="tx1">
                    <a:lumMod val="50000"/>
                  </a:schemeClr>
                </a:solidFill>
              </a:rPr>
              <a:t>iken</a:t>
            </a:r>
            <a:r>
              <a:rPr lang="en-US" dirty="0">
                <a:solidFill>
                  <a:schemeClr val="tx1">
                    <a:lumMod val="50000"/>
                  </a:schemeClr>
                </a:solidFill>
              </a:rPr>
              <a:t> </a:t>
            </a:r>
            <a:r>
              <a:rPr lang="en-US" dirty="0" err="1">
                <a:solidFill>
                  <a:schemeClr val="tx1">
                    <a:lumMod val="50000"/>
                  </a:schemeClr>
                </a:solidFill>
              </a:rPr>
              <a:t>kablosuz</a:t>
            </a:r>
            <a:r>
              <a:rPr lang="en-US" dirty="0">
                <a:solidFill>
                  <a:schemeClr val="tx1">
                    <a:lumMod val="50000"/>
                  </a:schemeClr>
                </a:solidFill>
              </a:rPr>
              <a:t> </a:t>
            </a:r>
            <a:r>
              <a:rPr lang="en-US" dirty="0" err="1" smtClean="0">
                <a:solidFill>
                  <a:schemeClr val="tx1">
                    <a:lumMod val="50000"/>
                  </a:schemeClr>
                </a:solidFill>
              </a:rPr>
              <a:t>ileti</a:t>
            </a:r>
            <a:r>
              <a:rPr lang="tr-TR" dirty="0" smtClean="0">
                <a:solidFill>
                  <a:schemeClr val="tx1">
                    <a:lumMod val="50000"/>
                  </a:schemeClr>
                </a:solidFill>
              </a:rPr>
              <a:t>ş</a:t>
            </a:r>
            <a:r>
              <a:rPr lang="en-US" dirty="0" err="1" smtClean="0">
                <a:solidFill>
                  <a:schemeClr val="tx1">
                    <a:lumMod val="50000"/>
                  </a:schemeClr>
                </a:solidFill>
              </a:rPr>
              <a:t>im</a:t>
            </a:r>
            <a:r>
              <a:rPr lang="en-US" dirty="0" smtClean="0">
                <a:solidFill>
                  <a:schemeClr val="tx1">
                    <a:lumMod val="50000"/>
                  </a:schemeClr>
                </a:solidFill>
              </a:rPr>
              <a:t> </a:t>
            </a:r>
            <a:r>
              <a:rPr lang="en-US" dirty="0" err="1">
                <a:solidFill>
                  <a:schemeClr val="tx1">
                    <a:lumMod val="50000"/>
                  </a:schemeClr>
                </a:solidFill>
              </a:rPr>
              <a:t>kurar</a:t>
            </a:r>
            <a:r>
              <a:rPr lang="en-US" dirty="0">
                <a:solidFill>
                  <a:schemeClr val="tx1">
                    <a:lumMod val="50000"/>
                  </a:schemeClr>
                </a:solidFill>
              </a:rPr>
              <a:t>. </a:t>
            </a:r>
            <a:r>
              <a:rPr lang="en-US" dirty="0" err="1" smtClean="0">
                <a:solidFill>
                  <a:schemeClr val="tx1">
                    <a:lumMod val="50000"/>
                  </a:schemeClr>
                </a:solidFill>
              </a:rPr>
              <a:t>Dalı</a:t>
            </a:r>
            <a:r>
              <a:rPr lang="tr-TR" dirty="0" smtClean="0">
                <a:solidFill>
                  <a:schemeClr val="tx1">
                    <a:lumMod val="50000"/>
                  </a:schemeClr>
                </a:solidFill>
              </a:rPr>
              <a:t>ş</a:t>
            </a:r>
            <a:r>
              <a:rPr lang="en-US" dirty="0" smtClean="0">
                <a:solidFill>
                  <a:schemeClr val="tx1">
                    <a:lumMod val="50000"/>
                  </a:schemeClr>
                </a:solidFill>
              </a:rPr>
              <a:t> </a:t>
            </a:r>
            <a:r>
              <a:rPr lang="en-US" dirty="0" err="1">
                <a:solidFill>
                  <a:schemeClr val="tx1">
                    <a:lumMod val="50000"/>
                  </a:schemeClr>
                </a:solidFill>
              </a:rPr>
              <a:t>sırasında</a:t>
            </a:r>
            <a:r>
              <a:rPr lang="en-US" dirty="0">
                <a:solidFill>
                  <a:schemeClr val="tx1">
                    <a:lumMod val="50000"/>
                  </a:schemeClr>
                </a:solidFill>
              </a:rPr>
              <a:t> </a:t>
            </a:r>
            <a:r>
              <a:rPr lang="en-US" dirty="0" err="1">
                <a:solidFill>
                  <a:schemeClr val="tx1">
                    <a:lumMod val="50000"/>
                  </a:schemeClr>
                </a:solidFill>
              </a:rPr>
              <a:t>ise</a:t>
            </a:r>
            <a:r>
              <a:rPr lang="en-US" dirty="0">
                <a:solidFill>
                  <a:schemeClr val="tx1">
                    <a:lumMod val="50000"/>
                  </a:schemeClr>
                </a:solidFill>
              </a:rPr>
              <a:t> Leopard </a:t>
            </a:r>
            <a:r>
              <a:rPr lang="en-US" dirty="0" err="1">
                <a:solidFill>
                  <a:schemeClr val="tx1">
                    <a:lumMod val="50000"/>
                  </a:schemeClr>
                </a:solidFill>
              </a:rPr>
              <a:t>Boardlar</a:t>
            </a:r>
            <a:r>
              <a:rPr lang="en-US" dirty="0">
                <a:solidFill>
                  <a:schemeClr val="tx1">
                    <a:lumMod val="50000"/>
                  </a:schemeClr>
                </a:solidFill>
              </a:rPr>
              <a:t> </a:t>
            </a:r>
            <a:r>
              <a:rPr lang="en-US" dirty="0" err="1">
                <a:solidFill>
                  <a:schemeClr val="tx1">
                    <a:lumMod val="50000"/>
                  </a:schemeClr>
                </a:solidFill>
              </a:rPr>
              <a:t>vasıtası</a:t>
            </a:r>
            <a:r>
              <a:rPr lang="en-US" dirty="0">
                <a:solidFill>
                  <a:schemeClr val="tx1">
                    <a:lumMod val="50000"/>
                  </a:schemeClr>
                </a:solidFill>
              </a:rPr>
              <a:t> </a:t>
            </a:r>
            <a:r>
              <a:rPr lang="en-US" dirty="0" err="1">
                <a:solidFill>
                  <a:schemeClr val="tx1">
                    <a:lumMod val="50000"/>
                  </a:schemeClr>
                </a:solidFill>
              </a:rPr>
              <a:t>ile</a:t>
            </a:r>
            <a:r>
              <a:rPr lang="en-US" dirty="0">
                <a:solidFill>
                  <a:schemeClr val="tx1">
                    <a:lumMod val="50000"/>
                  </a:schemeClr>
                </a:solidFill>
              </a:rPr>
              <a:t> </a:t>
            </a:r>
            <a:r>
              <a:rPr lang="en-US" dirty="0" err="1">
                <a:solidFill>
                  <a:schemeClr val="tx1">
                    <a:lumMod val="50000"/>
                  </a:schemeClr>
                </a:solidFill>
              </a:rPr>
              <a:t>kablo</a:t>
            </a:r>
            <a:r>
              <a:rPr lang="en-US" dirty="0">
                <a:solidFill>
                  <a:schemeClr val="tx1">
                    <a:lumMod val="50000"/>
                  </a:schemeClr>
                </a:solidFill>
              </a:rPr>
              <a:t> </a:t>
            </a:r>
            <a:r>
              <a:rPr lang="en-US" dirty="0" err="1">
                <a:solidFill>
                  <a:schemeClr val="tx1">
                    <a:lumMod val="50000"/>
                  </a:schemeClr>
                </a:solidFill>
              </a:rPr>
              <a:t>üzerinden</a:t>
            </a:r>
            <a:r>
              <a:rPr lang="en-US" dirty="0">
                <a:solidFill>
                  <a:schemeClr val="tx1">
                    <a:lumMod val="50000"/>
                  </a:schemeClr>
                </a:solidFill>
              </a:rPr>
              <a:t> </a:t>
            </a:r>
            <a:r>
              <a:rPr lang="en-US" dirty="0" err="1">
                <a:solidFill>
                  <a:schemeClr val="tx1">
                    <a:lumMod val="50000"/>
                  </a:schemeClr>
                </a:solidFill>
              </a:rPr>
              <a:t>aktarılan</a:t>
            </a:r>
            <a:r>
              <a:rPr lang="en-US" dirty="0">
                <a:solidFill>
                  <a:schemeClr val="tx1">
                    <a:lumMod val="50000"/>
                  </a:schemeClr>
                </a:solidFill>
              </a:rPr>
              <a:t> </a:t>
            </a:r>
            <a:r>
              <a:rPr lang="en-US" dirty="0" err="1">
                <a:solidFill>
                  <a:schemeClr val="tx1">
                    <a:lumMod val="50000"/>
                  </a:schemeClr>
                </a:solidFill>
              </a:rPr>
              <a:t>verilere</a:t>
            </a:r>
            <a:r>
              <a:rPr lang="en-US" dirty="0">
                <a:solidFill>
                  <a:schemeClr val="tx1">
                    <a:lumMod val="50000"/>
                  </a:schemeClr>
                </a:solidFill>
              </a:rPr>
              <a:t> DP – </a:t>
            </a:r>
            <a:r>
              <a:rPr lang="en-US" dirty="0" err="1">
                <a:solidFill>
                  <a:schemeClr val="tx1">
                    <a:lumMod val="50000"/>
                  </a:schemeClr>
                </a:solidFill>
              </a:rPr>
              <a:t>MotherShip</a:t>
            </a:r>
            <a:r>
              <a:rPr lang="en-US" dirty="0">
                <a:solidFill>
                  <a:schemeClr val="tx1">
                    <a:lumMod val="50000"/>
                  </a:schemeClr>
                </a:solidFill>
              </a:rPr>
              <a:t> </a:t>
            </a:r>
            <a:r>
              <a:rPr lang="en-US" dirty="0" err="1">
                <a:solidFill>
                  <a:schemeClr val="tx1">
                    <a:lumMod val="50000"/>
                  </a:schemeClr>
                </a:solidFill>
              </a:rPr>
              <a:t>üzerinden</a:t>
            </a:r>
            <a:r>
              <a:rPr lang="en-US" dirty="0">
                <a:solidFill>
                  <a:schemeClr val="tx1">
                    <a:lumMod val="50000"/>
                  </a:schemeClr>
                </a:solidFill>
              </a:rPr>
              <a:t> </a:t>
            </a:r>
            <a:r>
              <a:rPr lang="en-US" dirty="0" err="1" smtClean="0">
                <a:solidFill>
                  <a:schemeClr val="tx1">
                    <a:lumMod val="50000"/>
                  </a:schemeClr>
                </a:solidFill>
              </a:rPr>
              <a:t>eri</a:t>
            </a:r>
            <a:r>
              <a:rPr lang="tr-TR" dirty="0" smtClean="0">
                <a:solidFill>
                  <a:schemeClr val="tx1">
                    <a:lumMod val="50000"/>
                  </a:schemeClr>
                </a:solidFill>
              </a:rPr>
              <a:t>ş</a:t>
            </a:r>
            <a:r>
              <a:rPr lang="en-US" dirty="0" err="1" smtClean="0">
                <a:solidFill>
                  <a:schemeClr val="tx1">
                    <a:lumMod val="50000"/>
                  </a:schemeClr>
                </a:solidFill>
              </a:rPr>
              <a:t>ir</a:t>
            </a:r>
            <a:r>
              <a:rPr lang="en-US" dirty="0">
                <a:solidFill>
                  <a:schemeClr val="tx1">
                    <a:lumMod val="50000"/>
                  </a:schemeClr>
                </a:solidFill>
              </a:rPr>
              <a:t>. </a:t>
            </a:r>
            <a:r>
              <a:rPr lang="en-US" dirty="0" err="1">
                <a:solidFill>
                  <a:schemeClr val="tx1">
                    <a:lumMod val="50000"/>
                  </a:schemeClr>
                </a:solidFill>
              </a:rPr>
              <a:t>Dalgıçların</a:t>
            </a:r>
            <a:r>
              <a:rPr lang="en-US" dirty="0">
                <a:solidFill>
                  <a:schemeClr val="tx1">
                    <a:lumMod val="50000"/>
                  </a:schemeClr>
                </a:solidFill>
              </a:rPr>
              <a:t> </a:t>
            </a:r>
            <a:r>
              <a:rPr lang="en-US" dirty="0" err="1">
                <a:solidFill>
                  <a:schemeClr val="tx1">
                    <a:lumMod val="50000"/>
                  </a:schemeClr>
                </a:solidFill>
              </a:rPr>
              <a:t>solunum</a:t>
            </a:r>
            <a:r>
              <a:rPr lang="en-US" dirty="0">
                <a:solidFill>
                  <a:schemeClr val="tx1">
                    <a:lumMod val="50000"/>
                  </a:schemeClr>
                </a:solidFill>
              </a:rPr>
              <a:t> </a:t>
            </a:r>
            <a:r>
              <a:rPr lang="en-US" dirty="0" err="1">
                <a:solidFill>
                  <a:schemeClr val="tx1">
                    <a:lumMod val="50000"/>
                  </a:schemeClr>
                </a:solidFill>
              </a:rPr>
              <a:t>gaz</a:t>
            </a:r>
            <a:r>
              <a:rPr lang="en-US" dirty="0">
                <a:solidFill>
                  <a:schemeClr val="tx1">
                    <a:lumMod val="50000"/>
                  </a:schemeClr>
                </a:solidFill>
              </a:rPr>
              <a:t> </a:t>
            </a:r>
            <a:r>
              <a:rPr lang="en-US" dirty="0" err="1">
                <a:solidFill>
                  <a:schemeClr val="tx1">
                    <a:lumMod val="50000"/>
                  </a:schemeClr>
                </a:solidFill>
              </a:rPr>
              <a:t>sensörlerine</a:t>
            </a:r>
            <a:r>
              <a:rPr lang="en-US" dirty="0">
                <a:solidFill>
                  <a:schemeClr val="tx1">
                    <a:lumMod val="50000"/>
                  </a:schemeClr>
                </a:solidFill>
              </a:rPr>
              <a:t> </a:t>
            </a:r>
            <a:r>
              <a:rPr lang="en-US" dirty="0" err="1">
                <a:solidFill>
                  <a:schemeClr val="tx1">
                    <a:lumMod val="50000"/>
                  </a:schemeClr>
                </a:solidFill>
              </a:rPr>
              <a:t>ise</a:t>
            </a:r>
            <a:r>
              <a:rPr lang="en-US" dirty="0">
                <a:solidFill>
                  <a:schemeClr val="tx1">
                    <a:lumMod val="50000"/>
                  </a:schemeClr>
                </a:solidFill>
              </a:rPr>
              <a:t> </a:t>
            </a:r>
            <a:r>
              <a:rPr lang="en-US" dirty="0" err="1">
                <a:solidFill>
                  <a:schemeClr val="tx1">
                    <a:lumMod val="50000"/>
                  </a:schemeClr>
                </a:solidFill>
              </a:rPr>
              <a:t>doğrudan</a:t>
            </a:r>
            <a:r>
              <a:rPr lang="en-US" dirty="0">
                <a:solidFill>
                  <a:schemeClr val="tx1">
                    <a:lumMod val="50000"/>
                  </a:schemeClr>
                </a:solidFill>
              </a:rPr>
              <a:t> </a:t>
            </a:r>
            <a:r>
              <a:rPr lang="en-US" dirty="0" err="1">
                <a:solidFill>
                  <a:schemeClr val="tx1">
                    <a:lumMod val="50000"/>
                  </a:schemeClr>
                </a:solidFill>
              </a:rPr>
              <a:t>kablo</a:t>
            </a:r>
            <a:r>
              <a:rPr lang="en-US" dirty="0">
                <a:solidFill>
                  <a:schemeClr val="tx1">
                    <a:lumMod val="50000"/>
                  </a:schemeClr>
                </a:solidFill>
              </a:rPr>
              <a:t> </a:t>
            </a:r>
            <a:r>
              <a:rPr lang="en-US" dirty="0" err="1">
                <a:solidFill>
                  <a:schemeClr val="tx1">
                    <a:lumMod val="50000"/>
                  </a:schemeClr>
                </a:solidFill>
              </a:rPr>
              <a:t>ile</a:t>
            </a:r>
            <a:r>
              <a:rPr lang="en-US" dirty="0">
                <a:solidFill>
                  <a:schemeClr val="tx1">
                    <a:lumMod val="50000"/>
                  </a:schemeClr>
                </a:solidFill>
              </a:rPr>
              <a:t> </a:t>
            </a:r>
            <a:r>
              <a:rPr lang="en-US" dirty="0" err="1">
                <a:solidFill>
                  <a:schemeClr val="tx1">
                    <a:lumMod val="50000"/>
                  </a:schemeClr>
                </a:solidFill>
              </a:rPr>
              <a:t>bağlıdır</a:t>
            </a:r>
            <a:r>
              <a:rPr lang="en-US" dirty="0">
                <a:solidFill>
                  <a:schemeClr val="tx1">
                    <a:lumMod val="50000"/>
                  </a:schemeClr>
                </a:solidFill>
              </a:rPr>
              <a:t>. </a:t>
            </a:r>
          </a:p>
          <a:p>
            <a:endParaRPr lang="en-US" dirty="0">
              <a:solidFill>
                <a:schemeClr val="tx1">
                  <a:lumMod val="50000"/>
                </a:schemeClr>
              </a:solidFill>
            </a:endParaRPr>
          </a:p>
          <a:p>
            <a:r>
              <a:rPr lang="en-US" dirty="0">
                <a:solidFill>
                  <a:schemeClr val="tx1">
                    <a:lumMod val="50000"/>
                  </a:schemeClr>
                </a:solidFill>
              </a:rPr>
              <a:t>7. </a:t>
            </a:r>
            <a:r>
              <a:rPr lang="en-US" dirty="0" err="1">
                <a:solidFill>
                  <a:schemeClr val="tx1">
                    <a:lumMod val="50000"/>
                  </a:schemeClr>
                </a:solidFill>
              </a:rPr>
              <a:t>Akustik</a:t>
            </a:r>
            <a:r>
              <a:rPr lang="en-US" dirty="0">
                <a:solidFill>
                  <a:schemeClr val="tx1">
                    <a:lumMod val="50000"/>
                  </a:schemeClr>
                </a:solidFill>
              </a:rPr>
              <a:t> data </a:t>
            </a:r>
            <a:r>
              <a:rPr lang="en-US" dirty="0" err="1">
                <a:solidFill>
                  <a:schemeClr val="tx1">
                    <a:lumMod val="50000"/>
                  </a:schemeClr>
                </a:solidFill>
              </a:rPr>
              <a:t>hattı</a:t>
            </a:r>
            <a:r>
              <a:rPr lang="en-US" dirty="0">
                <a:solidFill>
                  <a:schemeClr val="tx1">
                    <a:lumMod val="50000"/>
                  </a:schemeClr>
                </a:solidFill>
              </a:rPr>
              <a:t>. </a:t>
            </a:r>
            <a:r>
              <a:rPr lang="en-US" dirty="0" err="1">
                <a:solidFill>
                  <a:schemeClr val="tx1">
                    <a:lumMod val="50000"/>
                  </a:schemeClr>
                </a:solidFill>
              </a:rPr>
              <a:t>Kablonun</a:t>
            </a:r>
            <a:r>
              <a:rPr lang="en-US" dirty="0">
                <a:solidFill>
                  <a:schemeClr val="tx1">
                    <a:lumMod val="50000"/>
                  </a:schemeClr>
                </a:solidFill>
              </a:rPr>
              <a:t> </a:t>
            </a:r>
            <a:r>
              <a:rPr lang="en-US" dirty="0" err="1">
                <a:solidFill>
                  <a:schemeClr val="tx1">
                    <a:lumMod val="50000"/>
                  </a:schemeClr>
                </a:solidFill>
              </a:rPr>
              <a:t>kopması</a:t>
            </a:r>
            <a:r>
              <a:rPr lang="en-US" dirty="0">
                <a:solidFill>
                  <a:schemeClr val="tx1">
                    <a:lumMod val="50000"/>
                  </a:schemeClr>
                </a:solidFill>
              </a:rPr>
              <a:t> </a:t>
            </a:r>
            <a:r>
              <a:rPr lang="en-US" dirty="0" err="1">
                <a:solidFill>
                  <a:schemeClr val="tx1">
                    <a:lumMod val="50000"/>
                  </a:schemeClr>
                </a:solidFill>
              </a:rPr>
              <a:t>durumunda</a:t>
            </a:r>
            <a:r>
              <a:rPr lang="en-US" dirty="0">
                <a:solidFill>
                  <a:schemeClr val="tx1">
                    <a:lumMod val="50000"/>
                  </a:schemeClr>
                </a:solidFill>
              </a:rPr>
              <a:t> </a:t>
            </a:r>
            <a:r>
              <a:rPr lang="en-US" dirty="0" err="1">
                <a:solidFill>
                  <a:schemeClr val="tx1">
                    <a:lumMod val="50000"/>
                  </a:schemeClr>
                </a:solidFill>
              </a:rPr>
              <a:t>acil</a:t>
            </a:r>
            <a:r>
              <a:rPr lang="en-US" dirty="0">
                <a:solidFill>
                  <a:schemeClr val="tx1">
                    <a:lumMod val="50000"/>
                  </a:schemeClr>
                </a:solidFill>
              </a:rPr>
              <a:t> </a:t>
            </a:r>
            <a:r>
              <a:rPr lang="en-US" dirty="0" err="1">
                <a:solidFill>
                  <a:schemeClr val="tx1">
                    <a:lumMod val="50000"/>
                  </a:schemeClr>
                </a:solidFill>
              </a:rPr>
              <a:t>durumlarda</a:t>
            </a:r>
            <a:r>
              <a:rPr lang="en-US" dirty="0">
                <a:solidFill>
                  <a:schemeClr val="tx1">
                    <a:lumMod val="50000"/>
                  </a:schemeClr>
                </a:solidFill>
              </a:rPr>
              <a:t> </a:t>
            </a:r>
            <a:r>
              <a:rPr lang="en-US" dirty="0" err="1">
                <a:solidFill>
                  <a:schemeClr val="tx1">
                    <a:lumMod val="50000"/>
                  </a:schemeClr>
                </a:solidFill>
              </a:rPr>
              <a:t>kullanılır</a:t>
            </a:r>
            <a:r>
              <a:rPr lang="en-US" dirty="0">
                <a:solidFill>
                  <a:schemeClr val="tx1">
                    <a:lumMod val="50000"/>
                  </a:schemeClr>
                </a:solidFill>
              </a:rPr>
              <a:t>. </a:t>
            </a:r>
          </a:p>
          <a:p>
            <a:endParaRPr lang="en-US" dirty="0">
              <a:solidFill>
                <a:schemeClr val="tx1">
                  <a:lumMod val="50000"/>
                </a:schemeClr>
              </a:solidFill>
            </a:endParaRPr>
          </a:p>
          <a:p>
            <a:r>
              <a:rPr lang="en-US" dirty="0">
                <a:solidFill>
                  <a:schemeClr val="tx1">
                    <a:lumMod val="50000"/>
                  </a:schemeClr>
                </a:solidFill>
              </a:rPr>
              <a:t>8. </a:t>
            </a:r>
            <a:r>
              <a:rPr lang="en-US" dirty="0" err="1">
                <a:solidFill>
                  <a:schemeClr val="tx1">
                    <a:lumMod val="50000"/>
                  </a:schemeClr>
                </a:solidFill>
              </a:rPr>
              <a:t>Dizüstü</a:t>
            </a:r>
            <a:r>
              <a:rPr lang="en-US" dirty="0">
                <a:solidFill>
                  <a:schemeClr val="tx1">
                    <a:lumMod val="50000"/>
                  </a:schemeClr>
                </a:solidFill>
              </a:rPr>
              <a:t>, </a:t>
            </a:r>
            <a:r>
              <a:rPr lang="en-US" dirty="0" err="1">
                <a:solidFill>
                  <a:schemeClr val="tx1">
                    <a:lumMod val="50000"/>
                  </a:schemeClr>
                </a:solidFill>
              </a:rPr>
              <a:t>avuçiçi</a:t>
            </a:r>
            <a:r>
              <a:rPr lang="en-US" dirty="0">
                <a:solidFill>
                  <a:schemeClr val="tx1">
                    <a:lumMod val="50000"/>
                  </a:schemeClr>
                </a:solidFill>
              </a:rPr>
              <a:t> </a:t>
            </a:r>
            <a:r>
              <a:rPr lang="en-US" dirty="0" err="1">
                <a:solidFill>
                  <a:schemeClr val="tx1">
                    <a:lumMod val="50000"/>
                  </a:schemeClr>
                </a:solidFill>
              </a:rPr>
              <a:t>veya</a:t>
            </a:r>
            <a:r>
              <a:rPr lang="en-US" dirty="0">
                <a:solidFill>
                  <a:schemeClr val="tx1">
                    <a:lumMod val="50000"/>
                  </a:schemeClr>
                </a:solidFill>
              </a:rPr>
              <a:t> tablet </a:t>
            </a:r>
            <a:r>
              <a:rPr lang="en-US" dirty="0" err="1">
                <a:solidFill>
                  <a:schemeClr val="tx1">
                    <a:lumMod val="50000"/>
                  </a:schemeClr>
                </a:solidFill>
              </a:rPr>
              <a:t>bilgisyarda</a:t>
            </a:r>
            <a:r>
              <a:rPr lang="en-US" dirty="0">
                <a:solidFill>
                  <a:schemeClr val="tx1">
                    <a:lumMod val="50000"/>
                  </a:schemeClr>
                </a:solidFill>
              </a:rPr>
              <a:t> </a:t>
            </a:r>
            <a:r>
              <a:rPr lang="en-US" dirty="0" err="1">
                <a:solidFill>
                  <a:schemeClr val="tx1">
                    <a:lumMod val="50000"/>
                  </a:schemeClr>
                </a:solidFill>
              </a:rPr>
              <a:t>çalıĢan</a:t>
            </a:r>
            <a:r>
              <a:rPr lang="en-US" dirty="0">
                <a:solidFill>
                  <a:schemeClr val="tx1">
                    <a:lumMod val="50000"/>
                  </a:schemeClr>
                </a:solidFill>
              </a:rPr>
              <a:t>, </a:t>
            </a:r>
            <a:r>
              <a:rPr lang="en-US" dirty="0" err="1">
                <a:solidFill>
                  <a:schemeClr val="tx1">
                    <a:lumMod val="50000"/>
                  </a:schemeClr>
                </a:solidFill>
              </a:rPr>
              <a:t>satürasyon</a:t>
            </a:r>
            <a:r>
              <a:rPr lang="en-US" dirty="0">
                <a:solidFill>
                  <a:schemeClr val="tx1">
                    <a:lumMod val="50000"/>
                  </a:schemeClr>
                </a:solidFill>
              </a:rPr>
              <a:t> </a:t>
            </a:r>
            <a:r>
              <a:rPr lang="en-US" dirty="0" err="1" smtClean="0">
                <a:solidFill>
                  <a:schemeClr val="tx1">
                    <a:lumMod val="50000"/>
                  </a:schemeClr>
                </a:solidFill>
              </a:rPr>
              <a:t>dalı</a:t>
            </a:r>
            <a:r>
              <a:rPr lang="tr-TR" dirty="0" smtClean="0">
                <a:solidFill>
                  <a:schemeClr val="tx1">
                    <a:lumMod val="50000"/>
                  </a:schemeClr>
                </a:solidFill>
              </a:rPr>
              <a:t>ş</a:t>
            </a:r>
            <a:r>
              <a:rPr lang="en-US" dirty="0" smtClean="0">
                <a:solidFill>
                  <a:schemeClr val="tx1">
                    <a:lumMod val="50000"/>
                  </a:schemeClr>
                </a:solidFill>
              </a:rPr>
              <a:t>ı </a:t>
            </a:r>
            <a:r>
              <a:rPr lang="en-US" dirty="0" err="1">
                <a:solidFill>
                  <a:schemeClr val="tx1">
                    <a:lumMod val="50000"/>
                  </a:schemeClr>
                </a:solidFill>
              </a:rPr>
              <a:t>için</a:t>
            </a:r>
            <a:r>
              <a:rPr lang="en-US" dirty="0">
                <a:solidFill>
                  <a:schemeClr val="tx1">
                    <a:lumMod val="50000"/>
                  </a:schemeClr>
                </a:solidFill>
              </a:rPr>
              <a:t> </a:t>
            </a:r>
            <a:r>
              <a:rPr lang="en-US" dirty="0" err="1">
                <a:solidFill>
                  <a:schemeClr val="tx1">
                    <a:lumMod val="50000"/>
                  </a:schemeClr>
                </a:solidFill>
              </a:rPr>
              <a:t>olasılık</a:t>
            </a:r>
            <a:r>
              <a:rPr lang="en-US" dirty="0">
                <a:solidFill>
                  <a:schemeClr val="tx1">
                    <a:lumMod val="50000"/>
                  </a:schemeClr>
                </a:solidFill>
              </a:rPr>
              <a:t> </a:t>
            </a:r>
            <a:r>
              <a:rPr lang="en-US" dirty="0" err="1">
                <a:solidFill>
                  <a:schemeClr val="tx1">
                    <a:lumMod val="50000"/>
                  </a:schemeClr>
                </a:solidFill>
              </a:rPr>
              <a:t>tabanlı</a:t>
            </a:r>
            <a:r>
              <a:rPr lang="en-US" dirty="0">
                <a:solidFill>
                  <a:schemeClr val="tx1">
                    <a:lumMod val="50000"/>
                  </a:schemeClr>
                </a:solidFill>
              </a:rPr>
              <a:t> </a:t>
            </a:r>
            <a:r>
              <a:rPr lang="en-US" dirty="0" err="1">
                <a:solidFill>
                  <a:schemeClr val="tx1">
                    <a:lumMod val="50000"/>
                  </a:schemeClr>
                </a:solidFill>
              </a:rPr>
              <a:t>dekompresyon</a:t>
            </a:r>
            <a:r>
              <a:rPr lang="en-US" dirty="0">
                <a:solidFill>
                  <a:schemeClr val="tx1">
                    <a:lumMod val="50000"/>
                  </a:schemeClr>
                </a:solidFill>
              </a:rPr>
              <a:t> </a:t>
            </a:r>
            <a:r>
              <a:rPr lang="en-US" dirty="0" err="1">
                <a:solidFill>
                  <a:schemeClr val="tx1">
                    <a:lumMod val="50000"/>
                  </a:schemeClr>
                </a:solidFill>
              </a:rPr>
              <a:t>hesaplayan</a:t>
            </a:r>
            <a:r>
              <a:rPr lang="en-US" dirty="0">
                <a:solidFill>
                  <a:schemeClr val="tx1">
                    <a:lumMod val="50000"/>
                  </a:schemeClr>
                </a:solidFill>
              </a:rPr>
              <a:t> “Panel Mate SAT Soft” </a:t>
            </a:r>
            <a:r>
              <a:rPr lang="en-US" dirty="0" err="1">
                <a:solidFill>
                  <a:schemeClr val="tx1">
                    <a:lumMod val="50000"/>
                  </a:schemeClr>
                </a:solidFill>
              </a:rPr>
              <a:t>yazılım</a:t>
            </a:r>
            <a:r>
              <a:rPr lang="en-US" dirty="0">
                <a:solidFill>
                  <a:schemeClr val="tx1">
                    <a:lumMod val="50000"/>
                  </a:schemeClr>
                </a:solidFill>
              </a:rPr>
              <a:t> </a:t>
            </a:r>
            <a:r>
              <a:rPr lang="en-US" dirty="0" err="1">
                <a:solidFill>
                  <a:schemeClr val="tx1">
                    <a:lumMod val="50000"/>
                  </a:schemeClr>
                </a:solidFill>
              </a:rPr>
              <a:t>paketi</a:t>
            </a:r>
            <a:r>
              <a:rPr lang="en-US" dirty="0">
                <a:solidFill>
                  <a:schemeClr val="tx1">
                    <a:lumMod val="50000"/>
                  </a:schemeClr>
                </a:solidFill>
              </a:rPr>
              <a:t> </a:t>
            </a:r>
          </a:p>
          <a:p>
            <a:r>
              <a:rPr lang="en-US" dirty="0"/>
              <a:t>	</a:t>
            </a:r>
          </a:p>
          <a:p>
            <a:r>
              <a:rPr lang="en-US" dirty="0"/>
              <a:t>	</a:t>
            </a:r>
          </a:p>
        </p:txBody>
      </p:sp>
      <p:pic>
        <p:nvPicPr>
          <p:cNvPr id="78850" name="Picture 2"/>
          <p:cNvPicPr>
            <a:picLocks noChangeAspect="1" noChangeArrowheads="1"/>
          </p:cNvPicPr>
          <p:nvPr/>
        </p:nvPicPr>
        <p:blipFill>
          <a:blip r:embed="rId3" cstate="email"/>
          <a:srcRect/>
          <a:stretch>
            <a:fillRect/>
          </a:stretch>
        </p:blipFill>
        <p:spPr bwMode="auto">
          <a:xfrm>
            <a:off x="4788024" y="1196752"/>
            <a:ext cx="4158714" cy="5319514"/>
          </a:xfrm>
          <a:prstGeom prst="rect">
            <a:avLst/>
          </a:prstGeom>
          <a:noFill/>
          <a:ln w="9525">
            <a:noFill/>
            <a:miter lim="800000"/>
            <a:headEnd/>
            <a:tailEnd/>
          </a:ln>
        </p:spPr>
      </p:pic>
      <p:pic>
        <p:nvPicPr>
          <p:cNvPr id="5"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1258888" y="620688"/>
            <a:ext cx="7885112" cy="5878532"/>
          </a:xfrm>
          <a:prstGeom prst="rect">
            <a:avLst/>
          </a:prstGeom>
          <a:noFill/>
          <a:ln w="9525">
            <a:noFill/>
            <a:miter lim="800000"/>
            <a:headEnd/>
            <a:tailEnd/>
          </a:ln>
        </p:spPr>
        <p:txBody>
          <a:bodyPr>
            <a:spAutoFit/>
          </a:bodyPr>
          <a:lstStyle/>
          <a:p>
            <a:endParaRPr lang="tr-TR" sz="3200" b="1" dirty="0">
              <a:solidFill>
                <a:srgbClr val="01181F"/>
              </a:solidFill>
              <a:latin typeface="Arial Narrow" charset="0"/>
            </a:endParaRPr>
          </a:p>
          <a:p>
            <a:r>
              <a:rPr lang="tr-TR" sz="3200" dirty="0" smtClean="0"/>
              <a:t>Three Phases of DCS modeling</a:t>
            </a:r>
            <a:endParaRPr lang="it-IT" sz="3200" dirty="0"/>
          </a:p>
          <a:p>
            <a:endParaRPr lang="en-US" sz="3200" dirty="0"/>
          </a:p>
          <a:p>
            <a:r>
              <a:rPr lang="en-US" sz="3200" dirty="0"/>
              <a:t>1. </a:t>
            </a:r>
            <a:r>
              <a:rPr lang="tr-TR" sz="3200" dirty="0" smtClean="0"/>
              <a:t>Gas Exchange</a:t>
            </a:r>
            <a:endParaRPr lang="en-US" sz="3200" dirty="0"/>
          </a:p>
          <a:p>
            <a:endParaRPr lang="en-US" sz="3200" dirty="0"/>
          </a:p>
          <a:p>
            <a:r>
              <a:rPr lang="en-US" sz="3200" dirty="0"/>
              <a:t>2. </a:t>
            </a:r>
            <a:r>
              <a:rPr lang="tr-TR" sz="3200" dirty="0" smtClean="0"/>
              <a:t>Bubble Formation</a:t>
            </a:r>
            <a:endParaRPr lang="en-US" sz="3200" dirty="0"/>
          </a:p>
          <a:p>
            <a:endParaRPr lang="en-US" sz="3200" dirty="0"/>
          </a:p>
          <a:p>
            <a:r>
              <a:rPr lang="en-US" sz="3200" dirty="0"/>
              <a:t>3. </a:t>
            </a:r>
            <a:r>
              <a:rPr lang="tr-TR" sz="3200" dirty="0" smtClean="0"/>
              <a:t>DCS</a:t>
            </a:r>
            <a:endParaRPr lang="en-US" sz="3200" dirty="0"/>
          </a:p>
          <a:p>
            <a:r>
              <a:rPr lang="en-US" sz="3200" dirty="0"/>
              <a:t>	</a:t>
            </a:r>
          </a:p>
          <a:p>
            <a:endParaRPr lang="tr-TR" sz="3200" b="1" dirty="0">
              <a:solidFill>
                <a:srgbClr val="01181F"/>
              </a:solidFill>
              <a:latin typeface="Arial Narrow" charset="0"/>
            </a:endParaRPr>
          </a:p>
          <a:p>
            <a:endParaRPr lang="tr-TR" sz="3200" b="1" dirty="0">
              <a:solidFill>
                <a:srgbClr val="0076A3"/>
              </a:solidFill>
              <a:latin typeface="Arial Narrow" charset="0"/>
            </a:endParaRPr>
          </a:p>
          <a:p>
            <a:endParaRPr lang="tr-TR" sz="2400" b="1" dirty="0">
              <a:solidFill>
                <a:srgbClr val="00B0F0"/>
              </a:solidFill>
              <a:latin typeface="Arial Narrow" charset="0"/>
            </a:endParaRPr>
          </a:p>
        </p:txBody>
      </p:sp>
      <p:pic>
        <p:nvPicPr>
          <p:cNvPr id="4"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705600" y="3886200"/>
          <a:ext cx="457200" cy="685800"/>
        </p:xfrm>
        <a:graphic>
          <a:graphicData uri="http://schemas.openxmlformats.org/presentationml/2006/ole">
            <p:oleObj spid="_x0000_s1026" name="Equation" r:id="rId4" imgW="253800" imgH="406080" progId="Equation.3">
              <p:embed/>
            </p:oleObj>
          </a:graphicData>
        </a:graphic>
      </p:graphicFrame>
      <p:pic>
        <p:nvPicPr>
          <p:cNvPr id="2051" name="Picture 3"/>
          <p:cNvPicPr>
            <a:picLocks noChangeAspect="1" noChangeArrowheads="1"/>
          </p:cNvPicPr>
          <p:nvPr/>
        </p:nvPicPr>
        <p:blipFill>
          <a:blip r:embed="rId5" cstate="email"/>
          <a:srcRect/>
          <a:stretch>
            <a:fillRect/>
          </a:stretch>
        </p:blipFill>
        <p:spPr bwMode="auto">
          <a:xfrm>
            <a:off x="107950" y="36513"/>
            <a:ext cx="8921750" cy="6777037"/>
          </a:xfrm>
          <a:prstGeom prst="rect">
            <a:avLst/>
          </a:prstGeom>
          <a:solidFill>
            <a:srgbClr val="0000FF"/>
          </a:solid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1524000"/>
            <a:ext cx="8289925" cy="3700463"/>
            <a:chOff x="96" y="1680"/>
            <a:chExt cx="5222" cy="2331"/>
          </a:xfrm>
        </p:grpSpPr>
        <p:sp>
          <p:nvSpPr>
            <p:cNvPr id="45066" name="Rectangle 3"/>
            <p:cNvSpPr>
              <a:spLocks noChangeArrowheads="1"/>
            </p:cNvSpPr>
            <p:nvPr/>
          </p:nvSpPr>
          <p:spPr bwMode="auto">
            <a:xfrm>
              <a:off x="1536" y="2640"/>
              <a:ext cx="2984" cy="1371"/>
            </a:xfrm>
            <a:prstGeom prst="rect">
              <a:avLst/>
            </a:prstGeom>
            <a:solidFill>
              <a:srgbClr val="F5C690"/>
            </a:solidFill>
            <a:ln w="9525">
              <a:noFill/>
              <a:miter lim="800000"/>
              <a:headEnd/>
              <a:tailEnd/>
            </a:ln>
          </p:spPr>
          <p:txBody>
            <a:bodyPr/>
            <a:lstStyle/>
            <a:p>
              <a:endParaRPr lang="en-US">
                <a:latin typeface="Constantia" pitchFamily="18" charset="0"/>
              </a:endParaRPr>
            </a:p>
          </p:txBody>
        </p:sp>
        <p:sp>
          <p:nvSpPr>
            <p:cNvPr id="45067" name="Rectangle 4"/>
            <p:cNvSpPr>
              <a:spLocks noChangeArrowheads="1"/>
            </p:cNvSpPr>
            <p:nvPr/>
          </p:nvSpPr>
          <p:spPr bwMode="auto">
            <a:xfrm>
              <a:off x="3552" y="1680"/>
              <a:ext cx="0" cy="230"/>
            </a:xfrm>
            <a:prstGeom prst="rect">
              <a:avLst/>
            </a:prstGeom>
            <a:noFill/>
            <a:ln w="9525">
              <a:noFill/>
              <a:miter lim="800000"/>
              <a:headEnd/>
              <a:tailEnd/>
            </a:ln>
          </p:spPr>
          <p:txBody>
            <a:bodyPr wrap="none" lIns="0" tIns="0" rIns="0" bIns="0">
              <a:spAutoFit/>
            </a:bodyPr>
            <a:lstStyle/>
            <a:p>
              <a:pPr eaLnBrk="0" hangingPunct="0"/>
              <a:endParaRPr lang="en-US" sz="2400">
                <a:latin typeface="Times New Roman" pitchFamily="18" charset="0"/>
              </a:endParaRPr>
            </a:p>
          </p:txBody>
        </p:sp>
        <p:sp>
          <p:nvSpPr>
            <p:cNvPr id="45068" name="Rectangle 5"/>
            <p:cNvSpPr>
              <a:spLocks noChangeArrowheads="1"/>
            </p:cNvSpPr>
            <p:nvPr/>
          </p:nvSpPr>
          <p:spPr bwMode="auto">
            <a:xfrm>
              <a:off x="2266" y="2349"/>
              <a:ext cx="0" cy="230"/>
            </a:xfrm>
            <a:prstGeom prst="rect">
              <a:avLst/>
            </a:prstGeom>
            <a:noFill/>
            <a:ln w="9525">
              <a:noFill/>
              <a:miter lim="800000"/>
              <a:headEnd/>
              <a:tailEnd/>
            </a:ln>
          </p:spPr>
          <p:txBody>
            <a:bodyPr wrap="none" lIns="0" tIns="0" rIns="0" bIns="0">
              <a:spAutoFit/>
            </a:bodyPr>
            <a:lstStyle/>
            <a:p>
              <a:pPr eaLnBrk="0" hangingPunct="0"/>
              <a:endParaRPr lang="en-US" sz="2400">
                <a:solidFill>
                  <a:srgbClr val="FFFF99"/>
                </a:solidFill>
                <a:latin typeface="Times New Roman" pitchFamily="18" charset="0"/>
              </a:endParaRPr>
            </a:p>
          </p:txBody>
        </p:sp>
        <p:sp>
          <p:nvSpPr>
            <p:cNvPr id="45069" name="Rectangle 6"/>
            <p:cNvSpPr>
              <a:spLocks noChangeArrowheads="1"/>
            </p:cNvSpPr>
            <p:nvPr/>
          </p:nvSpPr>
          <p:spPr bwMode="auto">
            <a:xfrm>
              <a:off x="96" y="1680"/>
              <a:ext cx="2394" cy="230"/>
            </a:xfrm>
            <a:prstGeom prst="rect">
              <a:avLst/>
            </a:prstGeom>
            <a:noFill/>
            <a:ln w="9525">
              <a:noFill/>
              <a:miter lim="800000"/>
              <a:headEnd/>
              <a:tailEnd/>
            </a:ln>
          </p:spPr>
          <p:txBody>
            <a:bodyPr wrap="none" lIns="0" tIns="0" rIns="0" bIns="0">
              <a:spAutoFit/>
            </a:bodyPr>
            <a:lstStyle/>
            <a:p>
              <a:pPr eaLnBrk="0" hangingPunct="0"/>
              <a:r>
                <a:rPr lang="en-US" sz="2400" b="1">
                  <a:solidFill>
                    <a:schemeClr val="accent2"/>
                  </a:solidFill>
                  <a:latin typeface="Times New Roman" pitchFamily="18" charset="0"/>
                </a:rPr>
                <a:t>blood leaving for a fresh load</a:t>
              </a:r>
              <a:endParaRPr lang="en-US" sz="2400">
                <a:solidFill>
                  <a:schemeClr val="accent2"/>
                </a:solidFill>
                <a:latin typeface="Times New Roman" pitchFamily="18" charset="0"/>
              </a:endParaRPr>
            </a:p>
          </p:txBody>
        </p:sp>
        <p:sp>
          <p:nvSpPr>
            <p:cNvPr id="45070" name="Rectangle 7"/>
            <p:cNvSpPr>
              <a:spLocks noChangeArrowheads="1"/>
            </p:cNvSpPr>
            <p:nvPr/>
          </p:nvSpPr>
          <p:spPr bwMode="auto">
            <a:xfrm>
              <a:off x="677" y="2564"/>
              <a:ext cx="242" cy="857"/>
            </a:xfrm>
            <a:prstGeom prst="rect">
              <a:avLst/>
            </a:prstGeom>
            <a:solidFill>
              <a:srgbClr val="0000FF"/>
            </a:solidFill>
            <a:ln w="9525">
              <a:noFill/>
              <a:miter lim="800000"/>
              <a:headEnd/>
              <a:tailEnd/>
            </a:ln>
          </p:spPr>
          <p:txBody>
            <a:bodyPr/>
            <a:lstStyle/>
            <a:p>
              <a:endParaRPr lang="en-US">
                <a:latin typeface="Constantia" pitchFamily="18" charset="0"/>
              </a:endParaRPr>
            </a:p>
          </p:txBody>
        </p:sp>
        <p:sp>
          <p:nvSpPr>
            <p:cNvPr id="45071" name="Rectangle 8"/>
            <p:cNvSpPr>
              <a:spLocks noChangeArrowheads="1"/>
            </p:cNvSpPr>
            <p:nvPr/>
          </p:nvSpPr>
          <p:spPr bwMode="auto">
            <a:xfrm>
              <a:off x="5077" y="2510"/>
              <a:ext cx="241" cy="858"/>
            </a:xfrm>
            <a:prstGeom prst="rect">
              <a:avLst/>
            </a:prstGeom>
            <a:solidFill>
              <a:schemeClr val="hlink"/>
            </a:solidFill>
            <a:ln w="9525">
              <a:noFill/>
              <a:miter lim="800000"/>
              <a:headEnd/>
              <a:tailEnd/>
            </a:ln>
          </p:spPr>
          <p:txBody>
            <a:bodyPr/>
            <a:lstStyle/>
            <a:p>
              <a:endParaRPr lang="en-US">
                <a:latin typeface="Constantia" pitchFamily="18" charset="0"/>
              </a:endParaRPr>
            </a:p>
          </p:txBody>
        </p:sp>
        <p:sp>
          <p:nvSpPr>
            <p:cNvPr id="45072" name="Rectangle 9"/>
            <p:cNvSpPr>
              <a:spLocks noChangeArrowheads="1"/>
            </p:cNvSpPr>
            <p:nvPr/>
          </p:nvSpPr>
          <p:spPr bwMode="auto">
            <a:xfrm>
              <a:off x="774" y="3153"/>
              <a:ext cx="774" cy="268"/>
            </a:xfrm>
            <a:prstGeom prst="rect">
              <a:avLst/>
            </a:prstGeom>
            <a:solidFill>
              <a:srgbClr val="0000FF"/>
            </a:solidFill>
            <a:ln w="9525">
              <a:noFill/>
              <a:miter lim="800000"/>
              <a:headEnd/>
              <a:tailEnd/>
            </a:ln>
          </p:spPr>
          <p:txBody>
            <a:bodyPr/>
            <a:lstStyle/>
            <a:p>
              <a:endParaRPr lang="en-US">
                <a:latin typeface="Constantia" pitchFamily="18" charset="0"/>
              </a:endParaRPr>
            </a:p>
          </p:txBody>
        </p:sp>
        <p:sp>
          <p:nvSpPr>
            <p:cNvPr id="45073" name="Rectangle 10"/>
            <p:cNvSpPr>
              <a:spLocks noChangeArrowheads="1"/>
            </p:cNvSpPr>
            <p:nvPr/>
          </p:nvSpPr>
          <p:spPr bwMode="auto">
            <a:xfrm>
              <a:off x="4502" y="3100"/>
              <a:ext cx="774" cy="268"/>
            </a:xfrm>
            <a:prstGeom prst="rect">
              <a:avLst/>
            </a:prstGeom>
            <a:solidFill>
              <a:schemeClr val="hlink"/>
            </a:solidFill>
            <a:ln w="9525">
              <a:noFill/>
              <a:miter lim="800000"/>
              <a:headEnd/>
              <a:tailEnd/>
            </a:ln>
          </p:spPr>
          <p:txBody>
            <a:bodyPr/>
            <a:lstStyle/>
            <a:p>
              <a:endParaRPr lang="en-US">
                <a:latin typeface="Constantia" pitchFamily="18" charset="0"/>
              </a:endParaRPr>
            </a:p>
          </p:txBody>
        </p:sp>
        <p:sp>
          <p:nvSpPr>
            <p:cNvPr id="45074" name="Freeform 11"/>
            <p:cNvSpPr>
              <a:spLocks/>
            </p:cNvSpPr>
            <p:nvPr/>
          </p:nvSpPr>
          <p:spPr bwMode="auto">
            <a:xfrm>
              <a:off x="2038" y="3187"/>
              <a:ext cx="36" cy="39"/>
            </a:xfrm>
            <a:custGeom>
              <a:avLst/>
              <a:gdLst>
                <a:gd name="T0" fmla="*/ 4 w 109"/>
                <a:gd name="T1" fmla="*/ 2 h 118"/>
                <a:gd name="T2" fmla="*/ 4 w 109"/>
                <a:gd name="T3" fmla="*/ 3 h 118"/>
                <a:gd name="T4" fmla="*/ 4 w 109"/>
                <a:gd name="T5" fmla="*/ 3 h 118"/>
                <a:gd name="T6" fmla="*/ 4 w 109"/>
                <a:gd name="T7" fmla="*/ 3 h 118"/>
                <a:gd name="T8" fmla="*/ 3 w 109"/>
                <a:gd name="T9" fmla="*/ 4 h 118"/>
                <a:gd name="T10" fmla="*/ 3 w 109"/>
                <a:gd name="T11" fmla="*/ 4 h 118"/>
                <a:gd name="T12" fmla="*/ 3 w 109"/>
                <a:gd name="T13" fmla="*/ 4 h 118"/>
                <a:gd name="T14" fmla="*/ 2 w 109"/>
                <a:gd name="T15" fmla="*/ 4 h 118"/>
                <a:gd name="T16" fmla="*/ 2 w 109"/>
                <a:gd name="T17" fmla="*/ 4 h 118"/>
                <a:gd name="T18" fmla="*/ 2 w 109"/>
                <a:gd name="T19" fmla="*/ 4 h 118"/>
                <a:gd name="T20" fmla="*/ 1 w 109"/>
                <a:gd name="T21" fmla="*/ 4 h 118"/>
                <a:gd name="T22" fmla="*/ 1 w 109"/>
                <a:gd name="T23" fmla="*/ 4 h 118"/>
                <a:gd name="T24" fmla="*/ 1 w 109"/>
                <a:gd name="T25" fmla="*/ 4 h 118"/>
                <a:gd name="T26" fmla="*/ 0 w 109"/>
                <a:gd name="T27" fmla="*/ 3 h 118"/>
                <a:gd name="T28" fmla="*/ 0 w 109"/>
                <a:gd name="T29" fmla="*/ 3 h 118"/>
                <a:gd name="T30" fmla="*/ 0 w 109"/>
                <a:gd name="T31" fmla="*/ 3 h 118"/>
                <a:gd name="T32" fmla="*/ 0 w 109"/>
                <a:gd name="T33" fmla="*/ 2 h 118"/>
                <a:gd name="T34" fmla="*/ 0 w 109"/>
                <a:gd name="T35" fmla="*/ 2 h 118"/>
                <a:gd name="T36" fmla="*/ 0 w 109"/>
                <a:gd name="T37" fmla="*/ 1 h 118"/>
                <a:gd name="T38" fmla="*/ 0 w 109"/>
                <a:gd name="T39" fmla="*/ 1 h 118"/>
                <a:gd name="T40" fmla="*/ 1 w 109"/>
                <a:gd name="T41" fmla="*/ 1 h 118"/>
                <a:gd name="T42" fmla="*/ 1 w 109"/>
                <a:gd name="T43" fmla="*/ 0 h 118"/>
                <a:gd name="T44" fmla="*/ 1 w 109"/>
                <a:gd name="T45" fmla="*/ 0 h 118"/>
                <a:gd name="T46" fmla="*/ 2 w 109"/>
                <a:gd name="T47" fmla="*/ 0 h 118"/>
                <a:gd name="T48" fmla="*/ 2 w 109"/>
                <a:gd name="T49" fmla="*/ 0 h 118"/>
                <a:gd name="T50" fmla="*/ 2 w 109"/>
                <a:gd name="T51" fmla="*/ 0 h 118"/>
                <a:gd name="T52" fmla="*/ 3 w 109"/>
                <a:gd name="T53" fmla="*/ 0 h 118"/>
                <a:gd name="T54" fmla="*/ 3 w 109"/>
                <a:gd name="T55" fmla="*/ 0 h 118"/>
                <a:gd name="T56" fmla="*/ 3 w 109"/>
                <a:gd name="T57" fmla="*/ 1 h 118"/>
                <a:gd name="T58" fmla="*/ 4 w 109"/>
                <a:gd name="T59" fmla="*/ 1 h 118"/>
                <a:gd name="T60" fmla="*/ 4 w 109"/>
                <a:gd name="T61" fmla="*/ 1 h 118"/>
                <a:gd name="T62" fmla="*/ 4 w 109"/>
                <a:gd name="T63" fmla="*/ 2 h 118"/>
                <a:gd name="T64" fmla="*/ 4 w 109"/>
                <a:gd name="T65" fmla="*/ 2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9"/>
                <a:gd name="T100" fmla="*/ 0 h 118"/>
                <a:gd name="T101" fmla="*/ 109 w 109"/>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9" h="118">
                  <a:moveTo>
                    <a:pt x="109" y="61"/>
                  </a:moveTo>
                  <a:lnTo>
                    <a:pt x="108" y="72"/>
                  </a:lnTo>
                  <a:lnTo>
                    <a:pt x="104" y="84"/>
                  </a:lnTo>
                  <a:lnTo>
                    <a:pt x="100" y="93"/>
                  </a:lnTo>
                  <a:lnTo>
                    <a:pt x="93" y="102"/>
                  </a:lnTo>
                  <a:lnTo>
                    <a:pt x="85" y="109"/>
                  </a:lnTo>
                  <a:lnTo>
                    <a:pt x="76" y="114"/>
                  </a:lnTo>
                  <a:lnTo>
                    <a:pt x="65" y="117"/>
                  </a:lnTo>
                  <a:lnTo>
                    <a:pt x="54" y="118"/>
                  </a:lnTo>
                  <a:lnTo>
                    <a:pt x="43" y="117"/>
                  </a:lnTo>
                  <a:lnTo>
                    <a:pt x="32" y="114"/>
                  </a:lnTo>
                  <a:lnTo>
                    <a:pt x="23" y="109"/>
                  </a:lnTo>
                  <a:lnTo>
                    <a:pt x="15" y="102"/>
                  </a:lnTo>
                  <a:lnTo>
                    <a:pt x="8" y="93"/>
                  </a:lnTo>
                  <a:lnTo>
                    <a:pt x="3" y="84"/>
                  </a:lnTo>
                  <a:lnTo>
                    <a:pt x="1" y="72"/>
                  </a:lnTo>
                  <a:lnTo>
                    <a:pt x="0" y="61"/>
                  </a:lnTo>
                  <a:lnTo>
                    <a:pt x="1" y="48"/>
                  </a:lnTo>
                  <a:lnTo>
                    <a:pt x="3" y="37"/>
                  </a:lnTo>
                  <a:lnTo>
                    <a:pt x="8" y="26"/>
                  </a:lnTo>
                  <a:lnTo>
                    <a:pt x="15" y="17"/>
                  </a:lnTo>
                  <a:lnTo>
                    <a:pt x="23" y="9"/>
                  </a:lnTo>
                  <a:lnTo>
                    <a:pt x="32" y="5"/>
                  </a:lnTo>
                  <a:lnTo>
                    <a:pt x="43" y="1"/>
                  </a:lnTo>
                  <a:lnTo>
                    <a:pt x="54" y="0"/>
                  </a:lnTo>
                  <a:lnTo>
                    <a:pt x="65" y="1"/>
                  </a:lnTo>
                  <a:lnTo>
                    <a:pt x="76" y="5"/>
                  </a:lnTo>
                  <a:lnTo>
                    <a:pt x="85" y="9"/>
                  </a:lnTo>
                  <a:lnTo>
                    <a:pt x="93" y="17"/>
                  </a:lnTo>
                  <a:lnTo>
                    <a:pt x="100" y="26"/>
                  </a:lnTo>
                  <a:lnTo>
                    <a:pt x="104" y="37"/>
                  </a:lnTo>
                  <a:lnTo>
                    <a:pt x="108" y="48"/>
                  </a:lnTo>
                  <a:lnTo>
                    <a:pt x="109" y="61"/>
                  </a:lnTo>
                  <a:close/>
                </a:path>
              </a:pathLst>
            </a:custGeom>
            <a:solidFill>
              <a:srgbClr val="E87A41"/>
            </a:solidFill>
            <a:ln w="9525">
              <a:noFill/>
              <a:round/>
              <a:headEnd/>
              <a:tailEnd/>
            </a:ln>
          </p:spPr>
          <p:txBody>
            <a:bodyPr/>
            <a:lstStyle/>
            <a:p>
              <a:endParaRPr lang="en-US"/>
            </a:p>
          </p:txBody>
        </p:sp>
        <p:sp>
          <p:nvSpPr>
            <p:cNvPr id="45075" name="Freeform 12"/>
            <p:cNvSpPr>
              <a:spLocks/>
            </p:cNvSpPr>
            <p:nvPr/>
          </p:nvSpPr>
          <p:spPr bwMode="auto">
            <a:xfrm>
              <a:off x="2056" y="3207"/>
              <a:ext cx="22" cy="24"/>
            </a:xfrm>
            <a:custGeom>
              <a:avLst/>
              <a:gdLst>
                <a:gd name="T0" fmla="*/ 0 w 66"/>
                <a:gd name="T1" fmla="*/ 3 h 71"/>
                <a:gd name="T2" fmla="*/ 0 w 66"/>
                <a:gd name="T3" fmla="*/ 3 h 71"/>
                <a:gd name="T4" fmla="*/ 1 w 66"/>
                <a:gd name="T5" fmla="*/ 3 h 71"/>
                <a:gd name="T6" fmla="*/ 1 w 66"/>
                <a:gd name="T7" fmla="*/ 2 h 71"/>
                <a:gd name="T8" fmla="*/ 1 w 66"/>
                <a:gd name="T9" fmla="*/ 2 h 71"/>
                <a:gd name="T10" fmla="*/ 2 w 66"/>
                <a:gd name="T11" fmla="*/ 2 h 71"/>
                <a:gd name="T12" fmla="*/ 2 w 66"/>
                <a:gd name="T13" fmla="*/ 1 h 71"/>
                <a:gd name="T14" fmla="*/ 2 w 66"/>
                <a:gd name="T15" fmla="*/ 1 h 71"/>
                <a:gd name="T16" fmla="*/ 2 w 66"/>
                <a:gd name="T17" fmla="*/ 1 h 71"/>
                <a:gd name="T18" fmla="*/ 2 w 66"/>
                <a:gd name="T19" fmla="*/ 0 h 71"/>
                <a:gd name="T20" fmla="*/ 2 w 66"/>
                <a:gd name="T21" fmla="*/ 0 h 71"/>
                <a:gd name="T22" fmla="*/ 2 w 66"/>
                <a:gd name="T23" fmla="*/ 0 h 71"/>
                <a:gd name="T24" fmla="*/ 1 w 66"/>
                <a:gd name="T25" fmla="*/ 1 h 71"/>
                <a:gd name="T26" fmla="*/ 1 w 66"/>
                <a:gd name="T27" fmla="*/ 1 h 71"/>
                <a:gd name="T28" fmla="*/ 1 w 66"/>
                <a:gd name="T29" fmla="*/ 1 h 71"/>
                <a:gd name="T30" fmla="*/ 1 w 66"/>
                <a:gd name="T31" fmla="*/ 1 h 71"/>
                <a:gd name="T32" fmla="*/ 1 w 66"/>
                <a:gd name="T33" fmla="*/ 2 h 71"/>
                <a:gd name="T34" fmla="*/ 0 w 66"/>
                <a:gd name="T35" fmla="*/ 2 h 71"/>
                <a:gd name="T36" fmla="*/ 0 w 66"/>
                <a:gd name="T37" fmla="*/ 2 h 71"/>
                <a:gd name="T38" fmla="*/ 0 w 66"/>
                <a:gd name="T39" fmla="*/ 2 h 71"/>
                <a:gd name="T40" fmla="*/ 0 w 66"/>
                <a:gd name="T41" fmla="*/ 3 h 71"/>
                <a:gd name="T42" fmla="*/ 0 w 66"/>
                <a:gd name="T43" fmla="*/ 3 h 71"/>
                <a:gd name="T44" fmla="*/ 0 w 66"/>
                <a:gd name="T45" fmla="*/ 3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71"/>
                <a:gd name="T71" fmla="*/ 66 w 66"/>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71">
                  <a:moveTo>
                    <a:pt x="0" y="71"/>
                  </a:moveTo>
                  <a:lnTo>
                    <a:pt x="0" y="71"/>
                  </a:lnTo>
                  <a:lnTo>
                    <a:pt x="14" y="69"/>
                  </a:lnTo>
                  <a:lnTo>
                    <a:pt x="27" y="66"/>
                  </a:lnTo>
                  <a:lnTo>
                    <a:pt x="37" y="59"/>
                  </a:lnTo>
                  <a:lnTo>
                    <a:pt x="47" y="50"/>
                  </a:lnTo>
                  <a:lnTo>
                    <a:pt x="56" y="39"/>
                  </a:lnTo>
                  <a:lnTo>
                    <a:pt x="62" y="27"/>
                  </a:lnTo>
                  <a:lnTo>
                    <a:pt x="65" y="14"/>
                  </a:lnTo>
                  <a:lnTo>
                    <a:pt x="66" y="0"/>
                  </a:lnTo>
                  <a:lnTo>
                    <a:pt x="43" y="0"/>
                  </a:lnTo>
                  <a:lnTo>
                    <a:pt x="42" y="8"/>
                  </a:lnTo>
                  <a:lnTo>
                    <a:pt x="39" y="17"/>
                  </a:lnTo>
                  <a:lnTo>
                    <a:pt x="36" y="24"/>
                  </a:lnTo>
                  <a:lnTo>
                    <a:pt x="31" y="31"/>
                  </a:lnTo>
                  <a:lnTo>
                    <a:pt x="24" y="36"/>
                  </a:lnTo>
                  <a:lnTo>
                    <a:pt x="17" y="41"/>
                  </a:lnTo>
                  <a:lnTo>
                    <a:pt x="9" y="43"/>
                  </a:lnTo>
                  <a:lnTo>
                    <a:pt x="0" y="44"/>
                  </a:lnTo>
                  <a:lnTo>
                    <a:pt x="0" y="71"/>
                  </a:lnTo>
                  <a:close/>
                </a:path>
              </a:pathLst>
            </a:custGeom>
            <a:solidFill>
              <a:srgbClr val="1F1A17"/>
            </a:solidFill>
            <a:ln w="9525">
              <a:noFill/>
              <a:round/>
              <a:headEnd/>
              <a:tailEnd/>
            </a:ln>
          </p:spPr>
          <p:txBody>
            <a:bodyPr/>
            <a:lstStyle/>
            <a:p>
              <a:endParaRPr lang="en-US"/>
            </a:p>
          </p:txBody>
        </p:sp>
        <p:sp>
          <p:nvSpPr>
            <p:cNvPr id="45076" name="Freeform 13"/>
            <p:cNvSpPr>
              <a:spLocks/>
            </p:cNvSpPr>
            <p:nvPr/>
          </p:nvSpPr>
          <p:spPr bwMode="auto">
            <a:xfrm>
              <a:off x="2034" y="3207"/>
              <a:ext cx="22" cy="24"/>
            </a:xfrm>
            <a:custGeom>
              <a:avLst/>
              <a:gdLst>
                <a:gd name="T0" fmla="*/ 0 w 67"/>
                <a:gd name="T1" fmla="*/ 0 h 71"/>
                <a:gd name="T2" fmla="*/ 0 w 67"/>
                <a:gd name="T3" fmla="*/ 0 h 71"/>
                <a:gd name="T4" fmla="*/ 0 w 67"/>
                <a:gd name="T5" fmla="*/ 1 h 71"/>
                <a:gd name="T6" fmla="*/ 0 w 67"/>
                <a:gd name="T7" fmla="*/ 1 h 71"/>
                <a:gd name="T8" fmla="*/ 0 w 67"/>
                <a:gd name="T9" fmla="*/ 1 h 71"/>
                <a:gd name="T10" fmla="*/ 1 w 67"/>
                <a:gd name="T11" fmla="*/ 2 h 71"/>
                <a:gd name="T12" fmla="*/ 1 w 67"/>
                <a:gd name="T13" fmla="*/ 2 h 71"/>
                <a:gd name="T14" fmla="*/ 1 w 67"/>
                <a:gd name="T15" fmla="*/ 2 h 71"/>
                <a:gd name="T16" fmla="*/ 2 w 67"/>
                <a:gd name="T17" fmla="*/ 3 h 71"/>
                <a:gd name="T18" fmla="*/ 2 w 67"/>
                <a:gd name="T19" fmla="*/ 3 h 71"/>
                <a:gd name="T20" fmla="*/ 2 w 67"/>
                <a:gd name="T21" fmla="*/ 2 h 71"/>
                <a:gd name="T22" fmla="*/ 2 w 67"/>
                <a:gd name="T23" fmla="*/ 2 h 71"/>
                <a:gd name="T24" fmla="*/ 2 w 67"/>
                <a:gd name="T25" fmla="*/ 2 h 71"/>
                <a:gd name="T26" fmla="*/ 2 w 67"/>
                <a:gd name="T27" fmla="*/ 1 h 71"/>
                <a:gd name="T28" fmla="*/ 1 w 67"/>
                <a:gd name="T29" fmla="*/ 1 h 71"/>
                <a:gd name="T30" fmla="*/ 1 w 67"/>
                <a:gd name="T31" fmla="*/ 1 h 71"/>
                <a:gd name="T32" fmla="*/ 1 w 67"/>
                <a:gd name="T33" fmla="*/ 1 h 71"/>
                <a:gd name="T34" fmla="*/ 1 w 67"/>
                <a:gd name="T35" fmla="*/ 0 h 71"/>
                <a:gd name="T36" fmla="*/ 1 w 67"/>
                <a:gd name="T37" fmla="*/ 0 h 71"/>
                <a:gd name="T38" fmla="*/ 1 w 67"/>
                <a:gd name="T39" fmla="*/ 0 h 71"/>
                <a:gd name="T40" fmla="*/ 0 w 67"/>
                <a:gd name="T41" fmla="*/ 0 h 71"/>
                <a:gd name="T42" fmla="*/ 0 w 67"/>
                <a:gd name="T43" fmla="*/ 0 h 71"/>
                <a:gd name="T44" fmla="*/ 0 w 67"/>
                <a:gd name="T45" fmla="*/ 0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1"/>
                <a:gd name="T71" fmla="*/ 67 w 67"/>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1">
                  <a:moveTo>
                    <a:pt x="0" y="0"/>
                  </a:moveTo>
                  <a:lnTo>
                    <a:pt x="0" y="0"/>
                  </a:lnTo>
                  <a:lnTo>
                    <a:pt x="2" y="14"/>
                  </a:lnTo>
                  <a:lnTo>
                    <a:pt x="5" y="27"/>
                  </a:lnTo>
                  <a:lnTo>
                    <a:pt x="11" y="39"/>
                  </a:lnTo>
                  <a:lnTo>
                    <a:pt x="19" y="50"/>
                  </a:lnTo>
                  <a:lnTo>
                    <a:pt x="30" y="59"/>
                  </a:lnTo>
                  <a:lnTo>
                    <a:pt x="41" y="66"/>
                  </a:lnTo>
                  <a:lnTo>
                    <a:pt x="54" y="69"/>
                  </a:lnTo>
                  <a:lnTo>
                    <a:pt x="67" y="71"/>
                  </a:lnTo>
                  <a:lnTo>
                    <a:pt x="67" y="44"/>
                  </a:lnTo>
                  <a:lnTo>
                    <a:pt x="58" y="43"/>
                  </a:lnTo>
                  <a:lnTo>
                    <a:pt x="49" y="41"/>
                  </a:lnTo>
                  <a:lnTo>
                    <a:pt x="43" y="36"/>
                  </a:lnTo>
                  <a:lnTo>
                    <a:pt x="36" y="31"/>
                  </a:lnTo>
                  <a:lnTo>
                    <a:pt x="31" y="24"/>
                  </a:lnTo>
                  <a:lnTo>
                    <a:pt x="28"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077" name="Freeform 14"/>
            <p:cNvSpPr>
              <a:spLocks/>
            </p:cNvSpPr>
            <p:nvPr/>
          </p:nvSpPr>
          <p:spPr bwMode="auto">
            <a:xfrm>
              <a:off x="2034" y="3182"/>
              <a:ext cx="22" cy="25"/>
            </a:xfrm>
            <a:custGeom>
              <a:avLst/>
              <a:gdLst>
                <a:gd name="T0" fmla="*/ 2 w 67"/>
                <a:gd name="T1" fmla="*/ 0 h 74"/>
                <a:gd name="T2" fmla="*/ 2 w 67"/>
                <a:gd name="T3" fmla="*/ 0 h 74"/>
                <a:gd name="T4" fmla="*/ 2 w 67"/>
                <a:gd name="T5" fmla="*/ 0 h 74"/>
                <a:gd name="T6" fmla="*/ 1 w 67"/>
                <a:gd name="T7" fmla="*/ 0 h 74"/>
                <a:gd name="T8" fmla="*/ 1 w 67"/>
                <a:gd name="T9" fmla="*/ 0 h 74"/>
                <a:gd name="T10" fmla="*/ 1 w 67"/>
                <a:gd name="T11" fmla="*/ 1 h 74"/>
                <a:gd name="T12" fmla="*/ 0 w 67"/>
                <a:gd name="T13" fmla="*/ 1 h 74"/>
                <a:gd name="T14" fmla="*/ 0 w 67"/>
                <a:gd name="T15" fmla="*/ 2 h 74"/>
                <a:gd name="T16" fmla="*/ 0 w 67"/>
                <a:gd name="T17" fmla="*/ 2 h 74"/>
                <a:gd name="T18" fmla="*/ 0 w 67"/>
                <a:gd name="T19" fmla="*/ 3 h 74"/>
                <a:gd name="T20" fmla="*/ 1 w 67"/>
                <a:gd name="T21" fmla="*/ 3 h 74"/>
                <a:gd name="T22" fmla="*/ 1 w 67"/>
                <a:gd name="T23" fmla="*/ 2 h 74"/>
                <a:gd name="T24" fmla="*/ 1 w 67"/>
                <a:gd name="T25" fmla="*/ 2 h 74"/>
                <a:gd name="T26" fmla="*/ 1 w 67"/>
                <a:gd name="T27" fmla="*/ 2 h 74"/>
                <a:gd name="T28" fmla="*/ 1 w 67"/>
                <a:gd name="T29" fmla="*/ 1 h 74"/>
                <a:gd name="T30" fmla="*/ 2 w 67"/>
                <a:gd name="T31" fmla="*/ 1 h 74"/>
                <a:gd name="T32" fmla="*/ 2 w 67"/>
                <a:gd name="T33" fmla="*/ 1 h 74"/>
                <a:gd name="T34" fmla="*/ 2 w 67"/>
                <a:gd name="T35" fmla="*/ 1 h 74"/>
                <a:gd name="T36" fmla="*/ 2 w 67"/>
                <a:gd name="T37" fmla="*/ 1 h 74"/>
                <a:gd name="T38" fmla="*/ 2 w 67"/>
                <a:gd name="T39" fmla="*/ 1 h 74"/>
                <a:gd name="T40" fmla="*/ 2 w 67"/>
                <a:gd name="T41" fmla="*/ 0 h 74"/>
                <a:gd name="T42" fmla="*/ 2 w 67"/>
                <a:gd name="T43" fmla="*/ 0 h 74"/>
                <a:gd name="T44" fmla="*/ 2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67" y="0"/>
                  </a:moveTo>
                  <a:lnTo>
                    <a:pt x="67" y="0"/>
                  </a:lnTo>
                  <a:lnTo>
                    <a:pt x="54" y="1"/>
                  </a:lnTo>
                  <a:lnTo>
                    <a:pt x="41" y="4"/>
                  </a:lnTo>
                  <a:lnTo>
                    <a:pt x="29" y="12"/>
                  </a:lnTo>
                  <a:lnTo>
                    <a:pt x="19" y="21"/>
                  </a:lnTo>
                  <a:lnTo>
                    <a:pt x="11" y="32"/>
                  </a:lnTo>
                  <a:lnTo>
                    <a:pt x="5" y="44"/>
                  </a:lnTo>
                  <a:lnTo>
                    <a:pt x="2" y="58"/>
                  </a:lnTo>
                  <a:lnTo>
                    <a:pt x="0" y="74"/>
                  </a:lnTo>
                  <a:lnTo>
                    <a:pt x="24" y="74"/>
                  </a:lnTo>
                  <a:lnTo>
                    <a:pt x="25" y="63"/>
                  </a:lnTo>
                  <a:lnTo>
                    <a:pt x="28" y="55"/>
                  </a:lnTo>
                  <a:lnTo>
                    <a:pt x="31" y="46"/>
                  </a:lnTo>
                  <a:lnTo>
                    <a:pt x="36" y="39"/>
                  </a:lnTo>
                  <a:lnTo>
                    <a:pt x="43" y="34"/>
                  </a:lnTo>
                  <a:lnTo>
                    <a:pt x="49" y="30"/>
                  </a:lnTo>
                  <a:lnTo>
                    <a:pt x="58" y="27"/>
                  </a:lnTo>
                  <a:lnTo>
                    <a:pt x="67" y="26"/>
                  </a:lnTo>
                  <a:lnTo>
                    <a:pt x="67" y="0"/>
                  </a:lnTo>
                  <a:close/>
                </a:path>
              </a:pathLst>
            </a:custGeom>
            <a:solidFill>
              <a:srgbClr val="1F1A17"/>
            </a:solidFill>
            <a:ln w="9525">
              <a:noFill/>
              <a:round/>
              <a:headEnd/>
              <a:tailEnd/>
            </a:ln>
          </p:spPr>
          <p:txBody>
            <a:bodyPr/>
            <a:lstStyle/>
            <a:p>
              <a:endParaRPr lang="en-US"/>
            </a:p>
          </p:txBody>
        </p:sp>
        <p:sp>
          <p:nvSpPr>
            <p:cNvPr id="45078" name="Freeform 15"/>
            <p:cNvSpPr>
              <a:spLocks/>
            </p:cNvSpPr>
            <p:nvPr/>
          </p:nvSpPr>
          <p:spPr bwMode="auto">
            <a:xfrm>
              <a:off x="2056" y="3182"/>
              <a:ext cx="22" cy="25"/>
            </a:xfrm>
            <a:custGeom>
              <a:avLst/>
              <a:gdLst>
                <a:gd name="T0" fmla="*/ 2 w 66"/>
                <a:gd name="T1" fmla="*/ 3 h 74"/>
                <a:gd name="T2" fmla="*/ 2 w 66"/>
                <a:gd name="T3" fmla="*/ 3 h 74"/>
                <a:gd name="T4" fmla="*/ 2 w 66"/>
                <a:gd name="T5" fmla="*/ 2 h 74"/>
                <a:gd name="T6" fmla="*/ 2 w 66"/>
                <a:gd name="T7" fmla="*/ 2 h 74"/>
                <a:gd name="T8" fmla="*/ 2 w 66"/>
                <a:gd name="T9" fmla="*/ 1 h 74"/>
                <a:gd name="T10" fmla="*/ 2 w 66"/>
                <a:gd name="T11" fmla="*/ 1 h 74"/>
                <a:gd name="T12" fmla="*/ 1 w 66"/>
                <a:gd name="T13" fmla="*/ 0 h 74"/>
                <a:gd name="T14" fmla="*/ 1 w 66"/>
                <a:gd name="T15" fmla="*/ 0 h 74"/>
                <a:gd name="T16" fmla="*/ 1 w 66"/>
                <a:gd name="T17" fmla="*/ 0 h 74"/>
                <a:gd name="T18" fmla="*/ 0 w 66"/>
                <a:gd name="T19" fmla="*/ 0 h 74"/>
                <a:gd name="T20" fmla="*/ 0 w 66"/>
                <a:gd name="T21" fmla="*/ 1 h 74"/>
                <a:gd name="T22" fmla="*/ 0 w 66"/>
                <a:gd name="T23" fmla="*/ 1 h 74"/>
                <a:gd name="T24" fmla="*/ 1 w 66"/>
                <a:gd name="T25" fmla="*/ 1 h 74"/>
                <a:gd name="T26" fmla="*/ 1 w 66"/>
                <a:gd name="T27" fmla="*/ 1 h 74"/>
                <a:gd name="T28" fmla="*/ 1 w 66"/>
                <a:gd name="T29" fmla="*/ 1 h 74"/>
                <a:gd name="T30" fmla="*/ 1 w 66"/>
                <a:gd name="T31" fmla="*/ 2 h 74"/>
                <a:gd name="T32" fmla="*/ 1 w 66"/>
                <a:gd name="T33" fmla="*/ 2 h 74"/>
                <a:gd name="T34" fmla="*/ 2 w 66"/>
                <a:gd name="T35" fmla="*/ 2 h 74"/>
                <a:gd name="T36" fmla="*/ 2 w 66"/>
                <a:gd name="T37" fmla="*/ 3 h 74"/>
                <a:gd name="T38" fmla="*/ 2 w 66"/>
                <a:gd name="T39" fmla="*/ 3 h 74"/>
                <a:gd name="T40" fmla="*/ 2 w 66"/>
                <a:gd name="T41" fmla="*/ 3 h 74"/>
                <a:gd name="T42" fmla="*/ 2 w 66"/>
                <a:gd name="T43" fmla="*/ 3 h 74"/>
                <a:gd name="T44" fmla="*/ 2 w 66"/>
                <a:gd name="T45" fmla="*/ 3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74"/>
                <a:gd name="T71" fmla="*/ 66 w 66"/>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74">
                  <a:moveTo>
                    <a:pt x="66" y="74"/>
                  </a:moveTo>
                  <a:lnTo>
                    <a:pt x="66" y="74"/>
                  </a:lnTo>
                  <a:lnTo>
                    <a:pt x="65" y="58"/>
                  </a:lnTo>
                  <a:lnTo>
                    <a:pt x="62" y="44"/>
                  </a:lnTo>
                  <a:lnTo>
                    <a:pt x="56" y="32"/>
                  </a:lnTo>
                  <a:lnTo>
                    <a:pt x="48" y="21"/>
                  </a:lnTo>
                  <a:lnTo>
                    <a:pt x="37" y="12"/>
                  </a:lnTo>
                  <a:lnTo>
                    <a:pt x="27" y="4"/>
                  </a:lnTo>
                  <a:lnTo>
                    <a:pt x="14" y="1"/>
                  </a:lnTo>
                  <a:lnTo>
                    <a:pt x="0" y="0"/>
                  </a:lnTo>
                  <a:lnTo>
                    <a:pt x="0" y="26"/>
                  </a:lnTo>
                  <a:lnTo>
                    <a:pt x="9" y="27"/>
                  </a:lnTo>
                  <a:lnTo>
                    <a:pt x="17" y="30"/>
                  </a:lnTo>
                  <a:lnTo>
                    <a:pt x="24" y="34"/>
                  </a:lnTo>
                  <a:lnTo>
                    <a:pt x="31" y="39"/>
                  </a:lnTo>
                  <a:lnTo>
                    <a:pt x="35" y="46"/>
                  </a:lnTo>
                  <a:lnTo>
                    <a:pt x="39" y="55"/>
                  </a:lnTo>
                  <a:lnTo>
                    <a:pt x="42" y="63"/>
                  </a:lnTo>
                  <a:lnTo>
                    <a:pt x="43" y="74"/>
                  </a:lnTo>
                  <a:lnTo>
                    <a:pt x="66" y="74"/>
                  </a:lnTo>
                  <a:close/>
                </a:path>
              </a:pathLst>
            </a:custGeom>
            <a:solidFill>
              <a:srgbClr val="1F1A17"/>
            </a:solidFill>
            <a:ln w="9525">
              <a:noFill/>
              <a:round/>
              <a:headEnd/>
              <a:tailEnd/>
            </a:ln>
          </p:spPr>
          <p:txBody>
            <a:bodyPr/>
            <a:lstStyle/>
            <a:p>
              <a:endParaRPr lang="en-US"/>
            </a:p>
          </p:txBody>
        </p:sp>
        <p:sp>
          <p:nvSpPr>
            <p:cNvPr id="45079" name="Freeform 16"/>
            <p:cNvSpPr>
              <a:spLocks/>
            </p:cNvSpPr>
            <p:nvPr/>
          </p:nvSpPr>
          <p:spPr bwMode="auto">
            <a:xfrm>
              <a:off x="2138" y="3010"/>
              <a:ext cx="53" cy="60"/>
            </a:xfrm>
            <a:custGeom>
              <a:avLst/>
              <a:gdLst>
                <a:gd name="T0" fmla="*/ 6 w 160"/>
                <a:gd name="T1" fmla="*/ 4 h 178"/>
                <a:gd name="T2" fmla="*/ 6 w 160"/>
                <a:gd name="T3" fmla="*/ 4 h 178"/>
                <a:gd name="T4" fmla="*/ 6 w 160"/>
                <a:gd name="T5" fmla="*/ 5 h 178"/>
                <a:gd name="T6" fmla="*/ 5 w 160"/>
                <a:gd name="T7" fmla="*/ 6 h 178"/>
                <a:gd name="T8" fmla="*/ 5 w 160"/>
                <a:gd name="T9" fmla="*/ 6 h 178"/>
                <a:gd name="T10" fmla="*/ 4 w 160"/>
                <a:gd name="T11" fmla="*/ 6 h 178"/>
                <a:gd name="T12" fmla="*/ 4 w 160"/>
                <a:gd name="T13" fmla="*/ 7 h 178"/>
                <a:gd name="T14" fmla="*/ 3 w 160"/>
                <a:gd name="T15" fmla="*/ 7 h 178"/>
                <a:gd name="T16" fmla="*/ 3 w 160"/>
                <a:gd name="T17" fmla="*/ 7 h 178"/>
                <a:gd name="T18" fmla="*/ 2 w 160"/>
                <a:gd name="T19" fmla="*/ 7 h 178"/>
                <a:gd name="T20" fmla="*/ 2 w 160"/>
                <a:gd name="T21" fmla="*/ 6 h 178"/>
                <a:gd name="T22" fmla="*/ 1 w 160"/>
                <a:gd name="T23" fmla="*/ 6 h 178"/>
                <a:gd name="T24" fmla="*/ 1 w 160"/>
                <a:gd name="T25" fmla="*/ 6 h 178"/>
                <a:gd name="T26" fmla="*/ 0 w 160"/>
                <a:gd name="T27" fmla="*/ 5 h 178"/>
                <a:gd name="T28" fmla="*/ 0 w 160"/>
                <a:gd name="T29" fmla="*/ 4 h 178"/>
                <a:gd name="T30" fmla="*/ 0 w 160"/>
                <a:gd name="T31" fmla="*/ 4 h 178"/>
                <a:gd name="T32" fmla="*/ 0 w 160"/>
                <a:gd name="T33" fmla="*/ 3 h 178"/>
                <a:gd name="T34" fmla="*/ 0 w 160"/>
                <a:gd name="T35" fmla="*/ 2 h 178"/>
                <a:gd name="T36" fmla="*/ 0 w 160"/>
                <a:gd name="T37" fmla="*/ 2 h 178"/>
                <a:gd name="T38" fmla="*/ 1 w 160"/>
                <a:gd name="T39" fmla="*/ 1 h 178"/>
                <a:gd name="T40" fmla="*/ 1 w 160"/>
                <a:gd name="T41" fmla="*/ 1 h 178"/>
                <a:gd name="T42" fmla="*/ 2 w 160"/>
                <a:gd name="T43" fmla="*/ 0 h 178"/>
                <a:gd name="T44" fmla="*/ 2 w 160"/>
                <a:gd name="T45" fmla="*/ 0 h 178"/>
                <a:gd name="T46" fmla="*/ 3 w 160"/>
                <a:gd name="T47" fmla="*/ 0 h 178"/>
                <a:gd name="T48" fmla="*/ 3 w 160"/>
                <a:gd name="T49" fmla="*/ 0 h 178"/>
                <a:gd name="T50" fmla="*/ 4 w 160"/>
                <a:gd name="T51" fmla="*/ 0 h 178"/>
                <a:gd name="T52" fmla="*/ 4 w 160"/>
                <a:gd name="T53" fmla="*/ 0 h 178"/>
                <a:gd name="T54" fmla="*/ 5 w 160"/>
                <a:gd name="T55" fmla="*/ 1 h 178"/>
                <a:gd name="T56" fmla="*/ 5 w 160"/>
                <a:gd name="T57" fmla="*/ 1 h 178"/>
                <a:gd name="T58" fmla="*/ 6 w 160"/>
                <a:gd name="T59" fmla="*/ 2 h 178"/>
                <a:gd name="T60" fmla="*/ 6 w 160"/>
                <a:gd name="T61" fmla="*/ 2 h 178"/>
                <a:gd name="T62" fmla="*/ 6 w 160"/>
                <a:gd name="T63" fmla="*/ 3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
                <a:gd name="T97" fmla="*/ 0 h 178"/>
                <a:gd name="T98" fmla="*/ 160 w 160"/>
                <a:gd name="T99" fmla="*/ 178 h 1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 h="178">
                  <a:moveTo>
                    <a:pt x="160" y="89"/>
                  </a:moveTo>
                  <a:lnTo>
                    <a:pt x="158" y="99"/>
                  </a:lnTo>
                  <a:lnTo>
                    <a:pt x="157" y="108"/>
                  </a:lnTo>
                  <a:lnTo>
                    <a:pt x="156" y="117"/>
                  </a:lnTo>
                  <a:lnTo>
                    <a:pt x="153" y="125"/>
                  </a:lnTo>
                  <a:lnTo>
                    <a:pt x="150" y="132"/>
                  </a:lnTo>
                  <a:lnTo>
                    <a:pt x="145" y="139"/>
                  </a:lnTo>
                  <a:lnTo>
                    <a:pt x="141" y="147"/>
                  </a:lnTo>
                  <a:lnTo>
                    <a:pt x="137" y="153"/>
                  </a:lnTo>
                  <a:lnTo>
                    <a:pt x="130" y="159"/>
                  </a:lnTo>
                  <a:lnTo>
                    <a:pt x="125" y="163"/>
                  </a:lnTo>
                  <a:lnTo>
                    <a:pt x="118" y="168"/>
                  </a:lnTo>
                  <a:lnTo>
                    <a:pt x="111" y="172"/>
                  </a:lnTo>
                  <a:lnTo>
                    <a:pt x="103" y="174"/>
                  </a:lnTo>
                  <a:lnTo>
                    <a:pt x="96" y="177"/>
                  </a:lnTo>
                  <a:lnTo>
                    <a:pt x="87" y="178"/>
                  </a:lnTo>
                  <a:lnTo>
                    <a:pt x="80" y="178"/>
                  </a:lnTo>
                  <a:lnTo>
                    <a:pt x="71" y="178"/>
                  </a:lnTo>
                  <a:lnTo>
                    <a:pt x="62" y="177"/>
                  </a:lnTo>
                  <a:lnTo>
                    <a:pt x="55" y="174"/>
                  </a:lnTo>
                  <a:lnTo>
                    <a:pt x="47" y="172"/>
                  </a:lnTo>
                  <a:lnTo>
                    <a:pt x="41" y="168"/>
                  </a:lnTo>
                  <a:lnTo>
                    <a:pt x="34" y="163"/>
                  </a:lnTo>
                  <a:lnTo>
                    <a:pt x="28" y="159"/>
                  </a:lnTo>
                  <a:lnTo>
                    <a:pt x="22" y="153"/>
                  </a:lnTo>
                  <a:lnTo>
                    <a:pt x="17" y="147"/>
                  </a:lnTo>
                  <a:lnTo>
                    <a:pt x="13" y="139"/>
                  </a:lnTo>
                  <a:lnTo>
                    <a:pt x="8" y="132"/>
                  </a:lnTo>
                  <a:lnTo>
                    <a:pt x="5" y="125"/>
                  </a:lnTo>
                  <a:lnTo>
                    <a:pt x="3" y="117"/>
                  </a:lnTo>
                  <a:lnTo>
                    <a:pt x="1" y="108"/>
                  </a:lnTo>
                  <a:lnTo>
                    <a:pt x="0" y="99"/>
                  </a:lnTo>
                  <a:lnTo>
                    <a:pt x="0" y="89"/>
                  </a:lnTo>
                  <a:lnTo>
                    <a:pt x="0" y="80"/>
                  </a:lnTo>
                  <a:lnTo>
                    <a:pt x="1" y="71"/>
                  </a:lnTo>
                  <a:lnTo>
                    <a:pt x="3" y="63"/>
                  </a:lnTo>
                  <a:lnTo>
                    <a:pt x="5" y="54"/>
                  </a:lnTo>
                  <a:lnTo>
                    <a:pt x="8" y="46"/>
                  </a:lnTo>
                  <a:lnTo>
                    <a:pt x="13" y="39"/>
                  </a:lnTo>
                  <a:lnTo>
                    <a:pt x="17" y="33"/>
                  </a:lnTo>
                  <a:lnTo>
                    <a:pt x="22" y="26"/>
                  </a:lnTo>
                  <a:lnTo>
                    <a:pt x="28" y="21"/>
                  </a:lnTo>
                  <a:lnTo>
                    <a:pt x="34" y="15"/>
                  </a:lnTo>
                  <a:lnTo>
                    <a:pt x="41" y="11"/>
                  </a:lnTo>
                  <a:lnTo>
                    <a:pt x="47" y="8"/>
                  </a:lnTo>
                  <a:lnTo>
                    <a:pt x="55" y="4"/>
                  </a:lnTo>
                  <a:lnTo>
                    <a:pt x="62" y="3"/>
                  </a:lnTo>
                  <a:lnTo>
                    <a:pt x="71" y="2"/>
                  </a:lnTo>
                  <a:lnTo>
                    <a:pt x="80" y="0"/>
                  </a:lnTo>
                  <a:lnTo>
                    <a:pt x="87" y="2"/>
                  </a:lnTo>
                  <a:lnTo>
                    <a:pt x="96" y="3"/>
                  </a:lnTo>
                  <a:lnTo>
                    <a:pt x="103" y="4"/>
                  </a:lnTo>
                  <a:lnTo>
                    <a:pt x="111" y="8"/>
                  </a:lnTo>
                  <a:lnTo>
                    <a:pt x="118" y="11"/>
                  </a:lnTo>
                  <a:lnTo>
                    <a:pt x="125" y="15"/>
                  </a:lnTo>
                  <a:lnTo>
                    <a:pt x="130" y="21"/>
                  </a:lnTo>
                  <a:lnTo>
                    <a:pt x="137" y="26"/>
                  </a:lnTo>
                  <a:lnTo>
                    <a:pt x="141" y="33"/>
                  </a:lnTo>
                  <a:lnTo>
                    <a:pt x="145" y="39"/>
                  </a:lnTo>
                  <a:lnTo>
                    <a:pt x="150" y="46"/>
                  </a:lnTo>
                  <a:lnTo>
                    <a:pt x="153" y="54"/>
                  </a:lnTo>
                  <a:lnTo>
                    <a:pt x="156" y="63"/>
                  </a:lnTo>
                  <a:lnTo>
                    <a:pt x="157" y="71"/>
                  </a:lnTo>
                  <a:lnTo>
                    <a:pt x="158" y="80"/>
                  </a:lnTo>
                  <a:lnTo>
                    <a:pt x="160" y="89"/>
                  </a:lnTo>
                  <a:close/>
                </a:path>
              </a:pathLst>
            </a:custGeom>
            <a:solidFill>
              <a:srgbClr val="E87A41"/>
            </a:solidFill>
            <a:ln w="9525">
              <a:noFill/>
              <a:round/>
              <a:headEnd/>
              <a:tailEnd/>
            </a:ln>
          </p:spPr>
          <p:txBody>
            <a:bodyPr/>
            <a:lstStyle/>
            <a:p>
              <a:endParaRPr lang="en-US"/>
            </a:p>
          </p:txBody>
        </p:sp>
        <p:sp>
          <p:nvSpPr>
            <p:cNvPr id="45080" name="Freeform 17"/>
            <p:cNvSpPr>
              <a:spLocks/>
            </p:cNvSpPr>
            <p:nvPr/>
          </p:nvSpPr>
          <p:spPr bwMode="auto">
            <a:xfrm>
              <a:off x="2164" y="3040"/>
              <a:ext cx="31" cy="34"/>
            </a:xfrm>
            <a:custGeom>
              <a:avLst/>
              <a:gdLst>
                <a:gd name="T0" fmla="*/ 0 w 91"/>
                <a:gd name="T1" fmla="*/ 4 h 103"/>
                <a:gd name="T2" fmla="*/ 0 w 91"/>
                <a:gd name="T3" fmla="*/ 4 h 103"/>
                <a:gd name="T4" fmla="*/ 0 w 91"/>
                <a:gd name="T5" fmla="*/ 4 h 103"/>
                <a:gd name="T6" fmla="*/ 1 w 91"/>
                <a:gd name="T7" fmla="*/ 4 h 103"/>
                <a:gd name="T8" fmla="*/ 1 w 91"/>
                <a:gd name="T9" fmla="*/ 4 h 103"/>
                <a:gd name="T10" fmla="*/ 1 w 91"/>
                <a:gd name="T11" fmla="*/ 3 h 103"/>
                <a:gd name="T12" fmla="*/ 2 w 91"/>
                <a:gd name="T13" fmla="*/ 3 h 103"/>
                <a:gd name="T14" fmla="*/ 2 w 91"/>
                <a:gd name="T15" fmla="*/ 3 h 103"/>
                <a:gd name="T16" fmla="*/ 2 w 91"/>
                <a:gd name="T17" fmla="*/ 3 h 103"/>
                <a:gd name="T18" fmla="*/ 2 w 91"/>
                <a:gd name="T19" fmla="*/ 3 h 103"/>
                <a:gd name="T20" fmla="*/ 3 w 91"/>
                <a:gd name="T21" fmla="*/ 2 h 103"/>
                <a:gd name="T22" fmla="*/ 3 w 91"/>
                <a:gd name="T23" fmla="*/ 2 h 103"/>
                <a:gd name="T24" fmla="*/ 3 w 91"/>
                <a:gd name="T25" fmla="*/ 2 h 103"/>
                <a:gd name="T26" fmla="*/ 3 w 91"/>
                <a:gd name="T27" fmla="*/ 2 h 103"/>
                <a:gd name="T28" fmla="*/ 3 w 91"/>
                <a:gd name="T29" fmla="*/ 1 h 103"/>
                <a:gd name="T30" fmla="*/ 3 w 91"/>
                <a:gd name="T31" fmla="*/ 1 h 103"/>
                <a:gd name="T32" fmla="*/ 4 w 91"/>
                <a:gd name="T33" fmla="*/ 0 h 103"/>
                <a:gd name="T34" fmla="*/ 4 w 91"/>
                <a:gd name="T35" fmla="*/ 0 h 103"/>
                <a:gd name="T36" fmla="*/ 3 w 91"/>
                <a:gd name="T37" fmla="*/ 0 h 103"/>
                <a:gd name="T38" fmla="*/ 3 w 91"/>
                <a:gd name="T39" fmla="*/ 0 h 103"/>
                <a:gd name="T40" fmla="*/ 2 w 91"/>
                <a:gd name="T41" fmla="*/ 1 h 103"/>
                <a:gd name="T42" fmla="*/ 2 w 91"/>
                <a:gd name="T43" fmla="*/ 1 h 103"/>
                <a:gd name="T44" fmla="*/ 2 w 91"/>
                <a:gd name="T45" fmla="*/ 1 h 103"/>
                <a:gd name="T46" fmla="*/ 2 w 91"/>
                <a:gd name="T47" fmla="*/ 1 h 103"/>
                <a:gd name="T48" fmla="*/ 2 w 91"/>
                <a:gd name="T49" fmla="*/ 2 h 103"/>
                <a:gd name="T50" fmla="*/ 2 w 91"/>
                <a:gd name="T51" fmla="*/ 2 h 103"/>
                <a:gd name="T52" fmla="*/ 2 w 91"/>
                <a:gd name="T53" fmla="*/ 2 h 103"/>
                <a:gd name="T54" fmla="*/ 2 w 91"/>
                <a:gd name="T55" fmla="*/ 2 h 103"/>
                <a:gd name="T56" fmla="*/ 1 w 91"/>
                <a:gd name="T57" fmla="*/ 2 h 103"/>
                <a:gd name="T58" fmla="*/ 1 w 91"/>
                <a:gd name="T59" fmla="*/ 2 h 103"/>
                <a:gd name="T60" fmla="*/ 1 w 91"/>
                <a:gd name="T61" fmla="*/ 3 h 103"/>
                <a:gd name="T62" fmla="*/ 1 w 91"/>
                <a:gd name="T63" fmla="*/ 3 h 103"/>
                <a:gd name="T64" fmla="*/ 1 w 91"/>
                <a:gd name="T65" fmla="*/ 3 h 103"/>
                <a:gd name="T66" fmla="*/ 0 w 91"/>
                <a:gd name="T67" fmla="*/ 3 h 103"/>
                <a:gd name="T68" fmla="*/ 0 w 91"/>
                <a:gd name="T69" fmla="*/ 3 h 103"/>
                <a:gd name="T70" fmla="*/ 0 w 91"/>
                <a:gd name="T71" fmla="*/ 3 h 103"/>
                <a:gd name="T72" fmla="*/ 0 w 91"/>
                <a:gd name="T73" fmla="*/ 4 h 103"/>
                <a:gd name="T74" fmla="*/ 0 w 91"/>
                <a:gd name="T75" fmla="*/ 4 h 103"/>
                <a:gd name="T76" fmla="*/ 0 w 91"/>
                <a:gd name="T77" fmla="*/ 4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03"/>
                <a:gd name="T119" fmla="*/ 91 w 91"/>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03">
                  <a:moveTo>
                    <a:pt x="0" y="103"/>
                  </a:moveTo>
                  <a:lnTo>
                    <a:pt x="0" y="103"/>
                  </a:lnTo>
                  <a:lnTo>
                    <a:pt x="8" y="102"/>
                  </a:lnTo>
                  <a:lnTo>
                    <a:pt x="18" y="101"/>
                  </a:lnTo>
                  <a:lnTo>
                    <a:pt x="27" y="98"/>
                  </a:lnTo>
                  <a:lnTo>
                    <a:pt x="35" y="95"/>
                  </a:lnTo>
                  <a:lnTo>
                    <a:pt x="44" y="91"/>
                  </a:lnTo>
                  <a:lnTo>
                    <a:pt x="51" y="85"/>
                  </a:lnTo>
                  <a:lnTo>
                    <a:pt x="58" y="80"/>
                  </a:lnTo>
                  <a:lnTo>
                    <a:pt x="65" y="73"/>
                  </a:lnTo>
                  <a:lnTo>
                    <a:pt x="71" y="66"/>
                  </a:lnTo>
                  <a:lnTo>
                    <a:pt x="76" y="59"/>
                  </a:lnTo>
                  <a:lnTo>
                    <a:pt x="81" y="49"/>
                  </a:lnTo>
                  <a:lnTo>
                    <a:pt x="85" y="41"/>
                  </a:lnTo>
                  <a:lnTo>
                    <a:pt x="87" y="31"/>
                  </a:lnTo>
                  <a:lnTo>
                    <a:pt x="89" y="22"/>
                  </a:lnTo>
                  <a:lnTo>
                    <a:pt x="91" y="11"/>
                  </a:lnTo>
                  <a:lnTo>
                    <a:pt x="91" y="0"/>
                  </a:lnTo>
                  <a:lnTo>
                    <a:pt x="68" y="0"/>
                  </a:lnTo>
                  <a:lnTo>
                    <a:pt x="67" y="8"/>
                  </a:lnTo>
                  <a:lnTo>
                    <a:pt x="65" y="17"/>
                  </a:lnTo>
                  <a:lnTo>
                    <a:pt x="64" y="24"/>
                  </a:lnTo>
                  <a:lnTo>
                    <a:pt x="62" y="31"/>
                  </a:lnTo>
                  <a:lnTo>
                    <a:pt x="59" y="37"/>
                  </a:lnTo>
                  <a:lnTo>
                    <a:pt x="56" y="43"/>
                  </a:lnTo>
                  <a:lnTo>
                    <a:pt x="53" y="49"/>
                  </a:lnTo>
                  <a:lnTo>
                    <a:pt x="48" y="54"/>
                  </a:lnTo>
                  <a:lnTo>
                    <a:pt x="43" y="59"/>
                  </a:lnTo>
                  <a:lnTo>
                    <a:pt x="38" y="64"/>
                  </a:lnTo>
                  <a:lnTo>
                    <a:pt x="32" y="67"/>
                  </a:lnTo>
                  <a:lnTo>
                    <a:pt x="27" y="70"/>
                  </a:lnTo>
                  <a:lnTo>
                    <a:pt x="20" y="72"/>
                  </a:lnTo>
                  <a:lnTo>
                    <a:pt x="14" y="74"/>
                  </a:lnTo>
                  <a:lnTo>
                    <a:pt x="6" y="76"/>
                  </a:lnTo>
                  <a:lnTo>
                    <a:pt x="0" y="76"/>
                  </a:lnTo>
                  <a:lnTo>
                    <a:pt x="0" y="103"/>
                  </a:lnTo>
                  <a:close/>
                </a:path>
              </a:pathLst>
            </a:custGeom>
            <a:solidFill>
              <a:srgbClr val="1F1A17"/>
            </a:solidFill>
            <a:ln w="9525">
              <a:noFill/>
              <a:round/>
              <a:headEnd/>
              <a:tailEnd/>
            </a:ln>
          </p:spPr>
          <p:txBody>
            <a:bodyPr/>
            <a:lstStyle/>
            <a:p>
              <a:endParaRPr lang="en-US"/>
            </a:p>
          </p:txBody>
        </p:sp>
        <p:sp>
          <p:nvSpPr>
            <p:cNvPr id="45081" name="Freeform 18"/>
            <p:cNvSpPr>
              <a:spLocks/>
            </p:cNvSpPr>
            <p:nvPr/>
          </p:nvSpPr>
          <p:spPr bwMode="auto">
            <a:xfrm>
              <a:off x="2133" y="3040"/>
              <a:ext cx="31" cy="34"/>
            </a:xfrm>
            <a:custGeom>
              <a:avLst/>
              <a:gdLst>
                <a:gd name="T0" fmla="*/ 0 w 93"/>
                <a:gd name="T1" fmla="*/ 0 h 103"/>
                <a:gd name="T2" fmla="*/ 0 w 93"/>
                <a:gd name="T3" fmla="*/ 0 h 103"/>
                <a:gd name="T4" fmla="*/ 0 w 93"/>
                <a:gd name="T5" fmla="*/ 0 h 103"/>
                <a:gd name="T6" fmla="*/ 0 w 93"/>
                <a:gd name="T7" fmla="*/ 1 h 103"/>
                <a:gd name="T8" fmla="*/ 0 w 93"/>
                <a:gd name="T9" fmla="*/ 1 h 103"/>
                <a:gd name="T10" fmla="*/ 0 w 93"/>
                <a:gd name="T11" fmla="*/ 2 h 103"/>
                <a:gd name="T12" fmla="*/ 0 w 93"/>
                <a:gd name="T13" fmla="*/ 2 h 103"/>
                <a:gd name="T14" fmla="*/ 1 w 93"/>
                <a:gd name="T15" fmla="*/ 2 h 103"/>
                <a:gd name="T16" fmla="*/ 1 w 93"/>
                <a:gd name="T17" fmla="*/ 2 h 103"/>
                <a:gd name="T18" fmla="*/ 1 w 93"/>
                <a:gd name="T19" fmla="*/ 3 h 103"/>
                <a:gd name="T20" fmla="*/ 1 w 93"/>
                <a:gd name="T21" fmla="*/ 3 h 103"/>
                <a:gd name="T22" fmla="*/ 1 w 93"/>
                <a:gd name="T23" fmla="*/ 3 h 103"/>
                <a:gd name="T24" fmla="*/ 2 w 93"/>
                <a:gd name="T25" fmla="*/ 3 h 103"/>
                <a:gd name="T26" fmla="*/ 2 w 93"/>
                <a:gd name="T27" fmla="*/ 3 h 103"/>
                <a:gd name="T28" fmla="*/ 2 w 93"/>
                <a:gd name="T29" fmla="*/ 4 h 103"/>
                <a:gd name="T30" fmla="*/ 3 w 93"/>
                <a:gd name="T31" fmla="*/ 4 h 103"/>
                <a:gd name="T32" fmla="*/ 3 w 93"/>
                <a:gd name="T33" fmla="*/ 4 h 103"/>
                <a:gd name="T34" fmla="*/ 3 w 93"/>
                <a:gd name="T35" fmla="*/ 4 h 103"/>
                <a:gd name="T36" fmla="*/ 3 w 93"/>
                <a:gd name="T37" fmla="*/ 3 h 103"/>
                <a:gd name="T38" fmla="*/ 3 w 93"/>
                <a:gd name="T39" fmla="*/ 3 h 103"/>
                <a:gd name="T40" fmla="*/ 3 w 93"/>
                <a:gd name="T41" fmla="*/ 3 h 103"/>
                <a:gd name="T42" fmla="*/ 3 w 93"/>
                <a:gd name="T43" fmla="*/ 3 h 103"/>
                <a:gd name="T44" fmla="*/ 2 w 93"/>
                <a:gd name="T45" fmla="*/ 3 h 103"/>
                <a:gd name="T46" fmla="*/ 2 w 93"/>
                <a:gd name="T47" fmla="*/ 2 h 103"/>
                <a:gd name="T48" fmla="*/ 2 w 93"/>
                <a:gd name="T49" fmla="*/ 2 h 103"/>
                <a:gd name="T50" fmla="*/ 2 w 93"/>
                <a:gd name="T51" fmla="*/ 2 h 103"/>
                <a:gd name="T52" fmla="*/ 2 w 93"/>
                <a:gd name="T53" fmla="*/ 2 h 103"/>
                <a:gd name="T54" fmla="*/ 1 w 93"/>
                <a:gd name="T55" fmla="*/ 2 h 103"/>
                <a:gd name="T56" fmla="*/ 1 w 93"/>
                <a:gd name="T57" fmla="*/ 2 h 103"/>
                <a:gd name="T58" fmla="*/ 1 w 93"/>
                <a:gd name="T59" fmla="*/ 1 h 103"/>
                <a:gd name="T60" fmla="*/ 1 w 93"/>
                <a:gd name="T61" fmla="*/ 1 h 103"/>
                <a:gd name="T62" fmla="*/ 1 w 93"/>
                <a:gd name="T63" fmla="*/ 1 h 103"/>
                <a:gd name="T64" fmla="*/ 1 w 93"/>
                <a:gd name="T65" fmla="*/ 1 h 103"/>
                <a:gd name="T66" fmla="*/ 1 w 93"/>
                <a:gd name="T67" fmla="*/ 0 h 103"/>
                <a:gd name="T68" fmla="*/ 1 w 93"/>
                <a:gd name="T69" fmla="*/ 0 h 103"/>
                <a:gd name="T70" fmla="*/ 1 w 93"/>
                <a:gd name="T71" fmla="*/ 0 h 103"/>
                <a:gd name="T72" fmla="*/ 0 w 93"/>
                <a:gd name="T73" fmla="*/ 0 h 103"/>
                <a:gd name="T74" fmla="*/ 0 w 93"/>
                <a:gd name="T75" fmla="*/ 0 h 103"/>
                <a:gd name="T76" fmla="*/ 0 w 93"/>
                <a:gd name="T77" fmla="*/ 0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103"/>
                <a:gd name="T119" fmla="*/ 93 w 93"/>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103">
                  <a:moveTo>
                    <a:pt x="0" y="0"/>
                  </a:moveTo>
                  <a:lnTo>
                    <a:pt x="0" y="0"/>
                  </a:lnTo>
                  <a:lnTo>
                    <a:pt x="1" y="11"/>
                  </a:lnTo>
                  <a:lnTo>
                    <a:pt x="2" y="22"/>
                  </a:lnTo>
                  <a:lnTo>
                    <a:pt x="4" y="31"/>
                  </a:lnTo>
                  <a:lnTo>
                    <a:pt x="7" y="41"/>
                  </a:lnTo>
                  <a:lnTo>
                    <a:pt x="11" y="49"/>
                  </a:lnTo>
                  <a:lnTo>
                    <a:pt x="16" y="59"/>
                  </a:lnTo>
                  <a:lnTo>
                    <a:pt x="20" y="66"/>
                  </a:lnTo>
                  <a:lnTo>
                    <a:pt x="27" y="73"/>
                  </a:lnTo>
                  <a:lnTo>
                    <a:pt x="33" y="80"/>
                  </a:lnTo>
                  <a:lnTo>
                    <a:pt x="40" y="85"/>
                  </a:lnTo>
                  <a:lnTo>
                    <a:pt x="48" y="91"/>
                  </a:lnTo>
                  <a:lnTo>
                    <a:pt x="56" y="95"/>
                  </a:lnTo>
                  <a:lnTo>
                    <a:pt x="65" y="98"/>
                  </a:lnTo>
                  <a:lnTo>
                    <a:pt x="73" y="101"/>
                  </a:lnTo>
                  <a:lnTo>
                    <a:pt x="83" y="102"/>
                  </a:lnTo>
                  <a:lnTo>
                    <a:pt x="93" y="103"/>
                  </a:lnTo>
                  <a:lnTo>
                    <a:pt x="93" y="76"/>
                  </a:lnTo>
                  <a:lnTo>
                    <a:pt x="85" y="76"/>
                  </a:lnTo>
                  <a:lnTo>
                    <a:pt x="77" y="74"/>
                  </a:lnTo>
                  <a:lnTo>
                    <a:pt x="71" y="72"/>
                  </a:lnTo>
                  <a:lnTo>
                    <a:pt x="65" y="70"/>
                  </a:lnTo>
                  <a:lnTo>
                    <a:pt x="59" y="67"/>
                  </a:lnTo>
                  <a:lnTo>
                    <a:pt x="54" y="64"/>
                  </a:lnTo>
                  <a:lnTo>
                    <a:pt x="48" y="59"/>
                  </a:lnTo>
                  <a:lnTo>
                    <a:pt x="44" y="54"/>
                  </a:lnTo>
                  <a:lnTo>
                    <a:pt x="40" y="49"/>
                  </a:lnTo>
                  <a:lnTo>
                    <a:pt x="35" y="43"/>
                  </a:lnTo>
                  <a:lnTo>
                    <a:pt x="32" y="37"/>
                  </a:lnTo>
                  <a:lnTo>
                    <a:pt x="30" y="31"/>
                  </a:lnTo>
                  <a:lnTo>
                    <a:pt x="27" y="24"/>
                  </a:lnTo>
                  <a:lnTo>
                    <a:pt x="26" y="17"/>
                  </a:lnTo>
                  <a:lnTo>
                    <a:pt x="25" y="8"/>
                  </a:lnTo>
                  <a:lnTo>
                    <a:pt x="25" y="0"/>
                  </a:lnTo>
                  <a:lnTo>
                    <a:pt x="0" y="0"/>
                  </a:lnTo>
                  <a:close/>
                </a:path>
              </a:pathLst>
            </a:custGeom>
            <a:solidFill>
              <a:srgbClr val="1F1A17"/>
            </a:solidFill>
            <a:ln w="9525">
              <a:noFill/>
              <a:round/>
              <a:headEnd/>
              <a:tailEnd/>
            </a:ln>
          </p:spPr>
          <p:txBody>
            <a:bodyPr/>
            <a:lstStyle/>
            <a:p>
              <a:endParaRPr lang="en-US"/>
            </a:p>
          </p:txBody>
        </p:sp>
        <p:sp>
          <p:nvSpPr>
            <p:cNvPr id="45082" name="Freeform 19"/>
            <p:cNvSpPr>
              <a:spLocks/>
            </p:cNvSpPr>
            <p:nvPr/>
          </p:nvSpPr>
          <p:spPr bwMode="auto">
            <a:xfrm>
              <a:off x="2133" y="3006"/>
              <a:ext cx="31" cy="34"/>
            </a:xfrm>
            <a:custGeom>
              <a:avLst/>
              <a:gdLst>
                <a:gd name="T0" fmla="*/ 3 w 93"/>
                <a:gd name="T1" fmla="*/ 0 h 102"/>
                <a:gd name="T2" fmla="*/ 3 w 93"/>
                <a:gd name="T3" fmla="*/ 0 h 102"/>
                <a:gd name="T4" fmla="*/ 3 w 93"/>
                <a:gd name="T5" fmla="*/ 0 h 102"/>
                <a:gd name="T6" fmla="*/ 3 w 93"/>
                <a:gd name="T7" fmla="*/ 0 h 102"/>
                <a:gd name="T8" fmla="*/ 2 w 93"/>
                <a:gd name="T9" fmla="*/ 0 h 102"/>
                <a:gd name="T10" fmla="*/ 2 w 93"/>
                <a:gd name="T11" fmla="*/ 0 h 102"/>
                <a:gd name="T12" fmla="*/ 2 w 93"/>
                <a:gd name="T13" fmla="*/ 0 h 102"/>
                <a:gd name="T14" fmla="*/ 1 w 93"/>
                <a:gd name="T15" fmla="*/ 1 h 102"/>
                <a:gd name="T16" fmla="*/ 1 w 93"/>
                <a:gd name="T17" fmla="*/ 1 h 102"/>
                <a:gd name="T18" fmla="*/ 1 w 93"/>
                <a:gd name="T19" fmla="*/ 1 h 102"/>
                <a:gd name="T20" fmla="*/ 1 w 93"/>
                <a:gd name="T21" fmla="*/ 1 h 102"/>
                <a:gd name="T22" fmla="*/ 1 w 93"/>
                <a:gd name="T23" fmla="*/ 2 h 102"/>
                <a:gd name="T24" fmla="*/ 0 w 93"/>
                <a:gd name="T25" fmla="*/ 2 h 102"/>
                <a:gd name="T26" fmla="*/ 0 w 93"/>
                <a:gd name="T27" fmla="*/ 2 h 102"/>
                <a:gd name="T28" fmla="*/ 0 w 93"/>
                <a:gd name="T29" fmla="*/ 3 h 102"/>
                <a:gd name="T30" fmla="*/ 0 w 93"/>
                <a:gd name="T31" fmla="*/ 3 h 102"/>
                <a:gd name="T32" fmla="*/ 0 w 93"/>
                <a:gd name="T33" fmla="*/ 3 h 102"/>
                <a:gd name="T34" fmla="*/ 0 w 93"/>
                <a:gd name="T35" fmla="*/ 4 h 102"/>
                <a:gd name="T36" fmla="*/ 1 w 93"/>
                <a:gd name="T37" fmla="*/ 4 h 102"/>
                <a:gd name="T38" fmla="*/ 1 w 93"/>
                <a:gd name="T39" fmla="*/ 3 h 102"/>
                <a:gd name="T40" fmla="*/ 1 w 93"/>
                <a:gd name="T41" fmla="*/ 3 h 102"/>
                <a:gd name="T42" fmla="*/ 1 w 93"/>
                <a:gd name="T43" fmla="*/ 3 h 102"/>
                <a:gd name="T44" fmla="*/ 1 w 93"/>
                <a:gd name="T45" fmla="*/ 3 h 102"/>
                <a:gd name="T46" fmla="*/ 1 w 93"/>
                <a:gd name="T47" fmla="*/ 2 h 102"/>
                <a:gd name="T48" fmla="*/ 1 w 93"/>
                <a:gd name="T49" fmla="*/ 2 h 102"/>
                <a:gd name="T50" fmla="*/ 1 w 93"/>
                <a:gd name="T51" fmla="*/ 2 h 102"/>
                <a:gd name="T52" fmla="*/ 2 w 93"/>
                <a:gd name="T53" fmla="*/ 2 h 102"/>
                <a:gd name="T54" fmla="*/ 2 w 93"/>
                <a:gd name="T55" fmla="*/ 2 h 102"/>
                <a:gd name="T56" fmla="*/ 2 w 93"/>
                <a:gd name="T57" fmla="*/ 1 h 102"/>
                <a:gd name="T58" fmla="*/ 2 w 93"/>
                <a:gd name="T59" fmla="*/ 1 h 102"/>
                <a:gd name="T60" fmla="*/ 2 w 93"/>
                <a:gd name="T61" fmla="*/ 1 h 102"/>
                <a:gd name="T62" fmla="*/ 3 w 93"/>
                <a:gd name="T63" fmla="*/ 1 h 102"/>
                <a:gd name="T64" fmla="*/ 3 w 93"/>
                <a:gd name="T65" fmla="*/ 1 h 102"/>
                <a:gd name="T66" fmla="*/ 3 w 93"/>
                <a:gd name="T67" fmla="*/ 1 h 102"/>
                <a:gd name="T68" fmla="*/ 3 w 93"/>
                <a:gd name="T69" fmla="*/ 1 h 102"/>
                <a:gd name="T70" fmla="*/ 3 w 93"/>
                <a:gd name="T71" fmla="*/ 1 h 102"/>
                <a:gd name="T72" fmla="*/ 3 w 93"/>
                <a:gd name="T73" fmla="*/ 0 h 102"/>
                <a:gd name="T74" fmla="*/ 3 w 93"/>
                <a:gd name="T75" fmla="*/ 0 h 102"/>
                <a:gd name="T76" fmla="*/ 3 w 93"/>
                <a:gd name="T77" fmla="*/ 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102"/>
                <a:gd name="T119" fmla="*/ 93 w 93"/>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102">
                  <a:moveTo>
                    <a:pt x="93" y="0"/>
                  </a:moveTo>
                  <a:lnTo>
                    <a:pt x="93" y="0"/>
                  </a:lnTo>
                  <a:lnTo>
                    <a:pt x="83" y="0"/>
                  </a:lnTo>
                  <a:lnTo>
                    <a:pt x="73" y="3"/>
                  </a:lnTo>
                  <a:lnTo>
                    <a:pt x="65" y="5"/>
                  </a:lnTo>
                  <a:lnTo>
                    <a:pt x="56" y="7"/>
                  </a:lnTo>
                  <a:lnTo>
                    <a:pt x="48" y="12"/>
                  </a:lnTo>
                  <a:lnTo>
                    <a:pt x="40" y="17"/>
                  </a:lnTo>
                  <a:lnTo>
                    <a:pt x="33" y="23"/>
                  </a:lnTo>
                  <a:lnTo>
                    <a:pt x="27" y="29"/>
                  </a:lnTo>
                  <a:lnTo>
                    <a:pt x="20" y="36"/>
                  </a:lnTo>
                  <a:lnTo>
                    <a:pt x="16" y="45"/>
                  </a:lnTo>
                  <a:lnTo>
                    <a:pt x="11" y="53"/>
                  </a:lnTo>
                  <a:lnTo>
                    <a:pt x="7" y="63"/>
                  </a:lnTo>
                  <a:lnTo>
                    <a:pt x="4" y="72"/>
                  </a:lnTo>
                  <a:lnTo>
                    <a:pt x="2" y="82"/>
                  </a:lnTo>
                  <a:lnTo>
                    <a:pt x="1" y="91"/>
                  </a:lnTo>
                  <a:lnTo>
                    <a:pt x="0" y="102"/>
                  </a:lnTo>
                  <a:lnTo>
                    <a:pt x="25" y="102"/>
                  </a:lnTo>
                  <a:lnTo>
                    <a:pt x="25" y="94"/>
                  </a:lnTo>
                  <a:lnTo>
                    <a:pt x="26" y="87"/>
                  </a:lnTo>
                  <a:lnTo>
                    <a:pt x="27" y="79"/>
                  </a:lnTo>
                  <a:lnTo>
                    <a:pt x="30" y="72"/>
                  </a:lnTo>
                  <a:lnTo>
                    <a:pt x="32" y="66"/>
                  </a:lnTo>
                  <a:lnTo>
                    <a:pt x="35" y="59"/>
                  </a:lnTo>
                  <a:lnTo>
                    <a:pt x="40" y="54"/>
                  </a:lnTo>
                  <a:lnTo>
                    <a:pt x="44" y="48"/>
                  </a:lnTo>
                  <a:lnTo>
                    <a:pt x="48" y="43"/>
                  </a:lnTo>
                  <a:lnTo>
                    <a:pt x="54" y="40"/>
                  </a:lnTo>
                  <a:lnTo>
                    <a:pt x="59" y="36"/>
                  </a:lnTo>
                  <a:lnTo>
                    <a:pt x="65" y="33"/>
                  </a:lnTo>
                  <a:lnTo>
                    <a:pt x="71" y="30"/>
                  </a:lnTo>
                  <a:lnTo>
                    <a:pt x="77" y="29"/>
                  </a:lnTo>
                  <a:lnTo>
                    <a:pt x="85" y="28"/>
                  </a:lnTo>
                  <a:lnTo>
                    <a:pt x="93" y="27"/>
                  </a:lnTo>
                  <a:lnTo>
                    <a:pt x="93" y="0"/>
                  </a:lnTo>
                  <a:close/>
                </a:path>
              </a:pathLst>
            </a:custGeom>
            <a:solidFill>
              <a:srgbClr val="1F1A17"/>
            </a:solidFill>
            <a:ln w="9525">
              <a:noFill/>
              <a:round/>
              <a:headEnd/>
              <a:tailEnd/>
            </a:ln>
          </p:spPr>
          <p:txBody>
            <a:bodyPr/>
            <a:lstStyle/>
            <a:p>
              <a:endParaRPr lang="en-US"/>
            </a:p>
          </p:txBody>
        </p:sp>
        <p:sp>
          <p:nvSpPr>
            <p:cNvPr id="45083" name="Freeform 20"/>
            <p:cNvSpPr>
              <a:spLocks/>
            </p:cNvSpPr>
            <p:nvPr/>
          </p:nvSpPr>
          <p:spPr bwMode="auto">
            <a:xfrm>
              <a:off x="2164" y="3006"/>
              <a:ext cx="31" cy="34"/>
            </a:xfrm>
            <a:custGeom>
              <a:avLst/>
              <a:gdLst>
                <a:gd name="T0" fmla="*/ 4 w 91"/>
                <a:gd name="T1" fmla="*/ 4 h 102"/>
                <a:gd name="T2" fmla="*/ 4 w 91"/>
                <a:gd name="T3" fmla="*/ 4 h 102"/>
                <a:gd name="T4" fmla="*/ 4 w 91"/>
                <a:gd name="T5" fmla="*/ 3 h 102"/>
                <a:gd name="T6" fmla="*/ 3 w 91"/>
                <a:gd name="T7" fmla="*/ 3 h 102"/>
                <a:gd name="T8" fmla="*/ 3 w 91"/>
                <a:gd name="T9" fmla="*/ 3 h 102"/>
                <a:gd name="T10" fmla="*/ 3 w 91"/>
                <a:gd name="T11" fmla="*/ 2 h 102"/>
                <a:gd name="T12" fmla="*/ 3 w 91"/>
                <a:gd name="T13" fmla="*/ 2 h 102"/>
                <a:gd name="T14" fmla="*/ 3 w 91"/>
                <a:gd name="T15" fmla="*/ 2 h 102"/>
                <a:gd name="T16" fmla="*/ 3 w 91"/>
                <a:gd name="T17" fmla="*/ 1 h 102"/>
                <a:gd name="T18" fmla="*/ 2 w 91"/>
                <a:gd name="T19" fmla="*/ 1 h 102"/>
                <a:gd name="T20" fmla="*/ 2 w 91"/>
                <a:gd name="T21" fmla="*/ 1 h 102"/>
                <a:gd name="T22" fmla="*/ 2 w 91"/>
                <a:gd name="T23" fmla="*/ 1 h 102"/>
                <a:gd name="T24" fmla="*/ 2 w 91"/>
                <a:gd name="T25" fmla="*/ 0 h 102"/>
                <a:gd name="T26" fmla="*/ 1 w 91"/>
                <a:gd name="T27" fmla="*/ 0 h 102"/>
                <a:gd name="T28" fmla="*/ 1 w 91"/>
                <a:gd name="T29" fmla="*/ 0 h 102"/>
                <a:gd name="T30" fmla="*/ 1 w 91"/>
                <a:gd name="T31" fmla="*/ 0 h 102"/>
                <a:gd name="T32" fmla="*/ 0 w 91"/>
                <a:gd name="T33" fmla="*/ 0 h 102"/>
                <a:gd name="T34" fmla="*/ 0 w 91"/>
                <a:gd name="T35" fmla="*/ 0 h 102"/>
                <a:gd name="T36" fmla="*/ 0 w 91"/>
                <a:gd name="T37" fmla="*/ 1 h 102"/>
                <a:gd name="T38" fmla="*/ 0 w 91"/>
                <a:gd name="T39" fmla="*/ 1 h 102"/>
                <a:gd name="T40" fmla="*/ 1 w 91"/>
                <a:gd name="T41" fmla="*/ 1 h 102"/>
                <a:gd name="T42" fmla="*/ 1 w 91"/>
                <a:gd name="T43" fmla="*/ 1 h 102"/>
                <a:gd name="T44" fmla="*/ 1 w 91"/>
                <a:gd name="T45" fmla="*/ 1 h 102"/>
                <a:gd name="T46" fmla="*/ 1 w 91"/>
                <a:gd name="T47" fmla="*/ 1 h 102"/>
                <a:gd name="T48" fmla="*/ 1 w 91"/>
                <a:gd name="T49" fmla="*/ 1 h 102"/>
                <a:gd name="T50" fmla="*/ 2 w 91"/>
                <a:gd name="T51" fmla="*/ 2 h 102"/>
                <a:gd name="T52" fmla="*/ 2 w 91"/>
                <a:gd name="T53" fmla="*/ 2 h 102"/>
                <a:gd name="T54" fmla="*/ 2 w 91"/>
                <a:gd name="T55" fmla="*/ 2 h 102"/>
                <a:gd name="T56" fmla="*/ 2 w 91"/>
                <a:gd name="T57" fmla="*/ 2 h 102"/>
                <a:gd name="T58" fmla="*/ 2 w 91"/>
                <a:gd name="T59" fmla="*/ 2 h 102"/>
                <a:gd name="T60" fmla="*/ 2 w 91"/>
                <a:gd name="T61" fmla="*/ 3 h 102"/>
                <a:gd name="T62" fmla="*/ 2 w 91"/>
                <a:gd name="T63" fmla="*/ 3 h 102"/>
                <a:gd name="T64" fmla="*/ 2 w 91"/>
                <a:gd name="T65" fmla="*/ 3 h 102"/>
                <a:gd name="T66" fmla="*/ 3 w 91"/>
                <a:gd name="T67" fmla="*/ 4 h 102"/>
                <a:gd name="T68" fmla="*/ 3 w 91"/>
                <a:gd name="T69" fmla="*/ 4 h 102"/>
                <a:gd name="T70" fmla="*/ 3 w 91"/>
                <a:gd name="T71" fmla="*/ 4 h 102"/>
                <a:gd name="T72" fmla="*/ 4 w 91"/>
                <a:gd name="T73" fmla="*/ 4 h 102"/>
                <a:gd name="T74" fmla="*/ 4 w 91"/>
                <a:gd name="T75" fmla="*/ 4 h 102"/>
                <a:gd name="T76" fmla="*/ 4 w 91"/>
                <a:gd name="T77" fmla="*/ 4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02"/>
                <a:gd name="T119" fmla="*/ 91 w 91"/>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02">
                  <a:moveTo>
                    <a:pt x="91" y="102"/>
                  </a:moveTo>
                  <a:lnTo>
                    <a:pt x="91" y="102"/>
                  </a:lnTo>
                  <a:lnTo>
                    <a:pt x="91" y="91"/>
                  </a:lnTo>
                  <a:lnTo>
                    <a:pt x="89" y="82"/>
                  </a:lnTo>
                  <a:lnTo>
                    <a:pt x="87" y="72"/>
                  </a:lnTo>
                  <a:lnTo>
                    <a:pt x="85" y="63"/>
                  </a:lnTo>
                  <a:lnTo>
                    <a:pt x="81" y="53"/>
                  </a:lnTo>
                  <a:lnTo>
                    <a:pt x="76" y="45"/>
                  </a:lnTo>
                  <a:lnTo>
                    <a:pt x="71" y="36"/>
                  </a:lnTo>
                  <a:lnTo>
                    <a:pt x="65" y="29"/>
                  </a:lnTo>
                  <a:lnTo>
                    <a:pt x="58" y="23"/>
                  </a:lnTo>
                  <a:lnTo>
                    <a:pt x="51" y="17"/>
                  </a:lnTo>
                  <a:lnTo>
                    <a:pt x="44" y="12"/>
                  </a:lnTo>
                  <a:lnTo>
                    <a:pt x="35" y="7"/>
                  </a:lnTo>
                  <a:lnTo>
                    <a:pt x="27" y="5"/>
                  </a:lnTo>
                  <a:lnTo>
                    <a:pt x="18" y="3"/>
                  </a:lnTo>
                  <a:lnTo>
                    <a:pt x="9" y="0"/>
                  </a:lnTo>
                  <a:lnTo>
                    <a:pt x="0" y="0"/>
                  </a:lnTo>
                  <a:lnTo>
                    <a:pt x="0" y="27"/>
                  </a:lnTo>
                  <a:lnTo>
                    <a:pt x="6" y="28"/>
                  </a:lnTo>
                  <a:lnTo>
                    <a:pt x="14" y="29"/>
                  </a:lnTo>
                  <a:lnTo>
                    <a:pt x="20" y="30"/>
                  </a:lnTo>
                  <a:lnTo>
                    <a:pt x="27" y="33"/>
                  </a:lnTo>
                  <a:lnTo>
                    <a:pt x="32" y="36"/>
                  </a:lnTo>
                  <a:lnTo>
                    <a:pt x="38" y="40"/>
                  </a:lnTo>
                  <a:lnTo>
                    <a:pt x="43" y="43"/>
                  </a:lnTo>
                  <a:lnTo>
                    <a:pt x="48" y="48"/>
                  </a:lnTo>
                  <a:lnTo>
                    <a:pt x="53" y="54"/>
                  </a:lnTo>
                  <a:lnTo>
                    <a:pt x="56" y="59"/>
                  </a:lnTo>
                  <a:lnTo>
                    <a:pt x="59" y="66"/>
                  </a:lnTo>
                  <a:lnTo>
                    <a:pt x="62" y="72"/>
                  </a:lnTo>
                  <a:lnTo>
                    <a:pt x="64" y="79"/>
                  </a:lnTo>
                  <a:lnTo>
                    <a:pt x="65" y="87"/>
                  </a:lnTo>
                  <a:lnTo>
                    <a:pt x="67" y="95"/>
                  </a:lnTo>
                  <a:lnTo>
                    <a:pt x="68" y="102"/>
                  </a:lnTo>
                  <a:lnTo>
                    <a:pt x="91" y="102"/>
                  </a:lnTo>
                  <a:close/>
                </a:path>
              </a:pathLst>
            </a:custGeom>
            <a:solidFill>
              <a:srgbClr val="1F1A17"/>
            </a:solidFill>
            <a:ln w="9525">
              <a:noFill/>
              <a:round/>
              <a:headEnd/>
              <a:tailEnd/>
            </a:ln>
          </p:spPr>
          <p:txBody>
            <a:bodyPr/>
            <a:lstStyle/>
            <a:p>
              <a:endParaRPr lang="en-US"/>
            </a:p>
          </p:txBody>
        </p:sp>
        <p:sp>
          <p:nvSpPr>
            <p:cNvPr id="45084" name="Freeform 21"/>
            <p:cNvSpPr>
              <a:spLocks/>
            </p:cNvSpPr>
            <p:nvPr/>
          </p:nvSpPr>
          <p:spPr bwMode="auto">
            <a:xfrm>
              <a:off x="1927" y="3443"/>
              <a:ext cx="50" cy="57"/>
            </a:xfrm>
            <a:custGeom>
              <a:avLst/>
              <a:gdLst>
                <a:gd name="T0" fmla="*/ 6 w 151"/>
                <a:gd name="T1" fmla="*/ 3 h 171"/>
                <a:gd name="T2" fmla="*/ 5 w 151"/>
                <a:gd name="T3" fmla="*/ 4 h 171"/>
                <a:gd name="T4" fmla="*/ 5 w 151"/>
                <a:gd name="T5" fmla="*/ 5 h 171"/>
                <a:gd name="T6" fmla="*/ 5 w 151"/>
                <a:gd name="T7" fmla="*/ 5 h 171"/>
                <a:gd name="T8" fmla="*/ 5 w 151"/>
                <a:gd name="T9" fmla="*/ 6 h 171"/>
                <a:gd name="T10" fmla="*/ 4 w 151"/>
                <a:gd name="T11" fmla="*/ 6 h 171"/>
                <a:gd name="T12" fmla="*/ 4 w 151"/>
                <a:gd name="T13" fmla="*/ 6 h 171"/>
                <a:gd name="T14" fmla="*/ 3 w 151"/>
                <a:gd name="T15" fmla="*/ 6 h 171"/>
                <a:gd name="T16" fmla="*/ 3 w 151"/>
                <a:gd name="T17" fmla="*/ 6 h 171"/>
                <a:gd name="T18" fmla="*/ 2 w 151"/>
                <a:gd name="T19" fmla="*/ 6 h 171"/>
                <a:gd name="T20" fmla="*/ 1 w 151"/>
                <a:gd name="T21" fmla="*/ 6 h 171"/>
                <a:gd name="T22" fmla="*/ 1 w 151"/>
                <a:gd name="T23" fmla="*/ 6 h 171"/>
                <a:gd name="T24" fmla="*/ 1 w 151"/>
                <a:gd name="T25" fmla="*/ 5 h 171"/>
                <a:gd name="T26" fmla="*/ 0 w 151"/>
                <a:gd name="T27" fmla="*/ 5 h 171"/>
                <a:gd name="T28" fmla="*/ 0 w 151"/>
                <a:gd name="T29" fmla="*/ 4 h 171"/>
                <a:gd name="T30" fmla="*/ 0 w 151"/>
                <a:gd name="T31" fmla="*/ 3 h 171"/>
                <a:gd name="T32" fmla="*/ 0 w 151"/>
                <a:gd name="T33" fmla="*/ 3 h 171"/>
                <a:gd name="T34" fmla="*/ 0 w 151"/>
                <a:gd name="T35" fmla="*/ 2 h 171"/>
                <a:gd name="T36" fmla="*/ 0 w 151"/>
                <a:gd name="T37" fmla="*/ 2 h 171"/>
                <a:gd name="T38" fmla="*/ 1 w 151"/>
                <a:gd name="T39" fmla="*/ 1 h 171"/>
                <a:gd name="T40" fmla="*/ 1 w 151"/>
                <a:gd name="T41" fmla="*/ 1 h 171"/>
                <a:gd name="T42" fmla="*/ 1 w 151"/>
                <a:gd name="T43" fmla="*/ 0 h 171"/>
                <a:gd name="T44" fmla="*/ 2 w 151"/>
                <a:gd name="T45" fmla="*/ 0 h 171"/>
                <a:gd name="T46" fmla="*/ 3 w 151"/>
                <a:gd name="T47" fmla="*/ 0 h 171"/>
                <a:gd name="T48" fmla="*/ 3 w 151"/>
                <a:gd name="T49" fmla="*/ 0 h 171"/>
                <a:gd name="T50" fmla="*/ 4 w 151"/>
                <a:gd name="T51" fmla="*/ 0 h 171"/>
                <a:gd name="T52" fmla="*/ 4 w 151"/>
                <a:gd name="T53" fmla="*/ 0 h 171"/>
                <a:gd name="T54" fmla="*/ 5 w 151"/>
                <a:gd name="T55" fmla="*/ 1 h 171"/>
                <a:gd name="T56" fmla="*/ 5 w 151"/>
                <a:gd name="T57" fmla="*/ 1 h 171"/>
                <a:gd name="T58" fmla="*/ 5 w 151"/>
                <a:gd name="T59" fmla="*/ 2 h 171"/>
                <a:gd name="T60" fmla="*/ 5 w 151"/>
                <a:gd name="T61" fmla="*/ 2 h 171"/>
                <a:gd name="T62" fmla="*/ 6 w 151"/>
                <a:gd name="T63" fmla="*/ 3 h 1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71"/>
                <a:gd name="T98" fmla="*/ 151 w 151"/>
                <a:gd name="T99" fmla="*/ 171 h 1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71">
                  <a:moveTo>
                    <a:pt x="151" y="86"/>
                  </a:moveTo>
                  <a:lnTo>
                    <a:pt x="151" y="94"/>
                  </a:lnTo>
                  <a:lnTo>
                    <a:pt x="150" y="103"/>
                  </a:lnTo>
                  <a:lnTo>
                    <a:pt x="148" y="111"/>
                  </a:lnTo>
                  <a:lnTo>
                    <a:pt x="146" y="119"/>
                  </a:lnTo>
                  <a:lnTo>
                    <a:pt x="142" y="127"/>
                  </a:lnTo>
                  <a:lnTo>
                    <a:pt x="138" y="134"/>
                  </a:lnTo>
                  <a:lnTo>
                    <a:pt x="134" y="141"/>
                  </a:lnTo>
                  <a:lnTo>
                    <a:pt x="129" y="147"/>
                  </a:lnTo>
                  <a:lnTo>
                    <a:pt x="124" y="152"/>
                  </a:lnTo>
                  <a:lnTo>
                    <a:pt x="119" y="157"/>
                  </a:lnTo>
                  <a:lnTo>
                    <a:pt x="112" y="161"/>
                  </a:lnTo>
                  <a:lnTo>
                    <a:pt x="106" y="165"/>
                  </a:lnTo>
                  <a:lnTo>
                    <a:pt x="99" y="167"/>
                  </a:lnTo>
                  <a:lnTo>
                    <a:pt x="93" y="170"/>
                  </a:lnTo>
                  <a:lnTo>
                    <a:pt x="85" y="171"/>
                  </a:lnTo>
                  <a:lnTo>
                    <a:pt x="78" y="171"/>
                  </a:lnTo>
                  <a:lnTo>
                    <a:pt x="69" y="171"/>
                  </a:lnTo>
                  <a:lnTo>
                    <a:pt x="61" y="170"/>
                  </a:lnTo>
                  <a:lnTo>
                    <a:pt x="54" y="167"/>
                  </a:lnTo>
                  <a:lnTo>
                    <a:pt x="46" y="165"/>
                  </a:lnTo>
                  <a:lnTo>
                    <a:pt x="40" y="161"/>
                  </a:lnTo>
                  <a:lnTo>
                    <a:pt x="33" y="157"/>
                  </a:lnTo>
                  <a:lnTo>
                    <a:pt x="28" y="152"/>
                  </a:lnTo>
                  <a:lnTo>
                    <a:pt x="22" y="147"/>
                  </a:lnTo>
                  <a:lnTo>
                    <a:pt x="17" y="141"/>
                  </a:lnTo>
                  <a:lnTo>
                    <a:pt x="13" y="134"/>
                  </a:lnTo>
                  <a:lnTo>
                    <a:pt x="10" y="127"/>
                  </a:lnTo>
                  <a:lnTo>
                    <a:pt x="6" y="119"/>
                  </a:lnTo>
                  <a:lnTo>
                    <a:pt x="3" y="111"/>
                  </a:lnTo>
                  <a:lnTo>
                    <a:pt x="2" y="103"/>
                  </a:lnTo>
                  <a:lnTo>
                    <a:pt x="1" y="94"/>
                  </a:lnTo>
                  <a:lnTo>
                    <a:pt x="0" y="86"/>
                  </a:lnTo>
                  <a:lnTo>
                    <a:pt x="1" y="76"/>
                  </a:lnTo>
                  <a:lnTo>
                    <a:pt x="2" y="68"/>
                  </a:lnTo>
                  <a:lnTo>
                    <a:pt x="3" y="59"/>
                  </a:lnTo>
                  <a:lnTo>
                    <a:pt x="6" y="51"/>
                  </a:lnTo>
                  <a:lnTo>
                    <a:pt x="10" y="44"/>
                  </a:lnTo>
                  <a:lnTo>
                    <a:pt x="13" y="37"/>
                  </a:lnTo>
                  <a:lnTo>
                    <a:pt x="17" y="31"/>
                  </a:lnTo>
                  <a:lnTo>
                    <a:pt x="22" y="25"/>
                  </a:lnTo>
                  <a:lnTo>
                    <a:pt x="28" y="19"/>
                  </a:lnTo>
                  <a:lnTo>
                    <a:pt x="33" y="14"/>
                  </a:lnTo>
                  <a:lnTo>
                    <a:pt x="40" y="9"/>
                  </a:lnTo>
                  <a:lnTo>
                    <a:pt x="46" y="7"/>
                  </a:lnTo>
                  <a:lnTo>
                    <a:pt x="54" y="3"/>
                  </a:lnTo>
                  <a:lnTo>
                    <a:pt x="61" y="1"/>
                  </a:lnTo>
                  <a:lnTo>
                    <a:pt x="69" y="0"/>
                  </a:lnTo>
                  <a:lnTo>
                    <a:pt x="78" y="0"/>
                  </a:lnTo>
                  <a:lnTo>
                    <a:pt x="85" y="0"/>
                  </a:lnTo>
                  <a:lnTo>
                    <a:pt x="93" y="1"/>
                  </a:lnTo>
                  <a:lnTo>
                    <a:pt x="99" y="3"/>
                  </a:lnTo>
                  <a:lnTo>
                    <a:pt x="106" y="7"/>
                  </a:lnTo>
                  <a:lnTo>
                    <a:pt x="112" y="9"/>
                  </a:lnTo>
                  <a:lnTo>
                    <a:pt x="119" y="14"/>
                  </a:lnTo>
                  <a:lnTo>
                    <a:pt x="124" y="19"/>
                  </a:lnTo>
                  <a:lnTo>
                    <a:pt x="129" y="25"/>
                  </a:lnTo>
                  <a:lnTo>
                    <a:pt x="134" y="31"/>
                  </a:lnTo>
                  <a:lnTo>
                    <a:pt x="138" y="37"/>
                  </a:lnTo>
                  <a:lnTo>
                    <a:pt x="142" y="44"/>
                  </a:lnTo>
                  <a:lnTo>
                    <a:pt x="146" y="51"/>
                  </a:lnTo>
                  <a:lnTo>
                    <a:pt x="148" y="59"/>
                  </a:lnTo>
                  <a:lnTo>
                    <a:pt x="150" y="68"/>
                  </a:lnTo>
                  <a:lnTo>
                    <a:pt x="151" y="76"/>
                  </a:lnTo>
                  <a:lnTo>
                    <a:pt x="151" y="86"/>
                  </a:lnTo>
                  <a:close/>
                </a:path>
              </a:pathLst>
            </a:custGeom>
            <a:solidFill>
              <a:srgbClr val="E87A41"/>
            </a:solidFill>
            <a:ln w="9525">
              <a:noFill/>
              <a:round/>
              <a:headEnd/>
              <a:tailEnd/>
            </a:ln>
          </p:spPr>
          <p:txBody>
            <a:bodyPr/>
            <a:lstStyle/>
            <a:p>
              <a:endParaRPr lang="en-US"/>
            </a:p>
          </p:txBody>
        </p:sp>
        <p:sp>
          <p:nvSpPr>
            <p:cNvPr id="45085" name="Freeform 22"/>
            <p:cNvSpPr>
              <a:spLocks/>
            </p:cNvSpPr>
            <p:nvPr/>
          </p:nvSpPr>
          <p:spPr bwMode="auto">
            <a:xfrm>
              <a:off x="1953" y="3471"/>
              <a:ext cx="28" cy="33"/>
            </a:xfrm>
            <a:custGeom>
              <a:avLst/>
              <a:gdLst>
                <a:gd name="T0" fmla="*/ 0 w 85"/>
                <a:gd name="T1" fmla="*/ 4 h 98"/>
                <a:gd name="T2" fmla="*/ 0 w 85"/>
                <a:gd name="T3" fmla="*/ 4 h 98"/>
                <a:gd name="T4" fmla="*/ 0 w 85"/>
                <a:gd name="T5" fmla="*/ 4 h 98"/>
                <a:gd name="T6" fmla="*/ 1 w 85"/>
                <a:gd name="T7" fmla="*/ 4 h 98"/>
                <a:gd name="T8" fmla="*/ 1 w 85"/>
                <a:gd name="T9" fmla="*/ 4 h 98"/>
                <a:gd name="T10" fmla="*/ 1 w 85"/>
                <a:gd name="T11" fmla="*/ 3 h 98"/>
                <a:gd name="T12" fmla="*/ 2 w 85"/>
                <a:gd name="T13" fmla="*/ 3 h 98"/>
                <a:gd name="T14" fmla="*/ 2 w 85"/>
                <a:gd name="T15" fmla="*/ 3 h 98"/>
                <a:gd name="T16" fmla="*/ 2 w 85"/>
                <a:gd name="T17" fmla="*/ 3 h 98"/>
                <a:gd name="T18" fmla="*/ 2 w 85"/>
                <a:gd name="T19" fmla="*/ 3 h 98"/>
                <a:gd name="T20" fmla="*/ 2 w 85"/>
                <a:gd name="T21" fmla="*/ 2 h 98"/>
                <a:gd name="T22" fmla="*/ 3 w 85"/>
                <a:gd name="T23" fmla="*/ 2 h 98"/>
                <a:gd name="T24" fmla="*/ 3 w 85"/>
                <a:gd name="T25" fmla="*/ 2 h 98"/>
                <a:gd name="T26" fmla="*/ 3 w 85"/>
                <a:gd name="T27" fmla="*/ 1 h 98"/>
                <a:gd name="T28" fmla="*/ 3 w 85"/>
                <a:gd name="T29" fmla="*/ 1 h 98"/>
                <a:gd name="T30" fmla="*/ 3 w 85"/>
                <a:gd name="T31" fmla="*/ 1 h 98"/>
                <a:gd name="T32" fmla="*/ 3 w 85"/>
                <a:gd name="T33" fmla="*/ 0 h 98"/>
                <a:gd name="T34" fmla="*/ 3 w 85"/>
                <a:gd name="T35" fmla="*/ 0 h 98"/>
                <a:gd name="T36" fmla="*/ 2 w 85"/>
                <a:gd name="T37" fmla="*/ 0 h 98"/>
                <a:gd name="T38" fmla="*/ 2 w 85"/>
                <a:gd name="T39" fmla="*/ 0 h 98"/>
                <a:gd name="T40" fmla="*/ 2 w 85"/>
                <a:gd name="T41" fmla="*/ 1 h 98"/>
                <a:gd name="T42" fmla="*/ 2 w 85"/>
                <a:gd name="T43" fmla="*/ 1 h 98"/>
                <a:gd name="T44" fmla="*/ 2 w 85"/>
                <a:gd name="T45" fmla="*/ 1 h 98"/>
                <a:gd name="T46" fmla="*/ 2 w 85"/>
                <a:gd name="T47" fmla="*/ 1 h 98"/>
                <a:gd name="T48" fmla="*/ 2 w 85"/>
                <a:gd name="T49" fmla="*/ 2 h 98"/>
                <a:gd name="T50" fmla="*/ 2 w 85"/>
                <a:gd name="T51" fmla="*/ 2 h 98"/>
                <a:gd name="T52" fmla="*/ 2 w 85"/>
                <a:gd name="T53" fmla="*/ 2 h 98"/>
                <a:gd name="T54" fmla="*/ 1 w 85"/>
                <a:gd name="T55" fmla="*/ 2 h 98"/>
                <a:gd name="T56" fmla="*/ 1 w 85"/>
                <a:gd name="T57" fmla="*/ 2 h 98"/>
                <a:gd name="T58" fmla="*/ 1 w 85"/>
                <a:gd name="T59" fmla="*/ 2 h 98"/>
                <a:gd name="T60" fmla="*/ 1 w 85"/>
                <a:gd name="T61" fmla="*/ 3 h 98"/>
                <a:gd name="T62" fmla="*/ 1 w 85"/>
                <a:gd name="T63" fmla="*/ 3 h 98"/>
                <a:gd name="T64" fmla="*/ 0 w 85"/>
                <a:gd name="T65" fmla="*/ 3 h 98"/>
                <a:gd name="T66" fmla="*/ 0 w 85"/>
                <a:gd name="T67" fmla="*/ 3 h 98"/>
                <a:gd name="T68" fmla="*/ 0 w 85"/>
                <a:gd name="T69" fmla="*/ 3 h 98"/>
                <a:gd name="T70" fmla="*/ 0 w 85"/>
                <a:gd name="T71" fmla="*/ 3 h 98"/>
                <a:gd name="T72" fmla="*/ 0 w 85"/>
                <a:gd name="T73" fmla="*/ 4 h 98"/>
                <a:gd name="T74" fmla="*/ 0 w 85"/>
                <a:gd name="T75" fmla="*/ 4 h 98"/>
                <a:gd name="T76" fmla="*/ 0 w 85"/>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8"/>
                <a:gd name="T119" fmla="*/ 85 w 85"/>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8">
                  <a:moveTo>
                    <a:pt x="0" y="98"/>
                  </a:moveTo>
                  <a:lnTo>
                    <a:pt x="0" y="98"/>
                  </a:lnTo>
                  <a:lnTo>
                    <a:pt x="8" y="98"/>
                  </a:lnTo>
                  <a:lnTo>
                    <a:pt x="17" y="97"/>
                  </a:lnTo>
                  <a:lnTo>
                    <a:pt x="24" y="94"/>
                  </a:lnTo>
                  <a:lnTo>
                    <a:pt x="33" y="91"/>
                  </a:lnTo>
                  <a:lnTo>
                    <a:pt x="41" y="87"/>
                  </a:lnTo>
                  <a:lnTo>
                    <a:pt x="47" y="82"/>
                  </a:lnTo>
                  <a:lnTo>
                    <a:pt x="54" y="77"/>
                  </a:lnTo>
                  <a:lnTo>
                    <a:pt x="60" y="71"/>
                  </a:lnTo>
                  <a:lnTo>
                    <a:pt x="65" y="63"/>
                  </a:lnTo>
                  <a:lnTo>
                    <a:pt x="71" y="55"/>
                  </a:lnTo>
                  <a:lnTo>
                    <a:pt x="75" y="48"/>
                  </a:lnTo>
                  <a:lnTo>
                    <a:pt x="78" y="38"/>
                  </a:lnTo>
                  <a:lnTo>
                    <a:pt x="82" y="30"/>
                  </a:lnTo>
                  <a:lnTo>
                    <a:pt x="84" y="20"/>
                  </a:lnTo>
                  <a:lnTo>
                    <a:pt x="85" y="9"/>
                  </a:lnTo>
                  <a:lnTo>
                    <a:pt x="85" y="0"/>
                  </a:lnTo>
                  <a:lnTo>
                    <a:pt x="61" y="0"/>
                  </a:lnTo>
                  <a:lnTo>
                    <a:pt x="61" y="7"/>
                  </a:lnTo>
                  <a:lnTo>
                    <a:pt x="60" y="14"/>
                  </a:lnTo>
                  <a:lnTo>
                    <a:pt x="58" y="21"/>
                  </a:lnTo>
                  <a:lnTo>
                    <a:pt x="56" y="29"/>
                  </a:lnTo>
                  <a:lnTo>
                    <a:pt x="54" y="35"/>
                  </a:lnTo>
                  <a:lnTo>
                    <a:pt x="50" y="41"/>
                  </a:lnTo>
                  <a:lnTo>
                    <a:pt x="47" y="47"/>
                  </a:lnTo>
                  <a:lnTo>
                    <a:pt x="43" y="51"/>
                  </a:lnTo>
                  <a:lnTo>
                    <a:pt x="38" y="56"/>
                  </a:lnTo>
                  <a:lnTo>
                    <a:pt x="34" y="60"/>
                  </a:lnTo>
                  <a:lnTo>
                    <a:pt x="29" y="63"/>
                  </a:lnTo>
                  <a:lnTo>
                    <a:pt x="23" y="67"/>
                  </a:lnTo>
                  <a:lnTo>
                    <a:pt x="18" y="68"/>
                  </a:lnTo>
                  <a:lnTo>
                    <a:pt x="11" y="71"/>
                  </a:lnTo>
                  <a:lnTo>
                    <a:pt x="6" y="72"/>
                  </a:lnTo>
                  <a:lnTo>
                    <a:pt x="0" y="72"/>
                  </a:lnTo>
                  <a:lnTo>
                    <a:pt x="0" y="98"/>
                  </a:lnTo>
                  <a:close/>
                </a:path>
              </a:pathLst>
            </a:custGeom>
            <a:solidFill>
              <a:srgbClr val="1F1A17"/>
            </a:solidFill>
            <a:ln w="9525">
              <a:noFill/>
              <a:round/>
              <a:headEnd/>
              <a:tailEnd/>
            </a:ln>
          </p:spPr>
          <p:txBody>
            <a:bodyPr/>
            <a:lstStyle/>
            <a:p>
              <a:endParaRPr lang="en-US"/>
            </a:p>
          </p:txBody>
        </p:sp>
        <p:sp>
          <p:nvSpPr>
            <p:cNvPr id="45086" name="Freeform 23"/>
            <p:cNvSpPr>
              <a:spLocks/>
            </p:cNvSpPr>
            <p:nvPr/>
          </p:nvSpPr>
          <p:spPr bwMode="auto">
            <a:xfrm>
              <a:off x="1923" y="3471"/>
              <a:ext cx="30" cy="33"/>
            </a:xfrm>
            <a:custGeom>
              <a:avLst/>
              <a:gdLst>
                <a:gd name="T0" fmla="*/ 0 w 90"/>
                <a:gd name="T1" fmla="*/ 0 h 98"/>
                <a:gd name="T2" fmla="*/ 0 w 90"/>
                <a:gd name="T3" fmla="*/ 0 h 98"/>
                <a:gd name="T4" fmla="*/ 0 w 90"/>
                <a:gd name="T5" fmla="*/ 0 h 98"/>
                <a:gd name="T6" fmla="*/ 0 w 90"/>
                <a:gd name="T7" fmla="*/ 1 h 98"/>
                <a:gd name="T8" fmla="*/ 0 w 90"/>
                <a:gd name="T9" fmla="*/ 1 h 98"/>
                <a:gd name="T10" fmla="*/ 0 w 90"/>
                <a:gd name="T11" fmla="*/ 1 h 98"/>
                <a:gd name="T12" fmla="*/ 0 w 90"/>
                <a:gd name="T13" fmla="*/ 2 h 98"/>
                <a:gd name="T14" fmla="*/ 1 w 90"/>
                <a:gd name="T15" fmla="*/ 2 h 98"/>
                <a:gd name="T16" fmla="*/ 1 w 90"/>
                <a:gd name="T17" fmla="*/ 2 h 98"/>
                <a:gd name="T18" fmla="*/ 1 w 90"/>
                <a:gd name="T19" fmla="*/ 3 h 98"/>
                <a:gd name="T20" fmla="*/ 1 w 90"/>
                <a:gd name="T21" fmla="*/ 3 h 98"/>
                <a:gd name="T22" fmla="*/ 1 w 90"/>
                <a:gd name="T23" fmla="*/ 3 h 98"/>
                <a:gd name="T24" fmla="*/ 2 w 90"/>
                <a:gd name="T25" fmla="*/ 3 h 98"/>
                <a:gd name="T26" fmla="*/ 2 w 90"/>
                <a:gd name="T27" fmla="*/ 3 h 98"/>
                <a:gd name="T28" fmla="*/ 2 w 90"/>
                <a:gd name="T29" fmla="*/ 4 h 98"/>
                <a:gd name="T30" fmla="*/ 3 w 90"/>
                <a:gd name="T31" fmla="*/ 4 h 98"/>
                <a:gd name="T32" fmla="*/ 3 w 90"/>
                <a:gd name="T33" fmla="*/ 4 h 98"/>
                <a:gd name="T34" fmla="*/ 3 w 90"/>
                <a:gd name="T35" fmla="*/ 4 h 98"/>
                <a:gd name="T36" fmla="*/ 3 w 90"/>
                <a:gd name="T37" fmla="*/ 3 h 98"/>
                <a:gd name="T38" fmla="*/ 3 w 90"/>
                <a:gd name="T39" fmla="*/ 3 h 98"/>
                <a:gd name="T40" fmla="*/ 3 w 90"/>
                <a:gd name="T41" fmla="*/ 3 h 98"/>
                <a:gd name="T42" fmla="*/ 3 w 90"/>
                <a:gd name="T43" fmla="*/ 3 h 98"/>
                <a:gd name="T44" fmla="*/ 2 w 90"/>
                <a:gd name="T45" fmla="*/ 2 h 98"/>
                <a:gd name="T46" fmla="*/ 2 w 90"/>
                <a:gd name="T47" fmla="*/ 2 h 98"/>
                <a:gd name="T48" fmla="*/ 2 w 90"/>
                <a:gd name="T49" fmla="*/ 2 h 98"/>
                <a:gd name="T50" fmla="*/ 2 w 90"/>
                <a:gd name="T51" fmla="*/ 2 h 98"/>
                <a:gd name="T52" fmla="*/ 2 w 90"/>
                <a:gd name="T53" fmla="*/ 2 h 98"/>
                <a:gd name="T54" fmla="*/ 1 w 90"/>
                <a:gd name="T55" fmla="*/ 2 h 98"/>
                <a:gd name="T56" fmla="*/ 1 w 90"/>
                <a:gd name="T57" fmla="*/ 2 h 98"/>
                <a:gd name="T58" fmla="*/ 1 w 90"/>
                <a:gd name="T59" fmla="*/ 1 h 98"/>
                <a:gd name="T60" fmla="*/ 1 w 90"/>
                <a:gd name="T61" fmla="*/ 1 h 98"/>
                <a:gd name="T62" fmla="*/ 1 w 90"/>
                <a:gd name="T63" fmla="*/ 1 h 98"/>
                <a:gd name="T64" fmla="*/ 1 w 90"/>
                <a:gd name="T65" fmla="*/ 1 h 98"/>
                <a:gd name="T66" fmla="*/ 1 w 90"/>
                <a:gd name="T67" fmla="*/ 0 h 98"/>
                <a:gd name="T68" fmla="*/ 1 w 90"/>
                <a:gd name="T69" fmla="*/ 0 h 98"/>
                <a:gd name="T70" fmla="*/ 1 w 90"/>
                <a:gd name="T71" fmla="*/ 0 h 98"/>
                <a:gd name="T72" fmla="*/ 0 w 90"/>
                <a:gd name="T73" fmla="*/ 0 h 98"/>
                <a:gd name="T74" fmla="*/ 0 w 90"/>
                <a:gd name="T75" fmla="*/ 0 h 98"/>
                <a:gd name="T76" fmla="*/ 0 w 90"/>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98"/>
                <a:gd name="T119" fmla="*/ 90 w 90"/>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98">
                  <a:moveTo>
                    <a:pt x="0" y="0"/>
                  </a:moveTo>
                  <a:lnTo>
                    <a:pt x="0" y="0"/>
                  </a:lnTo>
                  <a:lnTo>
                    <a:pt x="1" y="9"/>
                  </a:lnTo>
                  <a:lnTo>
                    <a:pt x="2" y="20"/>
                  </a:lnTo>
                  <a:lnTo>
                    <a:pt x="4" y="30"/>
                  </a:lnTo>
                  <a:lnTo>
                    <a:pt x="6" y="38"/>
                  </a:lnTo>
                  <a:lnTo>
                    <a:pt x="11" y="48"/>
                  </a:lnTo>
                  <a:lnTo>
                    <a:pt x="15" y="55"/>
                  </a:lnTo>
                  <a:lnTo>
                    <a:pt x="20" y="63"/>
                  </a:lnTo>
                  <a:lnTo>
                    <a:pt x="26" y="71"/>
                  </a:lnTo>
                  <a:lnTo>
                    <a:pt x="32" y="77"/>
                  </a:lnTo>
                  <a:lnTo>
                    <a:pt x="39" y="82"/>
                  </a:lnTo>
                  <a:lnTo>
                    <a:pt x="46" y="87"/>
                  </a:lnTo>
                  <a:lnTo>
                    <a:pt x="54" y="91"/>
                  </a:lnTo>
                  <a:lnTo>
                    <a:pt x="63" y="94"/>
                  </a:lnTo>
                  <a:lnTo>
                    <a:pt x="71" y="97"/>
                  </a:lnTo>
                  <a:lnTo>
                    <a:pt x="80" y="98"/>
                  </a:lnTo>
                  <a:lnTo>
                    <a:pt x="90" y="98"/>
                  </a:lnTo>
                  <a:lnTo>
                    <a:pt x="90" y="72"/>
                  </a:lnTo>
                  <a:lnTo>
                    <a:pt x="82" y="72"/>
                  </a:lnTo>
                  <a:lnTo>
                    <a:pt x="76" y="71"/>
                  </a:lnTo>
                  <a:lnTo>
                    <a:pt x="69" y="68"/>
                  </a:lnTo>
                  <a:lnTo>
                    <a:pt x="64" y="66"/>
                  </a:lnTo>
                  <a:lnTo>
                    <a:pt x="57" y="63"/>
                  </a:lnTo>
                  <a:lnTo>
                    <a:pt x="52" y="60"/>
                  </a:lnTo>
                  <a:lnTo>
                    <a:pt x="47" y="56"/>
                  </a:lnTo>
                  <a:lnTo>
                    <a:pt x="43" y="51"/>
                  </a:lnTo>
                  <a:lnTo>
                    <a:pt x="39" y="47"/>
                  </a:lnTo>
                  <a:lnTo>
                    <a:pt x="34" y="41"/>
                  </a:lnTo>
                  <a:lnTo>
                    <a:pt x="32" y="35"/>
                  </a:lnTo>
                  <a:lnTo>
                    <a:pt x="29" y="29"/>
                  </a:lnTo>
                  <a:lnTo>
                    <a:pt x="27" y="21"/>
                  </a:lnTo>
                  <a:lnTo>
                    <a:pt x="26" y="14"/>
                  </a:lnTo>
                  <a:lnTo>
                    <a:pt x="25" y="7"/>
                  </a:lnTo>
                  <a:lnTo>
                    <a:pt x="24" y="0"/>
                  </a:lnTo>
                  <a:lnTo>
                    <a:pt x="0" y="0"/>
                  </a:lnTo>
                  <a:close/>
                </a:path>
              </a:pathLst>
            </a:custGeom>
            <a:solidFill>
              <a:srgbClr val="1F1A17"/>
            </a:solidFill>
            <a:ln w="9525">
              <a:noFill/>
              <a:round/>
              <a:headEnd/>
              <a:tailEnd/>
            </a:ln>
          </p:spPr>
          <p:txBody>
            <a:bodyPr/>
            <a:lstStyle/>
            <a:p>
              <a:endParaRPr lang="en-US"/>
            </a:p>
          </p:txBody>
        </p:sp>
        <p:sp>
          <p:nvSpPr>
            <p:cNvPr id="45087" name="Freeform 24"/>
            <p:cNvSpPr>
              <a:spLocks/>
            </p:cNvSpPr>
            <p:nvPr/>
          </p:nvSpPr>
          <p:spPr bwMode="auto">
            <a:xfrm>
              <a:off x="1923" y="3438"/>
              <a:ext cx="30" cy="33"/>
            </a:xfrm>
            <a:custGeom>
              <a:avLst/>
              <a:gdLst>
                <a:gd name="T0" fmla="*/ 3 w 90"/>
                <a:gd name="T1" fmla="*/ 0 h 100"/>
                <a:gd name="T2" fmla="*/ 3 w 90"/>
                <a:gd name="T3" fmla="*/ 0 h 100"/>
                <a:gd name="T4" fmla="*/ 3 w 90"/>
                <a:gd name="T5" fmla="*/ 0 h 100"/>
                <a:gd name="T6" fmla="*/ 3 w 90"/>
                <a:gd name="T7" fmla="*/ 0 h 100"/>
                <a:gd name="T8" fmla="*/ 2 w 90"/>
                <a:gd name="T9" fmla="*/ 0 h 100"/>
                <a:gd name="T10" fmla="*/ 2 w 90"/>
                <a:gd name="T11" fmla="*/ 0 h 100"/>
                <a:gd name="T12" fmla="*/ 2 w 90"/>
                <a:gd name="T13" fmla="*/ 0 h 100"/>
                <a:gd name="T14" fmla="*/ 1 w 90"/>
                <a:gd name="T15" fmla="*/ 1 h 100"/>
                <a:gd name="T16" fmla="*/ 1 w 90"/>
                <a:gd name="T17" fmla="*/ 1 h 100"/>
                <a:gd name="T18" fmla="*/ 1 w 90"/>
                <a:gd name="T19" fmla="*/ 1 h 100"/>
                <a:gd name="T20" fmla="*/ 1 w 90"/>
                <a:gd name="T21" fmla="*/ 1 h 100"/>
                <a:gd name="T22" fmla="*/ 1 w 90"/>
                <a:gd name="T23" fmla="*/ 2 h 100"/>
                <a:gd name="T24" fmla="*/ 0 w 90"/>
                <a:gd name="T25" fmla="*/ 2 h 100"/>
                <a:gd name="T26" fmla="*/ 0 w 90"/>
                <a:gd name="T27" fmla="*/ 2 h 100"/>
                <a:gd name="T28" fmla="*/ 0 w 90"/>
                <a:gd name="T29" fmla="*/ 3 h 100"/>
                <a:gd name="T30" fmla="*/ 0 w 90"/>
                <a:gd name="T31" fmla="*/ 3 h 100"/>
                <a:gd name="T32" fmla="*/ 0 w 90"/>
                <a:gd name="T33" fmla="*/ 3 h 100"/>
                <a:gd name="T34" fmla="*/ 0 w 90"/>
                <a:gd name="T35" fmla="*/ 4 h 100"/>
                <a:gd name="T36" fmla="*/ 1 w 90"/>
                <a:gd name="T37" fmla="*/ 4 h 100"/>
                <a:gd name="T38" fmla="*/ 1 w 90"/>
                <a:gd name="T39" fmla="*/ 3 h 100"/>
                <a:gd name="T40" fmla="*/ 1 w 90"/>
                <a:gd name="T41" fmla="*/ 3 h 100"/>
                <a:gd name="T42" fmla="*/ 1 w 90"/>
                <a:gd name="T43" fmla="*/ 3 h 100"/>
                <a:gd name="T44" fmla="*/ 1 w 90"/>
                <a:gd name="T45" fmla="*/ 3 h 100"/>
                <a:gd name="T46" fmla="*/ 1 w 90"/>
                <a:gd name="T47" fmla="*/ 2 h 100"/>
                <a:gd name="T48" fmla="*/ 1 w 90"/>
                <a:gd name="T49" fmla="*/ 2 h 100"/>
                <a:gd name="T50" fmla="*/ 1 w 90"/>
                <a:gd name="T51" fmla="*/ 2 h 100"/>
                <a:gd name="T52" fmla="*/ 2 w 90"/>
                <a:gd name="T53" fmla="*/ 2 h 100"/>
                <a:gd name="T54" fmla="*/ 2 w 90"/>
                <a:gd name="T55" fmla="*/ 2 h 100"/>
                <a:gd name="T56" fmla="*/ 2 w 90"/>
                <a:gd name="T57" fmla="*/ 1 h 100"/>
                <a:gd name="T58" fmla="*/ 2 w 90"/>
                <a:gd name="T59" fmla="*/ 1 h 100"/>
                <a:gd name="T60" fmla="*/ 2 w 90"/>
                <a:gd name="T61" fmla="*/ 1 h 100"/>
                <a:gd name="T62" fmla="*/ 3 w 90"/>
                <a:gd name="T63" fmla="*/ 1 h 100"/>
                <a:gd name="T64" fmla="*/ 3 w 90"/>
                <a:gd name="T65" fmla="*/ 1 h 100"/>
                <a:gd name="T66" fmla="*/ 3 w 90"/>
                <a:gd name="T67" fmla="*/ 1 h 100"/>
                <a:gd name="T68" fmla="*/ 3 w 90"/>
                <a:gd name="T69" fmla="*/ 1 h 100"/>
                <a:gd name="T70" fmla="*/ 3 w 90"/>
                <a:gd name="T71" fmla="*/ 1 h 100"/>
                <a:gd name="T72" fmla="*/ 3 w 90"/>
                <a:gd name="T73" fmla="*/ 0 h 100"/>
                <a:gd name="T74" fmla="*/ 3 w 90"/>
                <a:gd name="T75" fmla="*/ 0 h 100"/>
                <a:gd name="T76" fmla="*/ 3 w 90"/>
                <a:gd name="T77" fmla="*/ 0 h 1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100"/>
                <a:gd name="T119" fmla="*/ 90 w 90"/>
                <a:gd name="T120" fmla="*/ 100 h 1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100">
                  <a:moveTo>
                    <a:pt x="90" y="0"/>
                  </a:moveTo>
                  <a:lnTo>
                    <a:pt x="90" y="0"/>
                  </a:lnTo>
                  <a:lnTo>
                    <a:pt x="80" y="0"/>
                  </a:lnTo>
                  <a:lnTo>
                    <a:pt x="71" y="3"/>
                  </a:lnTo>
                  <a:lnTo>
                    <a:pt x="63" y="5"/>
                  </a:lnTo>
                  <a:lnTo>
                    <a:pt x="54" y="8"/>
                  </a:lnTo>
                  <a:lnTo>
                    <a:pt x="46" y="12"/>
                  </a:lnTo>
                  <a:lnTo>
                    <a:pt x="39" y="17"/>
                  </a:lnTo>
                  <a:lnTo>
                    <a:pt x="32" y="22"/>
                  </a:lnTo>
                  <a:lnTo>
                    <a:pt x="26" y="29"/>
                  </a:lnTo>
                  <a:lnTo>
                    <a:pt x="20" y="36"/>
                  </a:lnTo>
                  <a:lnTo>
                    <a:pt x="15" y="44"/>
                  </a:lnTo>
                  <a:lnTo>
                    <a:pt x="11" y="52"/>
                  </a:lnTo>
                  <a:lnTo>
                    <a:pt x="6" y="60"/>
                  </a:lnTo>
                  <a:lnTo>
                    <a:pt x="4" y="70"/>
                  </a:lnTo>
                  <a:lnTo>
                    <a:pt x="2" y="79"/>
                  </a:lnTo>
                  <a:lnTo>
                    <a:pt x="1" y="89"/>
                  </a:lnTo>
                  <a:lnTo>
                    <a:pt x="0" y="100"/>
                  </a:lnTo>
                  <a:lnTo>
                    <a:pt x="24" y="100"/>
                  </a:lnTo>
                  <a:lnTo>
                    <a:pt x="25" y="91"/>
                  </a:lnTo>
                  <a:lnTo>
                    <a:pt x="26" y="84"/>
                  </a:lnTo>
                  <a:lnTo>
                    <a:pt x="27" y="77"/>
                  </a:lnTo>
                  <a:lnTo>
                    <a:pt x="29" y="70"/>
                  </a:lnTo>
                  <a:lnTo>
                    <a:pt x="32" y="64"/>
                  </a:lnTo>
                  <a:lnTo>
                    <a:pt x="34" y="58"/>
                  </a:lnTo>
                  <a:lnTo>
                    <a:pt x="39" y="53"/>
                  </a:lnTo>
                  <a:lnTo>
                    <a:pt x="43" y="47"/>
                  </a:lnTo>
                  <a:lnTo>
                    <a:pt x="47" y="44"/>
                  </a:lnTo>
                  <a:lnTo>
                    <a:pt x="52" y="39"/>
                  </a:lnTo>
                  <a:lnTo>
                    <a:pt x="57" y="35"/>
                  </a:lnTo>
                  <a:lnTo>
                    <a:pt x="64" y="33"/>
                  </a:lnTo>
                  <a:lnTo>
                    <a:pt x="69" y="30"/>
                  </a:lnTo>
                  <a:lnTo>
                    <a:pt x="76" y="28"/>
                  </a:lnTo>
                  <a:lnTo>
                    <a:pt x="82" y="28"/>
                  </a:lnTo>
                  <a:lnTo>
                    <a:pt x="90" y="27"/>
                  </a:lnTo>
                  <a:lnTo>
                    <a:pt x="90" y="0"/>
                  </a:lnTo>
                  <a:close/>
                </a:path>
              </a:pathLst>
            </a:custGeom>
            <a:solidFill>
              <a:srgbClr val="1F1A17"/>
            </a:solidFill>
            <a:ln w="9525">
              <a:noFill/>
              <a:round/>
              <a:headEnd/>
              <a:tailEnd/>
            </a:ln>
          </p:spPr>
          <p:txBody>
            <a:bodyPr/>
            <a:lstStyle/>
            <a:p>
              <a:endParaRPr lang="en-US"/>
            </a:p>
          </p:txBody>
        </p:sp>
        <p:sp>
          <p:nvSpPr>
            <p:cNvPr id="45088" name="Freeform 25"/>
            <p:cNvSpPr>
              <a:spLocks/>
            </p:cNvSpPr>
            <p:nvPr/>
          </p:nvSpPr>
          <p:spPr bwMode="auto">
            <a:xfrm>
              <a:off x="1953" y="3438"/>
              <a:ext cx="28" cy="33"/>
            </a:xfrm>
            <a:custGeom>
              <a:avLst/>
              <a:gdLst>
                <a:gd name="T0" fmla="*/ 3 w 85"/>
                <a:gd name="T1" fmla="*/ 4 h 100"/>
                <a:gd name="T2" fmla="*/ 3 w 85"/>
                <a:gd name="T3" fmla="*/ 4 h 100"/>
                <a:gd name="T4" fmla="*/ 3 w 85"/>
                <a:gd name="T5" fmla="*/ 3 h 100"/>
                <a:gd name="T6" fmla="*/ 3 w 85"/>
                <a:gd name="T7" fmla="*/ 3 h 100"/>
                <a:gd name="T8" fmla="*/ 3 w 85"/>
                <a:gd name="T9" fmla="*/ 3 h 100"/>
                <a:gd name="T10" fmla="*/ 3 w 85"/>
                <a:gd name="T11" fmla="*/ 2 h 100"/>
                <a:gd name="T12" fmla="*/ 3 w 85"/>
                <a:gd name="T13" fmla="*/ 2 h 100"/>
                <a:gd name="T14" fmla="*/ 3 w 85"/>
                <a:gd name="T15" fmla="*/ 2 h 100"/>
                <a:gd name="T16" fmla="*/ 2 w 85"/>
                <a:gd name="T17" fmla="*/ 1 h 100"/>
                <a:gd name="T18" fmla="*/ 2 w 85"/>
                <a:gd name="T19" fmla="*/ 1 h 100"/>
                <a:gd name="T20" fmla="*/ 2 w 85"/>
                <a:gd name="T21" fmla="*/ 1 h 100"/>
                <a:gd name="T22" fmla="*/ 2 w 85"/>
                <a:gd name="T23" fmla="*/ 1 h 100"/>
                <a:gd name="T24" fmla="*/ 2 w 85"/>
                <a:gd name="T25" fmla="*/ 0 h 100"/>
                <a:gd name="T26" fmla="*/ 1 w 85"/>
                <a:gd name="T27" fmla="*/ 0 h 100"/>
                <a:gd name="T28" fmla="*/ 1 w 85"/>
                <a:gd name="T29" fmla="*/ 0 h 100"/>
                <a:gd name="T30" fmla="*/ 1 w 85"/>
                <a:gd name="T31" fmla="*/ 0 h 100"/>
                <a:gd name="T32" fmla="*/ 0 w 85"/>
                <a:gd name="T33" fmla="*/ 0 h 100"/>
                <a:gd name="T34" fmla="*/ 0 w 85"/>
                <a:gd name="T35" fmla="*/ 0 h 100"/>
                <a:gd name="T36" fmla="*/ 0 w 85"/>
                <a:gd name="T37" fmla="*/ 1 h 100"/>
                <a:gd name="T38" fmla="*/ 0 w 85"/>
                <a:gd name="T39" fmla="*/ 1 h 100"/>
                <a:gd name="T40" fmla="*/ 0 w 85"/>
                <a:gd name="T41" fmla="*/ 1 h 100"/>
                <a:gd name="T42" fmla="*/ 1 w 85"/>
                <a:gd name="T43" fmla="*/ 1 h 100"/>
                <a:gd name="T44" fmla="*/ 1 w 85"/>
                <a:gd name="T45" fmla="*/ 1 h 100"/>
                <a:gd name="T46" fmla="*/ 1 w 85"/>
                <a:gd name="T47" fmla="*/ 1 h 100"/>
                <a:gd name="T48" fmla="*/ 1 w 85"/>
                <a:gd name="T49" fmla="*/ 1 h 100"/>
                <a:gd name="T50" fmla="*/ 1 w 85"/>
                <a:gd name="T51" fmla="*/ 2 h 100"/>
                <a:gd name="T52" fmla="*/ 2 w 85"/>
                <a:gd name="T53" fmla="*/ 2 h 100"/>
                <a:gd name="T54" fmla="*/ 2 w 85"/>
                <a:gd name="T55" fmla="*/ 2 h 100"/>
                <a:gd name="T56" fmla="*/ 2 w 85"/>
                <a:gd name="T57" fmla="*/ 2 h 100"/>
                <a:gd name="T58" fmla="*/ 2 w 85"/>
                <a:gd name="T59" fmla="*/ 2 h 100"/>
                <a:gd name="T60" fmla="*/ 2 w 85"/>
                <a:gd name="T61" fmla="*/ 3 h 100"/>
                <a:gd name="T62" fmla="*/ 2 w 85"/>
                <a:gd name="T63" fmla="*/ 3 h 100"/>
                <a:gd name="T64" fmla="*/ 2 w 85"/>
                <a:gd name="T65" fmla="*/ 3 h 100"/>
                <a:gd name="T66" fmla="*/ 2 w 85"/>
                <a:gd name="T67" fmla="*/ 3 h 100"/>
                <a:gd name="T68" fmla="*/ 2 w 85"/>
                <a:gd name="T69" fmla="*/ 4 h 100"/>
                <a:gd name="T70" fmla="*/ 2 w 85"/>
                <a:gd name="T71" fmla="*/ 4 h 100"/>
                <a:gd name="T72" fmla="*/ 3 w 85"/>
                <a:gd name="T73" fmla="*/ 4 h 100"/>
                <a:gd name="T74" fmla="*/ 3 w 85"/>
                <a:gd name="T75" fmla="*/ 4 h 100"/>
                <a:gd name="T76" fmla="*/ 3 w 85"/>
                <a:gd name="T77" fmla="*/ 4 h 1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100"/>
                <a:gd name="T119" fmla="*/ 85 w 85"/>
                <a:gd name="T120" fmla="*/ 100 h 1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100">
                  <a:moveTo>
                    <a:pt x="85" y="100"/>
                  </a:moveTo>
                  <a:lnTo>
                    <a:pt x="85" y="100"/>
                  </a:lnTo>
                  <a:lnTo>
                    <a:pt x="85" y="89"/>
                  </a:lnTo>
                  <a:lnTo>
                    <a:pt x="84" y="79"/>
                  </a:lnTo>
                  <a:lnTo>
                    <a:pt x="82" y="70"/>
                  </a:lnTo>
                  <a:lnTo>
                    <a:pt x="78" y="60"/>
                  </a:lnTo>
                  <a:lnTo>
                    <a:pt x="75" y="52"/>
                  </a:lnTo>
                  <a:lnTo>
                    <a:pt x="71" y="44"/>
                  </a:lnTo>
                  <a:lnTo>
                    <a:pt x="65" y="36"/>
                  </a:lnTo>
                  <a:lnTo>
                    <a:pt x="60" y="29"/>
                  </a:lnTo>
                  <a:lnTo>
                    <a:pt x="54" y="22"/>
                  </a:lnTo>
                  <a:lnTo>
                    <a:pt x="47" y="17"/>
                  </a:lnTo>
                  <a:lnTo>
                    <a:pt x="41" y="12"/>
                  </a:lnTo>
                  <a:lnTo>
                    <a:pt x="33" y="8"/>
                  </a:lnTo>
                  <a:lnTo>
                    <a:pt x="24" y="5"/>
                  </a:lnTo>
                  <a:lnTo>
                    <a:pt x="17" y="3"/>
                  </a:lnTo>
                  <a:lnTo>
                    <a:pt x="8" y="0"/>
                  </a:lnTo>
                  <a:lnTo>
                    <a:pt x="0" y="0"/>
                  </a:lnTo>
                  <a:lnTo>
                    <a:pt x="0" y="27"/>
                  </a:lnTo>
                  <a:lnTo>
                    <a:pt x="6" y="28"/>
                  </a:lnTo>
                  <a:lnTo>
                    <a:pt x="11" y="28"/>
                  </a:lnTo>
                  <a:lnTo>
                    <a:pt x="18" y="30"/>
                  </a:lnTo>
                  <a:lnTo>
                    <a:pt x="23" y="33"/>
                  </a:lnTo>
                  <a:lnTo>
                    <a:pt x="29" y="35"/>
                  </a:lnTo>
                  <a:lnTo>
                    <a:pt x="34" y="39"/>
                  </a:lnTo>
                  <a:lnTo>
                    <a:pt x="38" y="44"/>
                  </a:lnTo>
                  <a:lnTo>
                    <a:pt x="43" y="47"/>
                  </a:lnTo>
                  <a:lnTo>
                    <a:pt x="47" y="52"/>
                  </a:lnTo>
                  <a:lnTo>
                    <a:pt x="50" y="58"/>
                  </a:lnTo>
                  <a:lnTo>
                    <a:pt x="54" y="64"/>
                  </a:lnTo>
                  <a:lnTo>
                    <a:pt x="56" y="70"/>
                  </a:lnTo>
                  <a:lnTo>
                    <a:pt x="58" y="77"/>
                  </a:lnTo>
                  <a:lnTo>
                    <a:pt x="60" y="84"/>
                  </a:lnTo>
                  <a:lnTo>
                    <a:pt x="61" y="91"/>
                  </a:lnTo>
                  <a:lnTo>
                    <a:pt x="61" y="100"/>
                  </a:lnTo>
                  <a:lnTo>
                    <a:pt x="85" y="100"/>
                  </a:lnTo>
                  <a:close/>
                </a:path>
              </a:pathLst>
            </a:custGeom>
            <a:solidFill>
              <a:srgbClr val="1F1A17"/>
            </a:solidFill>
            <a:ln w="9525">
              <a:noFill/>
              <a:round/>
              <a:headEnd/>
              <a:tailEnd/>
            </a:ln>
          </p:spPr>
          <p:txBody>
            <a:bodyPr/>
            <a:lstStyle/>
            <a:p>
              <a:endParaRPr lang="en-US"/>
            </a:p>
          </p:txBody>
        </p:sp>
        <p:sp>
          <p:nvSpPr>
            <p:cNvPr id="45089" name="Freeform 26"/>
            <p:cNvSpPr>
              <a:spLocks/>
            </p:cNvSpPr>
            <p:nvPr/>
          </p:nvSpPr>
          <p:spPr bwMode="auto">
            <a:xfrm>
              <a:off x="2337" y="3116"/>
              <a:ext cx="51" cy="57"/>
            </a:xfrm>
            <a:custGeom>
              <a:avLst/>
              <a:gdLst>
                <a:gd name="T0" fmla="*/ 6 w 153"/>
                <a:gd name="T1" fmla="*/ 3 h 170"/>
                <a:gd name="T2" fmla="*/ 6 w 153"/>
                <a:gd name="T3" fmla="*/ 4 h 170"/>
                <a:gd name="T4" fmla="*/ 5 w 153"/>
                <a:gd name="T5" fmla="*/ 5 h 170"/>
                <a:gd name="T6" fmla="*/ 5 w 153"/>
                <a:gd name="T7" fmla="*/ 5 h 170"/>
                <a:gd name="T8" fmla="*/ 5 w 153"/>
                <a:gd name="T9" fmla="*/ 6 h 170"/>
                <a:gd name="T10" fmla="*/ 4 w 153"/>
                <a:gd name="T11" fmla="*/ 6 h 170"/>
                <a:gd name="T12" fmla="*/ 4 w 153"/>
                <a:gd name="T13" fmla="*/ 6 h 170"/>
                <a:gd name="T14" fmla="*/ 3 w 153"/>
                <a:gd name="T15" fmla="*/ 6 h 170"/>
                <a:gd name="T16" fmla="*/ 3 w 153"/>
                <a:gd name="T17" fmla="*/ 6 h 170"/>
                <a:gd name="T18" fmla="*/ 2 w 153"/>
                <a:gd name="T19" fmla="*/ 6 h 170"/>
                <a:gd name="T20" fmla="*/ 1 w 153"/>
                <a:gd name="T21" fmla="*/ 6 h 170"/>
                <a:gd name="T22" fmla="*/ 1 w 153"/>
                <a:gd name="T23" fmla="*/ 6 h 170"/>
                <a:gd name="T24" fmla="*/ 1 w 153"/>
                <a:gd name="T25" fmla="*/ 5 h 170"/>
                <a:gd name="T26" fmla="*/ 0 w 153"/>
                <a:gd name="T27" fmla="*/ 5 h 170"/>
                <a:gd name="T28" fmla="*/ 0 w 153"/>
                <a:gd name="T29" fmla="*/ 4 h 170"/>
                <a:gd name="T30" fmla="*/ 0 w 153"/>
                <a:gd name="T31" fmla="*/ 3 h 170"/>
                <a:gd name="T32" fmla="*/ 0 w 153"/>
                <a:gd name="T33" fmla="*/ 3 h 170"/>
                <a:gd name="T34" fmla="*/ 0 w 153"/>
                <a:gd name="T35" fmla="*/ 2 h 170"/>
                <a:gd name="T36" fmla="*/ 0 w 153"/>
                <a:gd name="T37" fmla="*/ 2 h 170"/>
                <a:gd name="T38" fmla="*/ 1 w 153"/>
                <a:gd name="T39" fmla="*/ 1 h 170"/>
                <a:gd name="T40" fmla="*/ 1 w 153"/>
                <a:gd name="T41" fmla="*/ 1 h 170"/>
                <a:gd name="T42" fmla="*/ 1 w 153"/>
                <a:gd name="T43" fmla="*/ 0 h 170"/>
                <a:gd name="T44" fmla="*/ 2 w 153"/>
                <a:gd name="T45" fmla="*/ 0 h 170"/>
                <a:gd name="T46" fmla="*/ 3 w 153"/>
                <a:gd name="T47" fmla="*/ 0 h 170"/>
                <a:gd name="T48" fmla="*/ 3 w 153"/>
                <a:gd name="T49" fmla="*/ 0 h 170"/>
                <a:gd name="T50" fmla="*/ 4 w 153"/>
                <a:gd name="T51" fmla="*/ 0 h 170"/>
                <a:gd name="T52" fmla="*/ 4 w 153"/>
                <a:gd name="T53" fmla="*/ 0 h 170"/>
                <a:gd name="T54" fmla="*/ 5 w 153"/>
                <a:gd name="T55" fmla="*/ 1 h 170"/>
                <a:gd name="T56" fmla="*/ 5 w 153"/>
                <a:gd name="T57" fmla="*/ 1 h 170"/>
                <a:gd name="T58" fmla="*/ 5 w 153"/>
                <a:gd name="T59" fmla="*/ 2 h 170"/>
                <a:gd name="T60" fmla="*/ 6 w 153"/>
                <a:gd name="T61" fmla="*/ 2 h 170"/>
                <a:gd name="T62" fmla="*/ 6 w 153"/>
                <a:gd name="T63" fmla="*/ 3 h 1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70"/>
                <a:gd name="T98" fmla="*/ 153 w 153"/>
                <a:gd name="T99" fmla="*/ 170 h 1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70">
                  <a:moveTo>
                    <a:pt x="153" y="85"/>
                  </a:moveTo>
                  <a:lnTo>
                    <a:pt x="153" y="93"/>
                  </a:lnTo>
                  <a:lnTo>
                    <a:pt x="152" y="102"/>
                  </a:lnTo>
                  <a:lnTo>
                    <a:pt x="150" y="110"/>
                  </a:lnTo>
                  <a:lnTo>
                    <a:pt x="148" y="118"/>
                  </a:lnTo>
                  <a:lnTo>
                    <a:pt x="145" y="126"/>
                  </a:lnTo>
                  <a:lnTo>
                    <a:pt x="141" y="133"/>
                  </a:lnTo>
                  <a:lnTo>
                    <a:pt x="137" y="139"/>
                  </a:lnTo>
                  <a:lnTo>
                    <a:pt x="132" y="145"/>
                  </a:lnTo>
                  <a:lnTo>
                    <a:pt x="126" y="151"/>
                  </a:lnTo>
                  <a:lnTo>
                    <a:pt x="121" y="156"/>
                  </a:lnTo>
                  <a:lnTo>
                    <a:pt x="114" y="159"/>
                  </a:lnTo>
                  <a:lnTo>
                    <a:pt x="108" y="163"/>
                  </a:lnTo>
                  <a:lnTo>
                    <a:pt x="100" y="166"/>
                  </a:lnTo>
                  <a:lnTo>
                    <a:pt x="93" y="168"/>
                  </a:lnTo>
                  <a:lnTo>
                    <a:pt x="85" y="169"/>
                  </a:lnTo>
                  <a:lnTo>
                    <a:pt x="77" y="170"/>
                  </a:lnTo>
                  <a:lnTo>
                    <a:pt x="69" y="169"/>
                  </a:lnTo>
                  <a:lnTo>
                    <a:pt x="61" y="168"/>
                  </a:lnTo>
                  <a:lnTo>
                    <a:pt x="54" y="166"/>
                  </a:lnTo>
                  <a:lnTo>
                    <a:pt x="46" y="163"/>
                  </a:lnTo>
                  <a:lnTo>
                    <a:pt x="40" y="159"/>
                  </a:lnTo>
                  <a:lnTo>
                    <a:pt x="33" y="156"/>
                  </a:lnTo>
                  <a:lnTo>
                    <a:pt x="28" y="151"/>
                  </a:lnTo>
                  <a:lnTo>
                    <a:pt x="23" y="145"/>
                  </a:lnTo>
                  <a:lnTo>
                    <a:pt x="17" y="139"/>
                  </a:lnTo>
                  <a:lnTo>
                    <a:pt x="13" y="133"/>
                  </a:lnTo>
                  <a:lnTo>
                    <a:pt x="10" y="126"/>
                  </a:lnTo>
                  <a:lnTo>
                    <a:pt x="6" y="118"/>
                  </a:lnTo>
                  <a:lnTo>
                    <a:pt x="4" y="110"/>
                  </a:lnTo>
                  <a:lnTo>
                    <a:pt x="2" y="102"/>
                  </a:lnTo>
                  <a:lnTo>
                    <a:pt x="1" y="93"/>
                  </a:lnTo>
                  <a:lnTo>
                    <a:pt x="0" y="85"/>
                  </a:lnTo>
                  <a:lnTo>
                    <a:pt x="1" y="75"/>
                  </a:lnTo>
                  <a:lnTo>
                    <a:pt x="2" y="67"/>
                  </a:lnTo>
                  <a:lnTo>
                    <a:pt x="4" y="59"/>
                  </a:lnTo>
                  <a:lnTo>
                    <a:pt x="6" y="51"/>
                  </a:lnTo>
                  <a:lnTo>
                    <a:pt x="10" y="43"/>
                  </a:lnTo>
                  <a:lnTo>
                    <a:pt x="13" y="36"/>
                  </a:lnTo>
                  <a:lnTo>
                    <a:pt x="17" y="30"/>
                  </a:lnTo>
                  <a:lnTo>
                    <a:pt x="23" y="24"/>
                  </a:lnTo>
                  <a:lnTo>
                    <a:pt x="28" y="19"/>
                  </a:lnTo>
                  <a:lnTo>
                    <a:pt x="33" y="14"/>
                  </a:lnTo>
                  <a:lnTo>
                    <a:pt x="40" y="9"/>
                  </a:lnTo>
                  <a:lnTo>
                    <a:pt x="46" y="6"/>
                  </a:lnTo>
                  <a:lnTo>
                    <a:pt x="54" y="3"/>
                  </a:lnTo>
                  <a:lnTo>
                    <a:pt x="61" y="1"/>
                  </a:lnTo>
                  <a:lnTo>
                    <a:pt x="69" y="0"/>
                  </a:lnTo>
                  <a:lnTo>
                    <a:pt x="77" y="0"/>
                  </a:lnTo>
                  <a:lnTo>
                    <a:pt x="85" y="0"/>
                  </a:lnTo>
                  <a:lnTo>
                    <a:pt x="93" y="1"/>
                  </a:lnTo>
                  <a:lnTo>
                    <a:pt x="100" y="3"/>
                  </a:lnTo>
                  <a:lnTo>
                    <a:pt x="108" y="6"/>
                  </a:lnTo>
                  <a:lnTo>
                    <a:pt x="114" y="9"/>
                  </a:lnTo>
                  <a:lnTo>
                    <a:pt x="121" y="14"/>
                  </a:lnTo>
                  <a:lnTo>
                    <a:pt x="126" y="19"/>
                  </a:lnTo>
                  <a:lnTo>
                    <a:pt x="132" y="24"/>
                  </a:lnTo>
                  <a:lnTo>
                    <a:pt x="137" y="30"/>
                  </a:lnTo>
                  <a:lnTo>
                    <a:pt x="141" y="36"/>
                  </a:lnTo>
                  <a:lnTo>
                    <a:pt x="145" y="43"/>
                  </a:lnTo>
                  <a:lnTo>
                    <a:pt x="148" y="51"/>
                  </a:lnTo>
                  <a:lnTo>
                    <a:pt x="150" y="59"/>
                  </a:lnTo>
                  <a:lnTo>
                    <a:pt x="152" y="67"/>
                  </a:lnTo>
                  <a:lnTo>
                    <a:pt x="153" y="75"/>
                  </a:lnTo>
                  <a:lnTo>
                    <a:pt x="153" y="85"/>
                  </a:lnTo>
                  <a:close/>
                </a:path>
              </a:pathLst>
            </a:custGeom>
            <a:solidFill>
              <a:srgbClr val="E87A41"/>
            </a:solidFill>
            <a:ln w="9525">
              <a:noFill/>
              <a:round/>
              <a:headEnd/>
              <a:tailEnd/>
            </a:ln>
          </p:spPr>
          <p:txBody>
            <a:bodyPr/>
            <a:lstStyle/>
            <a:p>
              <a:endParaRPr lang="en-US"/>
            </a:p>
          </p:txBody>
        </p:sp>
        <p:sp>
          <p:nvSpPr>
            <p:cNvPr id="45090" name="Freeform 27"/>
            <p:cNvSpPr>
              <a:spLocks/>
            </p:cNvSpPr>
            <p:nvPr/>
          </p:nvSpPr>
          <p:spPr bwMode="auto">
            <a:xfrm>
              <a:off x="2362" y="3145"/>
              <a:ext cx="30" cy="32"/>
            </a:xfrm>
            <a:custGeom>
              <a:avLst/>
              <a:gdLst>
                <a:gd name="T0" fmla="*/ 0 w 89"/>
                <a:gd name="T1" fmla="*/ 3 h 98"/>
                <a:gd name="T2" fmla="*/ 0 w 89"/>
                <a:gd name="T3" fmla="*/ 3 h 98"/>
                <a:gd name="T4" fmla="*/ 0 w 89"/>
                <a:gd name="T5" fmla="*/ 3 h 98"/>
                <a:gd name="T6" fmla="*/ 1 w 89"/>
                <a:gd name="T7" fmla="*/ 3 h 98"/>
                <a:gd name="T8" fmla="*/ 1 w 89"/>
                <a:gd name="T9" fmla="*/ 3 h 98"/>
                <a:gd name="T10" fmla="*/ 1 w 89"/>
                <a:gd name="T11" fmla="*/ 3 h 98"/>
                <a:gd name="T12" fmla="*/ 2 w 89"/>
                <a:gd name="T13" fmla="*/ 3 h 98"/>
                <a:gd name="T14" fmla="*/ 2 w 89"/>
                <a:gd name="T15" fmla="*/ 3 h 98"/>
                <a:gd name="T16" fmla="*/ 2 w 89"/>
                <a:gd name="T17" fmla="*/ 3 h 98"/>
                <a:gd name="T18" fmla="*/ 2 w 89"/>
                <a:gd name="T19" fmla="*/ 3 h 98"/>
                <a:gd name="T20" fmla="*/ 3 w 89"/>
                <a:gd name="T21" fmla="*/ 2 h 98"/>
                <a:gd name="T22" fmla="*/ 3 w 89"/>
                <a:gd name="T23" fmla="*/ 2 h 98"/>
                <a:gd name="T24" fmla="*/ 3 w 89"/>
                <a:gd name="T25" fmla="*/ 2 h 98"/>
                <a:gd name="T26" fmla="*/ 3 w 89"/>
                <a:gd name="T27" fmla="*/ 1 h 98"/>
                <a:gd name="T28" fmla="*/ 3 w 89"/>
                <a:gd name="T29" fmla="*/ 1 h 98"/>
                <a:gd name="T30" fmla="*/ 3 w 89"/>
                <a:gd name="T31" fmla="*/ 1 h 98"/>
                <a:gd name="T32" fmla="*/ 3 w 89"/>
                <a:gd name="T33" fmla="*/ 0 h 98"/>
                <a:gd name="T34" fmla="*/ 3 w 89"/>
                <a:gd name="T35" fmla="*/ 0 h 98"/>
                <a:gd name="T36" fmla="*/ 2 w 89"/>
                <a:gd name="T37" fmla="*/ 0 h 98"/>
                <a:gd name="T38" fmla="*/ 2 w 89"/>
                <a:gd name="T39" fmla="*/ 0 h 98"/>
                <a:gd name="T40" fmla="*/ 2 w 89"/>
                <a:gd name="T41" fmla="*/ 1 h 98"/>
                <a:gd name="T42" fmla="*/ 2 w 89"/>
                <a:gd name="T43" fmla="*/ 1 h 98"/>
                <a:gd name="T44" fmla="*/ 2 w 89"/>
                <a:gd name="T45" fmla="*/ 1 h 98"/>
                <a:gd name="T46" fmla="*/ 2 w 89"/>
                <a:gd name="T47" fmla="*/ 1 h 98"/>
                <a:gd name="T48" fmla="*/ 2 w 89"/>
                <a:gd name="T49" fmla="*/ 1 h 98"/>
                <a:gd name="T50" fmla="*/ 2 w 89"/>
                <a:gd name="T51" fmla="*/ 2 h 98"/>
                <a:gd name="T52" fmla="*/ 2 w 89"/>
                <a:gd name="T53" fmla="*/ 2 h 98"/>
                <a:gd name="T54" fmla="*/ 2 w 89"/>
                <a:gd name="T55" fmla="*/ 2 h 98"/>
                <a:gd name="T56" fmla="*/ 1 w 89"/>
                <a:gd name="T57" fmla="*/ 2 h 98"/>
                <a:gd name="T58" fmla="*/ 1 w 89"/>
                <a:gd name="T59" fmla="*/ 2 h 98"/>
                <a:gd name="T60" fmla="*/ 1 w 89"/>
                <a:gd name="T61" fmla="*/ 2 h 98"/>
                <a:gd name="T62" fmla="*/ 1 w 89"/>
                <a:gd name="T63" fmla="*/ 2 h 98"/>
                <a:gd name="T64" fmla="*/ 1 w 89"/>
                <a:gd name="T65" fmla="*/ 3 h 98"/>
                <a:gd name="T66" fmla="*/ 0 w 89"/>
                <a:gd name="T67" fmla="*/ 3 h 98"/>
                <a:gd name="T68" fmla="*/ 0 w 89"/>
                <a:gd name="T69" fmla="*/ 3 h 98"/>
                <a:gd name="T70" fmla="*/ 0 w 89"/>
                <a:gd name="T71" fmla="*/ 3 h 98"/>
                <a:gd name="T72" fmla="*/ 0 w 89"/>
                <a:gd name="T73" fmla="*/ 3 h 98"/>
                <a:gd name="T74" fmla="*/ 0 w 89"/>
                <a:gd name="T75" fmla="*/ 3 h 98"/>
                <a:gd name="T76" fmla="*/ 0 w 89"/>
                <a:gd name="T77" fmla="*/ 3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98"/>
                <a:gd name="T119" fmla="*/ 89 w 89"/>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98">
                  <a:moveTo>
                    <a:pt x="0" y="98"/>
                  </a:moveTo>
                  <a:lnTo>
                    <a:pt x="0" y="98"/>
                  </a:lnTo>
                  <a:lnTo>
                    <a:pt x="9" y="97"/>
                  </a:lnTo>
                  <a:lnTo>
                    <a:pt x="18" y="96"/>
                  </a:lnTo>
                  <a:lnTo>
                    <a:pt x="27" y="93"/>
                  </a:lnTo>
                  <a:lnTo>
                    <a:pt x="35" y="91"/>
                  </a:lnTo>
                  <a:lnTo>
                    <a:pt x="43" y="86"/>
                  </a:lnTo>
                  <a:lnTo>
                    <a:pt x="50" y="81"/>
                  </a:lnTo>
                  <a:lnTo>
                    <a:pt x="57" y="77"/>
                  </a:lnTo>
                  <a:lnTo>
                    <a:pt x="63" y="69"/>
                  </a:lnTo>
                  <a:lnTo>
                    <a:pt x="69" y="63"/>
                  </a:lnTo>
                  <a:lnTo>
                    <a:pt x="74" y="55"/>
                  </a:lnTo>
                  <a:lnTo>
                    <a:pt x="78" y="47"/>
                  </a:lnTo>
                  <a:lnTo>
                    <a:pt x="82" y="38"/>
                  </a:lnTo>
                  <a:lnTo>
                    <a:pt x="85" y="29"/>
                  </a:lnTo>
                  <a:lnTo>
                    <a:pt x="87" y="20"/>
                  </a:lnTo>
                  <a:lnTo>
                    <a:pt x="88" y="10"/>
                  </a:lnTo>
                  <a:lnTo>
                    <a:pt x="89" y="0"/>
                  </a:lnTo>
                  <a:lnTo>
                    <a:pt x="64" y="0"/>
                  </a:lnTo>
                  <a:lnTo>
                    <a:pt x="64" y="7"/>
                  </a:lnTo>
                  <a:lnTo>
                    <a:pt x="63" y="14"/>
                  </a:lnTo>
                  <a:lnTo>
                    <a:pt x="62" y="22"/>
                  </a:lnTo>
                  <a:lnTo>
                    <a:pt x="60" y="29"/>
                  </a:lnTo>
                  <a:lnTo>
                    <a:pt x="57" y="35"/>
                  </a:lnTo>
                  <a:lnTo>
                    <a:pt x="54" y="41"/>
                  </a:lnTo>
                  <a:lnTo>
                    <a:pt x="50" y="45"/>
                  </a:lnTo>
                  <a:lnTo>
                    <a:pt x="46" y="51"/>
                  </a:lnTo>
                  <a:lnTo>
                    <a:pt x="42" y="55"/>
                  </a:lnTo>
                  <a:lnTo>
                    <a:pt x="37" y="60"/>
                  </a:lnTo>
                  <a:lnTo>
                    <a:pt x="32" y="63"/>
                  </a:lnTo>
                  <a:lnTo>
                    <a:pt x="26" y="66"/>
                  </a:lnTo>
                  <a:lnTo>
                    <a:pt x="20" y="68"/>
                  </a:lnTo>
                  <a:lnTo>
                    <a:pt x="14" y="69"/>
                  </a:lnTo>
                  <a:lnTo>
                    <a:pt x="7" y="71"/>
                  </a:lnTo>
                  <a:lnTo>
                    <a:pt x="0" y="72"/>
                  </a:lnTo>
                  <a:lnTo>
                    <a:pt x="0" y="98"/>
                  </a:lnTo>
                  <a:close/>
                </a:path>
              </a:pathLst>
            </a:custGeom>
            <a:solidFill>
              <a:srgbClr val="1F1A17"/>
            </a:solidFill>
            <a:ln w="9525">
              <a:noFill/>
              <a:round/>
              <a:headEnd/>
              <a:tailEnd/>
            </a:ln>
          </p:spPr>
          <p:txBody>
            <a:bodyPr/>
            <a:lstStyle/>
            <a:p>
              <a:endParaRPr lang="en-US"/>
            </a:p>
          </p:txBody>
        </p:sp>
        <p:sp>
          <p:nvSpPr>
            <p:cNvPr id="45091" name="Freeform 28"/>
            <p:cNvSpPr>
              <a:spLocks/>
            </p:cNvSpPr>
            <p:nvPr/>
          </p:nvSpPr>
          <p:spPr bwMode="auto">
            <a:xfrm>
              <a:off x="2333" y="3145"/>
              <a:ext cx="29" cy="32"/>
            </a:xfrm>
            <a:custGeom>
              <a:avLst/>
              <a:gdLst>
                <a:gd name="T0" fmla="*/ 0 w 89"/>
                <a:gd name="T1" fmla="*/ 0 h 98"/>
                <a:gd name="T2" fmla="*/ 0 w 89"/>
                <a:gd name="T3" fmla="*/ 0 h 98"/>
                <a:gd name="T4" fmla="*/ 0 w 89"/>
                <a:gd name="T5" fmla="*/ 0 h 98"/>
                <a:gd name="T6" fmla="*/ 0 w 89"/>
                <a:gd name="T7" fmla="*/ 1 h 98"/>
                <a:gd name="T8" fmla="*/ 0 w 89"/>
                <a:gd name="T9" fmla="*/ 1 h 98"/>
                <a:gd name="T10" fmla="*/ 0 w 89"/>
                <a:gd name="T11" fmla="*/ 1 h 98"/>
                <a:gd name="T12" fmla="*/ 0 w 89"/>
                <a:gd name="T13" fmla="*/ 2 h 98"/>
                <a:gd name="T14" fmla="*/ 1 w 89"/>
                <a:gd name="T15" fmla="*/ 2 h 98"/>
                <a:gd name="T16" fmla="*/ 1 w 89"/>
                <a:gd name="T17" fmla="*/ 2 h 98"/>
                <a:gd name="T18" fmla="*/ 1 w 89"/>
                <a:gd name="T19" fmla="*/ 3 h 98"/>
                <a:gd name="T20" fmla="*/ 1 w 89"/>
                <a:gd name="T21" fmla="*/ 3 h 98"/>
                <a:gd name="T22" fmla="*/ 1 w 89"/>
                <a:gd name="T23" fmla="*/ 3 h 98"/>
                <a:gd name="T24" fmla="*/ 2 w 89"/>
                <a:gd name="T25" fmla="*/ 3 h 98"/>
                <a:gd name="T26" fmla="*/ 2 w 89"/>
                <a:gd name="T27" fmla="*/ 3 h 98"/>
                <a:gd name="T28" fmla="*/ 2 w 89"/>
                <a:gd name="T29" fmla="*/ 3 h 98"/>
                <a:gd name="T30" fmla="*/ 2 w 89"/>
                <a:gd name="T31" fmla="*/ 3 h 98"/>
                <a:gd name="T32" fmla="*/ 3 w 89"/>
                <a:gd name="T33" fmla="*/ 3 h 98"/>
                <a:gd name="T34" fmla="*/ 3 w 89"/>
                <a:gd name="T35" fmla="*/ 3 h 98"/>
                <a:gd name="T36" fmla="*/ 3 w 89"/>
                <a:gd name="T37" fmla="*/ 3 h 98"/>
                <a:gd name="T38" fmla="*/ 3 w 89"/>
                <a:gd name="T39" fmla="*/ 3 h 98"/>
                <a:gd name="T40" fmla="*/ 3 w 89"/>
                <a:gd name="T41" fmla="*/ 3 h 98"/>
                <a:gd name="T42" fmla="*/ 2 w 89"/>
                <a:gd name="T43" fmla="*/ 2 h 98"/>
                <a:gd name="T44" fmla="*/ 2 w 89"/>
                <a:gd name="T45" fmla="*/ 2 h 98"/>
                <a:gd name="T46" fmla="*/ 2 w 89"/>
                <a:gd name="T47" fmla="*/ 2 h 98"/>
                <a:gd name="T48" fmla="*/ 2 w 89"/>
                <a:gd name="T49" fmla="*/ 2 h 98"/>
                <a:gd name="T50" fmla="*/ 2 w 89"/>
                <a:gd name="T51" fmla="*/ 2 h 98"/>
                <a:gd name="T52" fmla="*/ 2 w 89"/>
                <a:gd name="T53" fmla="*/ 2 h 98"/>
                <a:gd name="T54" fmla="*/ 1 w 89"/>
                <a:gd name="T55" fmla="*/ 2 h 98"/>
                <a:gd name="T56" fmla="*/ 1 w 89"/>
                <a:gd name="T57" fmla="*/ 1 h 98"/>
                <a:gd name="T58" fmla="*/ 1 w 89"/>
                <a:gd name="T59" fmla="*/ 1 h 98"/>
                <a:gd name="T60" fmla="*/ 1 w 89"/>
                <a:gd name="T61" fmla="*/ 1 h 98"/>
                <a:gd name="T62" fmla="*/ 1 w 89"/>
                <a:gd name="T63" fmla="*/ 1 h 98"/>
                <a:gd name="T64" fmla="*/ 1 w 89"/>
                <a:gd name="T65" fmla="*/ 1 h 98"/>
                <a:gd name="T66" fmla="*/ 1 w 89"/>
                <a:gd name="T67" fmla="*/ 0 h 98"/>
                <a:gd name="T68" fmla="*/ 1 w 89"/>
                <a:gd name="T69" fmla="*/ 0 h 98"/>
                <a:gd name="T70" fmla="*/ 1 w 89"/>
                <a:gd name="T71" fmla="*/ 0 h 98"/>
                <a:gd name="T72" fmla="*/ 0 w 89"/>
                <a:gd name="T73" fmla="*/ 0 h 98"/>
                <a:gd name="T74" fmla="*/ 0 w 89"/>
                <a:gd name="T75" fmla="*/ 0 h 98"/>
                <a:gd name="T76" fmla="*/ 0 w 89"/>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98"/>
                <a:gd name="T119" fmla="*/ 89 w 89"/>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98">
                  <a:moveTo>
                    <a:pt x="0" y="0"/>
                  </a:moveTo>
                  <a:lnTo>
                    <a:pt x="0" y="0"/>
                  </a:lnTo>
                  <a:lnTo>
                    <a:pt x="1" y="10"/>
                  </a:lnTo>
                  <a:lnTo>
                    <a:pt x="2" y="20"/>
                  </a:lnTo>
                  <a:lnTo>
                    <a:pt x="4" y="29"/>
                  </a:lnTo>
                  <a:lnTo>
                    <a:pt x="8" y="38"/>
                  </a:lnTo>
                  <a:lnTo>
                    <a:pt x="11" y="47"/>
                  </a:lnTo>
                  <a:lnTo>
                    <a:pt x="15" y="55"/>
                  </a:lnTo>
                  <a:lnTo>
                    <a:pt x="21" y="63"/>
                  </a:lnTo>
                  <a:lnTo>
                    <a:pt x="26" y="69"/>
                  </a:lnTo>
                  <a:lnTo>
                    <a:pt x="32" y="77"/>
                  </a:lnTo>
                  <a:lnTo>
                    <a:pt x="39" y="81"/>
                  </a:lnTo>
                  <a:lnTo>
                    <a:pt x="46" y="86"/>
                  </a:lnTo>
                  <a:lnTo>
                    <a:pt x="54" y="91"/>
                  </a:lnTo>
                  <a:lnTo>
                    <a:pt x="63" y="93"/>
                  </a:lnTo>
                  <a:lnTo>
                    <a:pt x="71" y="96"/>
                  </a:lnTo>
                  <a:lnTo>
                    <a:pt x="80" y="97"/>
                  </a:lnTo>
                  <a:lnTo>
                    <a:pt x="89" y="98"/>
                  </a:lnTo>
                  <a:lnTo>
                    <a:pt x="89" y="72"/>
                  </a:lnTo>
                  <a:lnTo>
                    <a:pt x="82" y="71"/>
                  </a:lnTo>
                  <a:lnTo>
                    <a:pt x="76" y="69"/>
                  </a:lnTo>
                  <a:lnTo>
                    <a:pt x="69" y="68"/>
                  </a:lnTo>
                  <a:lnTo>
                    <a:pt x="63" y="66"/>
                  </a:lnTo>
                  <a:lnTo>
                    <a:pt x="57" y="63"/>
                  </a:lnTo>
                  <a:lnTo>
                    <a:pt x="52" y="60"/>
                  </a:lnTo>
                  <a:lnTo>
                    <a:pt x="48" y="55"/>
                  </a:lnTo>
                  <a:lnTo>
                    <a:pt x="43" y="51"/>
                  </a:lnTo>
                  <a:lnTo>
                    <a:pt x="39" y="45"/>
                  </a:lnTo>
                  <a:lnTo>
                    <a:pt x="36" y="41"/>
                  </a:lnTo>
                  <a:lnTo>
                    <a:pt x="32" y="35"/>
                  </a:lnTo>
                  <a:lnTo>
                    <a:pt x="29" y="29"/>
                  </a:lnTo>
                  <a:lnTo>
                    <a:pt x="27" y="22"/>
                  </a:lnTo>
                  <a:lnTo>
                    <a:pt x="26" y="14"/>
                  </a:lnTo>
                  <a:lnTo>
                    <a:pt x="25" y="7"/>
                  </a:lnTo>
                  <a:lnTo>
                    <a:pt x="25" y="0"/>
                  </a:lnTo>
                  <a:lnTo>
                    <a:pt x="0" y="0"/>
                  </a:lnTo>
                  <a:close/>
                </a:path>
              </a:pathLst>
            </a:custGeom>
            <a:solidFill>
              <a:srgbClr val="1F1A17"/>
            </a:solidFill>
            <a:ln w="9525">
              <a:noFill/>
              <a:round/>
              <a:headEnd/>
              <a:tailEnd/>
            </a:ln>
          </p:spPr>
          <p:txBody>
            <a:bodyPr/>
            <a:lstStyle/>
            <a:p>
              <a:endParaRPr lang="en-US"/>
            </a:p>
          </p:txBody>
        </p:sp>
        <p:sp>
          <p:nvSpPr>
            <p:cNvPr id="45092" name="Freeform 29"/>
            <p:cNvSpPr>
              <a:spLocks/>
            </p:cNvSpPr>
            <p:nvPr/>
          </p:nvSpPr>
          <p:spPr bwMode="auto">
            <a:xfrm>
              <a:off x="2333" y="3112"/>
              <a:ext cx="29" cy="33"/>
            </a:xfrm>
            <a:custGeom>
              <a:avLst/>
              <a:gdLst>
                <a:gd name="T0" fmla="*/ 3 w 89"/>
                <a:gd name="T1" fmla="*/ 0 h 98"/>
                <a:gd name="T2" fmla="*/ 3 w 89"/>
                <a:gd name="T3" fmla="*/ 0 h 98"/>
                <a:gd name="T4" fmla="*/ 3 w 89"/>
                <a:gd name="T5" fmla="*/ 0 h 98"/>
                <a:gd name="T6" fmla="*/ 2 w 89"/>
                <a:gd name="T7" fmla="*/ 0 h 98"/>
                <a:gd name="T8" fmla="*/ 2 w 89"/>
                <a:gd name="T9" fmla="*/ 0 h 98"/>
                <a:gd name="T10" fmla="*/ 2 w 89"/>
                <a:gd name="T11" fmla="*/ 0 h 98"/>
                <a:gd name="T12" fmla="*/ 2 w 89"/>
                <a:gd name="T13" fmla="*/ 0 h 98"/>
                <a:gd name="T14" fmla="*/ 1 w 89"/>
                <a:gd name="T15" fmla="*/ 1 h 98"/>
                <a:gd name="T16" fmla="*/ 1 w 89"/>
                <a:gd name="T17" fmla="*/ 1 h 98"/>
                <a:gd name="T18" fmla="*/ 1 w 89"/>
                <a:gd name="T19" fmla="*/ 1 h 98"/>
                <a:gd name="T20" fmla="*/ 1 w 89"/>
                <a:gd name="T21" fmla="*/ 1 h 98"/>
                <a:gd name="T22" fmla="*/ 1 w 89"/>
                <a:gd name="T23" fmla="*/ 2 h 98"/>
                <a:gd name="T24" fmla="*/ 0 w 89"/>
                <a:gd name="T25" fmla="*/ 2 h 98"/>
                <a:gd name="T26" fmla="*/ 0 w 89"/>
                <a:gd name="T27" fmla="*/ 2 h 98"/>
                <a:gd name="T28" fmla="*/ 0 w 89"/>
                <a:gd name="T29" fmla="*/ 3 h 98"/>
                <a:gd name="T30" fmla="*/ 0 w 89"/>
                <a:gd name="T31" fmla="*/ 3 h 98"/>
                <a:gd name="T32" fmla="*/ 0 w 89"/>
                <a:gd name="T33" fmla="*/ 3 h 98"/>
                <a:gd name="T34" fmla="*/ 0 w 89"/>
                <a:gd name="T35" fmla="*/ 4 h 98"/>
                <a:gd name="T36" fmla="*/ 1 w 89"/>
                <a:gd name="T37" fmla="*/ 4 h 98"/>
                <a:gd name="T38" fmla="*/ 1 w 89"/>
                <a:gd name="T39" fmla="*/ 3 h 98"/>
                <a:gd name="T40" fmla="*/ 1 w 89"/>
                <a:gd name="T41" fmla="*/ 3 h 98"/>
                <a:gd name="T42" fmla="*/ 1 w 89"/>
                <a:gd name="T43" fmla="*/ 3 h 98"/>
                <a:gd name="T44" fmla="*/ 1 w 89"/>
                <a:gd name="T45" fmla="*/ 3 h 98"/>
                <a:gd name="T46" fmla="*/ 1 w 89"/>
                <a:gd name="T47" fmla="*/ 2 h 98"/>
                <a:gd name="T48" fmla="*/ 1 w 89"/>
                <a:gd name="T49" fmla="*/ 2 h 98"/>
                <a:gd name="T50" fmla="*/ 1 w 89"/>
                <a:gd name="T51" fmla="*/ 2 h 98"/>
                <a:gd name="T52" fmla="*/ 2 w 89"/>
                <a:gd name="T53" fmla="*/ 2 h 98"/>
                <a:gd name="T54" fmla="*/ 2 w 89"/>
                <a:gd name="T55" fmla="*/ 2 h 98"/>
                <a:gd name="T56" fmla="*/ 2 w 89"/>
                <a:gd name="T57" fmla="*/ 1 h 98"/>
                <a:gd name="T58" fmla="*/ 2 w 89"/>
                <a:gd name="T59" fmla="*/ 1 h 98"/>
                <a:gd name="T60" fmla="*/ 2 w 89"/>
                <a:gd name="T61" fmla="*/ 1 h 98"/>
                <a:gd name="T62" fmla="*/ 2 w 89"/>
                <a:gd name="T63" fmla="*/ 1 h 98"/>
                <a:gd name="T64" fmla="*/ 3 w 89"/>
                <a:gd name="T65" fmla="*/ 1 h 98"/>
                <a:gd name="T66" fmla="*/ 3 w 89"/>
                <a:gd name="T67" fmla="*/ 1 h 98"/>
                <a:gd name="T68" fmla="*/ 3 w 89"/>
                <a:gd name="T69" fmla="*/ 1 h 98"/>
                <a:gd name="T70" fmla="*/ 3 w 89"/>
                <a:gd name="T71" fmla="*/ 1 h 98"/>
                <a:gd name="T72" fmla="*/ 3 w 89"/>
                <a:gd name="T73" fmla="*/ 0 h 98"/>
                <a:gd name="T74" fmla="*/ 3 w 89"/>
                <a:gd name="T75" fmla="*/ 0 h 98"/>
                <a:gd name="T76" fmla="*/ 3 w 89"/>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98"/>
                <a:gd name="T119" fmla="*/ 89 w 89"/>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98">
                  <a:moveTo>
                    <a:pt x="89" y="0"/>
                  </a:moveTo>
                  <a:lnTo>
                    <a:pt x="89" y="0"/>
                  </a:lnTo>
                  <a:lnTo>
                    <a:pt x="80" y="0"/>
                  </a:lnTo>
                  <a:lnTo>
                    <a:pt x="71" y="1"/>
                  </a:lnTo>
                  <a:lnTo>
                    <a:pt x="63" y="3"/>
                  </a:lnTo>
                  <a:lnTo>
                    <a:pt x="54" y="7"/>
                  </a:lnTo>
                  <a:lnTo>
                    <a:pt x="46" y="11"/>
                  </a:lnTo>
                  <a:lnTo>
                    <a:pt x="39" y="15"/>
                  </a:lnTo>
                  <a:lnTo>
                    <a:pt x="32" y="21"/>
                  </a:lnTo>
                  <a:lnTo>
                    <a:pt x="26" y="27"/>
                  </a:lnTo>
                  <a:lnTo>
                    <a:pt x="21" y="34"/>
                  </a:lnTo>
                  <a:lnTo>
                    <a:pt x="15" y="42"/>
                  </a:lnTo>
                  <a:lnTo>
                    <a:pt x="11" y="50"/>
                  </a:lnTo>
                  <a:lnTo>
                    <a:pt x="8" y="58"/>
                  </a:lnTo>
                  <a:lnTo>
                    <a:pt x="4" y="68"/>
                  </a:lnTo>
                  <a:lnTo>
                    <a:pt x="2" y="78"/>
                  </a:lnTo>
                  <a:lnTo>
                    <a:pt x="1" y="87"/>
                  </a:lnTo>
                  <a:lnTo>
                    <a:pt x="0" y="98"/>
                  </a:lnTo>
                  <a:lnTo>
                    <a:pt x="25" y="98"/>
                  </a:lnTo>
                  <a:lnTo>
                    <a:pt x="25" y="90"/>
                  </a:lnTo>
                  <a:lnTo>
                    <a:pt x="26" y="82"/>
                  </a:lnTo>
                  <a:lnTo>
                    <a:pt x="27" y="75"/>
                  </a:lnTo>
                  <a:lnTo>
                    <a:pt x="29" y="69"/>
                  </a:lnTo>
                  <a:lnTo>
                    <a:pt x="32" y="63"/>
                  </a:lnTo>
                  <a:lnTo>
                    <a:pt x="36" y="57"/>
                  </a:lnTo>
                  <a:lnTo>
                    <a:pt x="39" y="51"/>
                  </a:lnTo>
                  <a:lnTo>
                    <a:pt x="43" y="46"/>
                  </a:lnTo>
                  <a:lnTo>
                    <a:pt x="48" y="42"/>
                  </a:lnTo>
                  <a:lnTo>
                    <a:pt x="52" y="38"/>
                  </a:lnTo>
                  <a:lnTo>
                    <a:pt x="57" y="34"/>
                  </a:lnTo>
                  <a:lnTo>
                    <a:pt x="63" y="32"/>
                  </a:lnTo>
                  <a:lnTo>
                    <a:pt x="69" y="30"/>
                  </a:lnTo>
                  <a:lnTo>
                    <a:pt x="76" y="27"/>
                  </a:lnTo>
                  <a:lnTo>
                    <a:pt x="82" y="26"/>
                  </a:lnTo>
                  <a:lnTo>
                    <a:pt x="89" y="26"/>
                  </a:lnTo>
                  <a:lnTo>
                    <a:pt x="89" y="0"/>
                  </a:lnTo>
                  <a:close/>
                </a:path>
              </a:pathLst>
            </a:custGeom>
            <a:solidFill>
              <a:srgbClr val="1F1A17"/>
            </a:solidFill>
            <a:ln w="9525">
              <a:noFill/>
              <a:round/>
              <a:headEnd/>
              <a:tailEnd/>
            </a:ln>
          </p:spPr>
          <p:txBody>
            <a:bodyPr/>
            <a:lstStyle/>
            <a:p>
              <a:endParaRPr lang="en-US"/>
            </a:p>
          </p:txBody>
        </p:sp>
        <p:sp>
          <p:nvSpPr>
            <p:cNvPr id="45093" name="Freeform 30"/>
            <p:cNvSpPr>
              <a:spLocks/>
            </p:cNvSpPr>
            <p:nvPr/>
          </p:nvSpPr>
          <p:spPr bwMode="auto">
            <a:xfrm>
              <a:off x="2362" y="3112"/>
              <a:ext cx="30" cy="33"/>
            </a:xfrm>
            <a:custGeom>
              <a:avLst/>
              <a:gdLst>
                <a:gd name="T0" fmla="*/ 3 w 89"/>
                <a:gd name="T1" fmla="*/ 4 h 98"/>
                <a:gd name="T2" fmla="*/ 3 w 89"/>
                <a:gd name="T3" fmla="*/ 4 h 98"/>
                <a:gd name="T4" fmla="*/ 3 w 89"/>
                <a:gd name="T5" fmla="*/ 3 h 98"/>
                <a:gd name="T6" fmla="*/ 3 w 89"/>
                <a:gd name="T7" fmla="*/ 3 h 98"/>
                <a:gd name="T8" fmla="*/ 3 w 89"/>
                <a:gd name="T9" fmla="*/ 3 h 98"/>
                <a:gd name="T10" fmla="*/ 3 w 89"/>
                <a:gd name="T11" fmla="*/ 2 h 98"/>
                <a:gd name="T12" fmla="*/ 3 w 89"/>
                <a:gd name="T13" fmla="*/ 2 h 98"/>
                <a:gd name="T14" fmla="*/ 3 w 89"/>
                <a:gd name="T15" fmla="*/ 2 h 98"/>
                <a:gd name="T16" fmla="*/ 3 w 89"/>
                <a:gd name="T17" fmla="*/ 1 h 98"/>
                <a:gd name="T18" fmla="*/ 2 w 89"/>
                <a:gd name="T19" fmla="*/ 1 h 98"/>
                <a:gd name="T20" fmla="*/ 2 w 89"/>
                <a:gd name="T21" fmla="*/ 1 h 98"/>
                <a:gd name="T22" fmla="*/ 2 w 89"/>
                <a:gd name="T23" fmla="*/ 1 h 98"/>
                <a:gd name="T24" fmla="*/ 2 w 89"/>
                <a:gd name="T25" fmla="*/ 0 h 98"/>
                <a:gd name="T26" fmla="*/ 1 w 89"/>
                <a:gd name="T27" fmla="*/ 0 h 98"/>
                <a:gd name="T28" fmla="*/ 1 w 89"/>
                <a:gd name="T29" fmla="*/ 0 h 98"/>
                <a:gd name="T30" fmla="*/ 1 w 89"/>
                <a:gd name="T31" fmla="*/ 0 h 98"/>
                <a:gd name="T32" fmla="*/ 0 w 89"/>
                <a:gd name="T33" fmla="*/ 0 h 98"/>
                <a:gd name="T34" fmla="*/ 0 w 89"/>
                <a:gd name="T35" fmla="*/ 0 h 98"/>
                <a:gd name="T36" fmla="*/ 0 w 89"/>
                <a:gd name="T37" fmla="*/ 1 h 98"/>
                <a:gd name="T38" fmla="*/ 0 w 89"/>
                <a:gd name="T39" fmla="*/ 1 h 98"/>
                <a:gd name="T40" fmla="*/ 1 w 89"/>
                <a:gd name="T41" fmla="*/ 1 h 98"/>
                <a:gd name="T42" fmla="*/ 1 w 89"/>
                <a:gd name="T43" fmla="*/ 1 h 98"/>
                <a:gd name="T44" fmla="*/ 1 w 89"/>
                <a:gd name="T45" fmla="*/ 1 h 98"/>
                <a:gd name="T46" fmla="*/ 1 w 89"/>
                <a:gd name="T47" fmla="*/ 1 h 98"/>
                <a:gd name="T48" fmla="*/ 1 w 89"/>
                <a:gd name="T49" fmla="*/ 1 h 98"/>
                <a:gd name="T50" fmla="*/ 2 w 89"/>
                <a:gd name="T51" fmla="*/ 2 h 98"/>
                <a:gd name="T52" fmla="*/ 2 w 89"/>
                <a:gd name="T53" fmla="*/ 2 h 98"/>
                <a:gd name="T54" fmla="*/ 2 w 89"/>
                <a:gd name="T55" fmla="*/ 2 h 98"/>
                <a:gd name="T56" fmla="*/ 2 w 89"/>
                <a:gd name="T57" fmla="*/ 2 h 98"/>
                <a:gd name="T58" fmla="*/ 2 w 89"/>
                <a:gd name="T59" fmla="*/ 2 h 98"/>
                <a:gd name="T60" fmla="*/ 2 w 89"/>
                <a:gd name="T61" fmla="*/ 3 h 98"/>
                <a:gd name="T62" fmla="*/ 2 w 89"/>
                <a:gd name="T63" fmla="*/ 3 h 98"/>
                <a:gd name="T64" fmla="*/ 2 w 89"/>
                <a:gd name="T65" fmla="*/ 3 h 98"/>
                <a:gd name="T66" fmla="*/ 2 w 89"/>
                <a:gd name="T67" fmla="*/ 3 h 98"/>
                <a:gd name="T68" fmla="*/ 2 w 89"/>
                <a:gd name="T69" fmla="*/ 4 h 98"/>
                <a:gd name="T70" fmla="*/ 2 w 89"/>
                <a:gd name="T71" fmla="*/ 4 h 98"/>
                <a:gd name="T72" fmla="*/ 3 w 89"/>
                <a:gd name="T73" fmla="*/ 4 h 98"/>
                <a:gd name="T74" fmla="*/ 3 w 89"/>
                <a:gd name="T75" fmla="*/ 4 h 98"/>
                <a:gd name="T76" fmla="*/ 3 w 89"/>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98"/>
                <a:gd name="T119" fmla="*/ 89 w 89"/>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98">
                  <a:moveTo>
                    <a:pt x="89" y="98"/>
                  </a:moveTo>
                  <a:lnTo>
                    <a:pt x="89" y="98"/>
                  </a:lnTo>
                  <a:lnTo>
                    <a:pt x="88" y="87"/>
                  </a:lnTo>
                  <a:lnTo>
                    <a:pt x="87" y="78"/>
                  </a:lnTo>
                  <a:lnTo>
                    <a:pt x="85" y="68"/>
                  </a:lnTo>
                  <a:lnTo>
                    <a:pt x="82" y="58"/>
                  </a:lnTo>
                  <a:lnTo>
                    <a:pt x="78" y="50"/>
                  </a:lnTo>
                  <a:lnTo>
                    <a:pt x="74" y="42"/>
                  </a:lnTo>
                  <a:lnTo>
                    <a:pt x="69" y="34"/>
                  </a:lnTo>
                  <a:lnTo>
                    <a:pt x="63" y="27"/>
                  </a:lnTo>
                  <a:lnTo>
                    <a:pt x="57" y="21"/>
                  </a:lnTo>
                  <a:lnTo>
                    <a:pt x="50" y="15"/>
                  </a:lnTo>
                  <a:lnTo>
                    <a:pt x="43" y="11"/>
                  </a:lnTo>
                  <a:lnTo>
                    <a:pt x="35" y="7"/>
                  </a:lnTo>
                  <a:lnTo>
                    <a:pt x="27" y="3"/>
                  </a:lnTo>
                  <a:lnTo>
                    <a:pt x="18" y="1"/>
                  </a:lnTo>
                  <a:lnTo>
                    <a:pt x="9" y="0"/>
                  </a:lnTo>
                  <a:lnTo>
                    <a:pt x="0" y="0"/>
                  </a:lnTo>
                  <a:lnTo>
                    <a:pt x="0" y="26"/>
                  </a:lnTo>
                  <a:lnTo>
                    <a:pt x="7" y="26"/>
                  </a:lnTo>
                  <a:lnTo>
                    <a:pt x="14" y="27"/>
                  </a:lnTo>
                  <a:lnTo>
                    <a:pt x="20" y="30"/>
                  </a:lnTo>
                  <a:lnTo>
                    <a:pt x="26" y="32"/>
                  </a:lnTo>
                  <a:lnTo>
                    <a:pt x="32" y="34"/>
                  </a:lnTo>
                  <a:lnTo>
                    <a:pt x="37" y="38"/>
                  </a:lnTo>
                  <a:lnTo>
                    <a:pt x="42" y="42"/>
                  </a:lnTo>
                  <a:lnTo>
                    <a:pt x="46" y="46"/>
                  </a:lnTo>
                  <a:lnTo>
                    <a:pt x="50" y="51"/>
                  </a:lnTo>
                  <a:lnTo>
                    <a:pt x="54" y="57"/>
                  </a:lnTo>
                  <a:lnTo>
                    <a:pt x="57" y="63"/>
                  </a:lnTo>
                  <a:lnTo>
                    <a:pt x="60" y="69"/>
                  </a:lnTo>
                  <a:lnTo>
                    <a:pt x="62" y="75"/>
                  </a:lnTo>
                  <a:lnTo>
                    <a:pt x="63" y="82"/>
                  </a:lnTo>
                  <a:lnTo>
                    <a:pt x="64" y="90"/>
                  </a:lnTo>
                  <a:lnTo>
                    <a:pt x="64" y="98"/>
                  </a:lnTo>
                  <a:lnTo>
                    <a:pt x="89" y="98"/>
                  </a:lnTo>
                  <a:close/>
                </a:path>
              </a:pathLst>
            </a:custGeom>
            <a:solidFill>
              <a:srgbClr val="1F1A17"/>
            </a:solidFill>
            <a:ln w="9525">
              <a:noFill/>
              <a:round/>
              <a:headEnd/>
              <a:tailEnd/>
            </a:ln>
          </p:spPr>
          <p:txBody>
            <a:bodyPr/>
            <a:lstStyle/>
            <a:p>
              <a:endParaRPr lang="en-US"/>
            </a:p>
          </p:txBody>
        </p:sp>
        <p:sp>
          <p:nvSpPr>
            <p:cNvPr id="45094" name="Freeform 31"/>
            <p:cNvSpPr>
              <a:spLocks/>
            </p:cNvSpPr>
            <p:nvPr/>
          </p:nvSpPr>
          <p:spPr bwMode="auto">
            <a:xfrm>
              <a:off x="2397" y="3255"/>
              <a:ext cx="42" cy="46"/>
            </a:xfrm>
            <a:custGeom>
              <a:avLst/>
              <a:gdLst>
                <a:gd name="T0" fmla="*/ 5 w 125"/>
                <a:gd name="T1" fmla="*/ 3 h 137"/>
                <a:gd name="T2" fmla="*/ 5 w 125"/>
                <a:gd name="T3" fmla="*/ 3 h 137"/>
                <a:gd name="T4" fmla="*/ 4 w 125"/>
                <a:gd name="T5" fmla="*/ 4 h 137"/>
                <a:gd name="T6" fmla="*/ 4 w 125"/>
                <a:gd name="T7" fmla="*/ 4 h 137"/>
                <a:gd name="T8" fmla="*/ 4 w 125"/>
                <a:gd name="T9" fmla="*/ 5 h 137"/>
                <a:gd name="T10" fmla="*/ 3 w 125"/>
                <a:gd name="T11" fmla="*/ 5 h 137"/>
                <a:gd name="T12" fmla="*/ 3 w 125"/>
                <a:gd name="T13" fmla="*/ 5 h 137"/>
                <a:gd name="T14" fmla="*/ 3 w 125"/>
                <a:gd name="T15" fmla="*/ 5 h 137"/>
                <a:gd name="T16" fmla="*/ 2 w 125"/>
                <a:gd name="T17" fmla="*/ 5 h 137"/>
                <a:gd name="T18" fmla="*/ 2 w 125"/>
                <a:gd name="T19" fmla="*/ 5 h 137"/>
                <a:gd name="T20" fmla="*/ 1 w 125"/>
                <a:gd name="T21" fmla="*/ 5 h 137"/>
                <a:gd name="T22" fmla="*/ 1 w 125"/>
                <a:gd name="T23" fmla="*/ 5 h 137"/>
                <a:gd name="T24" fmla="*/ 1 w 125"/>
                <a:gd name="T25" fmla="*/ 4 h 137"/>
                <a:gd name="T26" fmla="*/ 0 w 125"/>
                <a:gd name="T27" fmla="*/ 4 h 137"/>
                <a:gd name="T28" fmla="*/ 0 w 125"/>
                <a:gd name="T29" fmla="*/ 3 h 137"/>
                <a:gd name="T30" fmla="*/ 0 w 125"/>
                <a:gd name="T31" fmla="*/ 3 h 137"/>
                <a:gd name="T32" fmla="*/ 0 w 125"/>
                <a:gd name="T33" fmla="*/ 2 h 137"/>
                <a:gd name="T34" fmla="*/ 0 w 125"/>
                <a:gd name="T35" fmla="*/ 2 h 137"/>
                <a:gd name="T36" fmla="*/ 0 w 125"/>
                <a:gd name="T37" fmla="*/ 1 h 137"/>
                <a:gd name="T38" fmla="*/ 1 w 125"/>
                <a:gd name="T39" fmla="*/ 1 h 137"/>
                <a:gd name="T40" fmla="*/ 1 w 125"/>
                <a:gd name="T41" fmla="*/ 1 h 137"/>
                <a:gd name="T42" fmla="*/ 1 w 125"/>
                <a:gd name="T43" fmla="*/ 0 h 137"/>
                <a:gd name="T44" fmla="*/ 2 w 125"/>
                <a:gd name="T45" fmla="*/ 0 h 137"/>
                <a:gd name="T46" fmla="*/ 2 w 125"/>
                <a:gd name="T47" fmla="*/ 0 h 137"/>
                <a:gd name="T48" fmla="*/ 3 w 125"/>
                <a:gd name="T49" fmla="*/ 0 h 137"/>
                <a:gd name="T50" fmla="*/ 3 w 125"/>
                <a:gd name="T51" fmla="*/ 0 h 137"/>
                <a:gd name="T52" fmla="*/ 3 w 125"/>
                <a:gd name="T53" fmla="*/ 0 h 137"/>
                <a:gd name="T54" fmla="*/ 4 w 125"/>
                <a:gd name="T55" fmla="*/ 1 h 137"/>
                <a:gd name="T56" fmla="*/ 4 w 125"/>
                <a:gd name="T57" fmla="*/ 1 h 137"/>
                <a:gd name="T58" fmla="*/ 4 w 125"/>
                <a:gd name="T59" fmla="*/ 1 h 137"/>
                <a:gd name="T60" fmla="*/ 5 w 125"/>
                <a:gd name="T61" fmla="*/ 2 h 137"/>
                <a:gd name="T62" fmla="*/ 5 w 125"/>
                <a:gd name="T63" fmla="*/ 2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137"/>
                <a:gd name="T98" fmla="*/ 125 w 125"/>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137">
                  <a:moveTo>
                    <a:pt x="125" y="70"/>
                  </a:moveTo>
                  <a:lnTo>
                    <a:pt x="125" y="76"/>
                  </a:lnTo>
                  <a:lnTo>
                    <a:pt x="124" y="83"/>
                  </a:lnTo>
                  <a:lnTo>
                    <a:pt x="121" y="89"/>
                  </a:lnTo>
                  <a:lnTo>
                    <a:pt x="120" y="95"/>
                  </a:lnTo>
                  <a:lnTo>
                    <a:pt x="117" y="101"/>
                  </a:lnTo>
                  <a:lnTo>
                    <a:pt x="114" y="107"/>
                  </a:lnTo>
                  <a:lnTo>
                    <a:pt x="111" y="112"/>
                  </a:lnTo>
                  <a:lnTo>
                    <a:pt x="107" y="117"/>
                  </a:lnTo>
                  <a:lnTo>
                    <a:pt x="103" y="122"/>
                  </a:lnTo>
                  <a:lnTo>
                    <a:pt x="98" y="125"/>
                  </a:lnTo>
                  <a:lnTo>
                    <a:pt x="93" y="129"/>
                  </a:lnTo>
                  <a:lnTo>
                    <a:pt x="88" y="131"/>
                  </a:lnTo>
                  <a:lnTo>
                    <a:pt x="83" y="134"/>
                  </a:lnTo>
                  <a:lnTo>
                    <a:pt x="76" y="136"/>
                  </a:lnTo>
                  <a:lnTo>
                    <a:pt x="71" y="136"/>
                  </a:lnTo>
                  <a:lnTo>
                    <a:pt x="64" y="137"/>
                  </a:lnTo>
                  <a:lnTo>
                    <a:pt x="58" y="136"/>
                  </a:lnTo>
                  <a:lnTo>
                    <a:pt x="51" y="136"/>
                  </a:lnTo>
                  <a:lnTo>
                    <a:pt x="45" y="134"/>
                  </a:lnTo>
                  <a:lnTo>
                    <a:pt x="39" y="131"/>
                  </a:lnTo>
                  <a:lnTo>
                    <a:pt x="34" y="129"/>
                  </a:lnTo>
                  <a:lnTo>
                    <a:pt x="29" y="125"/>
                  </a:lnTo>
                  <a:lnTo>
                    <a:pt x="23" y="122"/>
                  </a:lnTo>
                  <a:lnTo>
                    <a:pt x="19" y="117"/>
                  </a:lnTo>
                  <a:lnTo>
                    <a:pt x="14" y="112"/>
                  </a:lnTo>
                  <a:lnTo>
                    <a:pt x="11" y="107"/>
                  </a:lnTo>
                  <a:lnTo>
                    <a:pt x="8" y="101"/>
                  </a:lnTo>
                  <a:lnTo>
                    <a:pt x="6" y="95"/>
                  </a:lnTo>
                  <a:lnTo>
                    <a:pt x="4" y="89"/>
                  </a:lnTo>
                  <a:lnTo>
                    <a:pt x="2" y="83"/>
                  </a:lnTo>
                  <a:lnTo>
                    <a:pt x="2" y="76"/>
                  </a:lnTo>
                  <a:lnTo>
                    <a:pt x="0" y="70"/>
                  </a:lnTo>
                  <a:lnTo>
                    <a:pt x="2" y="62"/>
                  </a:lnTo>
                  <a:lnTo>
                    <a:pt x="2" y="56"/>
                  </a:lnTo>
                  <a:lnTo>
                    <a:pt x="4" y="49"/>
                  </a:lnTo>
                  <a:lnTo>
                    <a:pt x="6" y="42"/>
                  </a:lnTo>
                  <a:lnTo>
                    <a:pt x="8" y="36"/>
                  </a:lnTo>
                  <a:lnTo>
                    <a:pt x="11" y="30"/>
                  </a:lnTo>
                  <a:lnTo>
                    <a:pt x="14" y="25"/>
                  </a:lnTo>
                  <a:lnTo>
                    <a:pt x="19" y="20"/>
                  </a:lnTo>
                  <a:lnTo>
                    <a:pt x="23" y="15"/>
                  </a:lnTo>
                  <a:lnTo>
                    <a:pt x="29" y="12"/>
                  </a:lnTo>
                  <a:lnTo>
                    <a:pt x="34" y="8"/>
                  </a:lnTo>
                  <a:lnTo>
                    <a:pt x="39" y="4"/>
                  </a:lnTo>
                  <a:lnTo>
                    <a:pt x="45" y="2"/>
                  </a:lnTo>
                  <a:lnTo>
                    <a:pt x="51" y="1"/>
                  </a:lnTo>
                  <a:lnTo>
                    <a:pt x="58" y="0"/>
                  </a:lnTo>
                  <a:lnTo>
                    <a:pt x="64" y="0"/>
                  </a:lnTo>
                  <a:lnTo>
                    <a:pt x="71" y="0"/>
                  </a:lnTo>
                  <a:lnTo>
                    <a:pt x="76" y="1"/>
                  </a:lnTo>
                  <a:lnTo>
                    <a:pt x="83" y="2"/>
                  </a:lnTo>
                  <a:lnTo>
                    <a:pt x="88" y="4"/>
                  </a:lnTo>
                  <a:lnTo>
                    <a:pt x="93" y="8"/>
                  </a:lnTo>
                  <a:lnTo>
                    <a:pt x="98" y="12"/>
                  </a:lnTo>
                  <a:lnTo>
                    <a:pt x="103" y="15"/>
                  </a:lnTo>
                  <a:lnTo>
                    <a:pt x="107" y="20"/>
                  </a:lnTo>
                  <a:lnTo>
                    <a:pt x="111" y="25"/>
                  </a:lnTo>
                  <a:lnTo>
                    <a:pt x="114" y="30"/>
                  </a:lnTo>
                  <a:lnTo>
                    <a:pt x="117" y="36"/>
                  </a:lnTo>
                  <a:lnTo>
                    <a:pt x="120" y="42"/>
                  </a:lnTo>
                  <a:lnTo>
                    <a:pt x="121" y="49"/>
                  </a:lnTo>
                  <a:lnTo>
                    <a:pt x="124" y="56"/>
                  </a:lnTo>
                  <a:lnTo>
                    <a:pt x="125" y="62"/>
                  </a:lnTo>
                  <a:lnTo>
                    <a:pt x="125" y="70"/>
                  </a:lnTo>
                  <a:close/>
                </a:path>
              </a:pathLst>
            </a:custGeom>
            <a:solidFill>
              <a:srgbClr val="E87A41"/>
            </a:solidFill>
            <a:ln w="9525">
              <a:noFill/>
              <a:round/>
              <a:headEnd/>
              <a:tailEnd/>
            </a:ln>
          </p:spPr>
          <p:txBody>
            <a:bodyPr/>
            <a:lstStyle/>
            <a:p>
              <a:endParaRPr lang="en-US"/>
            </a:p>
          </p:txBody>
        </p:sp>
        <p:sp>
          <p:nvSpPr>
            <p:cNvPr id="45095" name="Freeform 32"/>
            <p:cNvSpPr>
              <a:spLocks/>
            </p:cNvSpPr>
            <p:nvPr/>
          </p:nvSpPr>
          <p:spPr bwMode="auto">
            <a:xfrm>
              <a:off x="2419" y="3278"/>
              <a:ext cx="24" cy="27"/>
            </a:xfrm>
            <a:custGeom>
              <a:avLst/>
              <a:gdLst>
                <a:gd name="T0" fmla="*/ 0 w 73"/>
                <a:gd name="T1" fmla="*/ 3 h 81"/>
                <a:gd name="T2" fmla="*/ 0 w 73"/>
                <a:gd name="T3" fmla="*/ 3 h 81"/>
                <a:gd name="T4" fmla="*/ 0 w 73"/>
                <a:gd name="T5" fmla="*/ 3 h 81"/>
                <a:gd name="T6" fmla="*/ 1 w 73"/>
                <a:gd name="T7" fmla="*/ 3 h 81"/>
                <a:gd name="T8" fmla="*/ 1 w 73"/>
                <a:gd name="T9" fmla="*/ 3 h 81"/>
                <a:gd name="T10" fmla="*/ 1 w 73"/>
                <a:gd name="T11" fmla="*/ 3 h 81"/>
                <a:gd name="T12" fmla="*/ 1 w 73"/>
                <a:gd name="T13" fmla="*/ 3 h 81"/>
                <a:gd name="T14" fmla="*/ 1 w 73"/>
                <a:gd name="T15" fmla="*/ 2 h 81"/>
                <a:gd name="T16" fmla="*/ 2 w 73"/>
                <a:gd name="T17" fmla="*/ 2 h 81"/>
                <a:gd name="T18" fmla="*/ 2 w 73"/>
                <a:gd name="T19" fmla="*/ 2 h 81"/>
                <a:gd name="T20" fmla="*/ 2 w 73"/>
                <a:gd name="T21" fmla="*/ 2 h 81"/>
                <a:gd name="T22" fmla="*/ 2 w 73"/>
                <a:gd name="T23" fmla="*/ 2 h 81"/>
                <a:gd name="T24" fmla="*/ 2 w 73"/>
                <a:gd name="T25" fmla="*/ 1 h 81"/>
                <a:gd name="T26" fmla="*/ 2 w 73"/>
                <a:gd name="T27" fmla="*/ 1 h 81"/>
                <a:gd name="T28" fmla="*/ 3 w 73"/>
                <a:gd name="T29" fmla="*/ 1 h 81"/>
                <a:gd name="T30" fmla="*/ 3 w 73"/>
                <a:gd name="T31" fmla="*/ 1 h 81"/>
                <a:gd name="T32" fmla="*/ 3 w 73"/>
                <a:gd name="T33" fmla="*/ 0 h 81"/>
                <a:gd name="T34" fmla="*/ 3 w 73"/>
                <a:gd name="T35" fmla="*/ 0 h 81"/>
                <a:gd name="T36" fmla="*/ 2 w 73"/>
                <a:gd name="T37" fmla="*/ 0 h 81"/>
                <a:gd name="T38" fmla="*/ 2 w 73"/>
                <a:gd name="T39" fmla="*/ 0 h 81"/>
                <a:gd name="T40" fmla="*/ 2 w 73"/>
                <a:gd name="T41" fmla="*/ 0 h 81"/>
                <a:gd name="T42" fmla="*/ 2 w 73"/>
                <a:gd name="T43" fmla="*/ 1 h 81"/>
                <a:gd name="T44" fmla="*/ 2 w 73"/>
                <a:gd name="T45" fmla="*/ 1 h 81"/>
                <a:gd name="T46" fmla="*/ 2 w 73"/>
                <a:gd name="T47" fmla="*/ 1 h 81"/>
                <a:gd name="T48" fmla="*/ 1 w 73"/>
                <a:gd name="T49" fmla="*/ 1 h 81"/>
                <a:gd name="T50" fmla="*/ 1 w 73"/>
                <a:gd name="T51" fmla="*/ 1 h 81"/>
                <a:gd name="T52" fmla="*/ 1 w 73"/>
                <a:gd name="T53" fmla="*/ 1 h 81"/>
                <a:gd name="T54" fmla="*/ 1 w 73"/>
                <a:gd name="T55" fmla="*/ 2 h 81"/>
                <a:gd name="T56" fmla="*/ 1 w 73"/>
                <a:gd name="T57" fmla="*/ 2 h 81"/>
                <a:gd name="T58" fmla="*/ 1 w 73"/>
                <a:gd name="T59" fmla="*/ 2 h 81"/>
                <a:gd name="T60" fmla="*/ 1 w 73"/>
                <a:gd name="T61" fmla="*/ 2 h 81"/>
                <a:gd name="T62" fmla="*/ 1 w 73"/>
                <a:gd name="T63" fmla="*/ 2 h 81"/>
                <a:gd name="T64" fmla="*/ 0 w 73"/>
                <a:gd name="T65" fmla="*/ 2 h 81"/>
                <a:gd name="T66" fmla="*/ 0 w 73"/>
                <a:gd name="T67" fmla="*/ 2 h 81"/>
                <a:gd name="T68" fmla="*/ 0 w 73"/>
                <a:gd name="T69" fmla="*/ 2 h 81"/>
                <a:gd name="T70" fmla="*/ 0 w 73"/>
                <a:gd name="T71" fmla="*/ 2 h 81"/>
                <a:gd name="T72" fmla="*/ 0 w 73"/>
                <a:gd name="T73" fmla="*/ 3 h 81"/>
                <a:gd name="T74" fmla="*/ 0 w 73"/>
                <a:gd name="T75" fmla="*/ 3 h 81"/>
                <a:gd name="T76" fmla="*/ 0 w 73"/>
                <a:gd name="T77" fmla="*/ 3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81"/>
                <a:gd name="T119" fmla="*/ 73 w 73"/>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81">
                  <a:moveTo>
                    <a:pt x="0" y="81"/>
                  </a:moveTo>
                  <a:lnTo>
                    <a:pt x="0" y="81"/>
                  </a:lnTo>
                  <a:lnTo>
                    <a:pt x="8" y="79"/>
                  </a:lnTo>
                  <a:lnTo>
                    <a:pt x="14" y="78"/>
                  </a:lnTo>
                  <a:lnTo>
                    <a:pt x="22" y="77"/>
                  </a:lnTo>
                  <a:lnTo>
                    <a:pt x="28" y="73"/>
                  </a:lnTo>
                  <a:lnTo>
                    <a:pt x="35" y="71"/>
                  </a:lnTo>
                  <a:lnTo>
                    <a:pt x="41" y="66"/>
                  </a:lnTo>
                  <a:lnTo>
                    <a:pt x="47" y="61"/>
                  </a:lnTo>
                  <a:lnTo>
                    <a:pt x="51" y="57"/>
                  </a:lnTo>
                  <a:lnTo>
                    <a:pt x="56" y="51"/>
                  </a:lnTo>
                  <a:lnTo>
                    <a:pt x="61" y="45"/>
                  </a:lnTo>
                  <a:lnTo>
                    <a:pt x="64" y="39"/>
                  </a:lnTo>
                  <a:lnTo>
                    <a:pt x="67" y="31"/>
                  </a:lnTo>
                  <a:lnTo>
                    <a:pt x="69" y="24"/>
                  </a:lnTo>
                  <a:lnTo>
                    <a:pt x="71" y="16"/>
                  </a:lnTo>
                  <a:lnTo>
                    <a:pt x="73" y="9"/>
                  </a:lnTo>
                  <a:lnTo>
                    <a:pt x="73" y="0"/>
                  </a:lnTo>
                  <a:lnTo>
                    <a:pt x="49" y="0"/>
                  </a:lnTo>
                  <a:lnTo>
                    <a:pt x="49" y="5"/>
                  </a:lnTo>
                  <a:lnTo>
                    <a:pt x="48" y="11"/>
                  </a:lnTo>
                  <a:lnTo>
                    <a:pt x="47" y="16"/>
                  </a:lnTo>
                  <a:lnTo>
                    <a:pt x="44" y="21"/>
                  </a:lnTo>
                  <a:lnTo>
                    <a:pt x="42" y="25"/>
                  </a:lnTo>
                  <a:lnTo>
                    <a:pt x="40" y="30"/>
                  </a:lnTo>
                  <a:lnTo>
                    <a:pt x="38" y="34"/>
                  </a:lnTo>
                  <a:lnTo>
                    <a:pt x="35" y="37"/>
                  </a:lnTo>
                  <a:lnTo>
                    <a:pt x="30" y="41"/>
                  </a:lnTo>
                  <a:lnTo>
                    <a:pt x="27" y="45"/>
                  </a:lnTo>
                  <a:lnTo>
                    <a:pt x="23" y="47"/>
                  </a:lnTo>
                  <a:lnTo>
                    <a:pt x="19" y="49"/>
                  </a:lnTo>
                  <a:lnTo>
                    <a:pt x="14" y="51"/>
                  </a:lnTo>
                  <a:lnTo>
                    <a:pt x="10" y="53"/>
                  </a:lnTo>
                  <a:lnTo>
                    <a:pt x="6" y="53"/>
                  </a:lnTo>
                  <a:lnTo>
                    <a:pt x="0" y="53"/>
                  </a:lnTo>
                  <a:lnTo>
                    <a:pt x="0" y="81"/>
                  </a:lnTo>
                  <a:close/>
                </a:path>
              </a:pathLst>
            </a:custGeom>
            <a:solidFill>
              <a:srgbClr val="1F1A17"/>
            </a:solidFill>
            <a:ln w="9525">
              <a:noFill/>
              <a:round/>
              <a:headEnd/>
              <a:tailEnd/>
            </a:ln>
          </p:spPr>
          <p:txBody>
            <a:bodyPr/>
            <a:lstStyle/>
            <a:p>
              <a:endParaRPr lang="en-US"/>
            </a:p>
          </p:txBody>
        </p:sp>
        <p:sp>
          <p:nvSpPr>
            <p:cNvPr id="45096" name="Freeform 33"/>
            <p:cNvSpPr>
              <a:spLocks/>
            </p:cNvSpPr>
            <p:nvPr/>
          </p:nvSpPr>
          <p:spPr bwMode="auto">
            <a:xfrm>
              <a:off x="2394" y="3278"/>
              <a:ext cx="25" cy="27"/>
            </a:xfrm>
            <a:custGeom>
              <a:avLst/>
              <a:gdLst>
                <a:gd name="T0" fmla="*/ 0 w 75"/>
                <a:gd name="T1" fmla="*/ 0 h 81"/>
                <a:gd name="T2" fmla="*/ 0 w 75"/>
                <a:gd name="T3" fmla="*/ 0 h 81"/>
                <a:gd name="T4" fmla="*/ 0 w 75"/>
                <a:gd name="T5" fmla="*/ 0 h 81"/>
                <a:gd name="T6" fmla="*/ 0 w 75"/>
                <a:gd name="T7" fmla="*/ 1 h 81"/>
                <a:gd name="T8" fmla="*/ 0 w 75"/>
                <a:gd name="T9" fmla="*/ 1 h 81"/>
                <a:gd name="T10" fmla="*/ 0 w 75"/>
                <a:gd name="T11" fmla="*/ 1 h 81"/>
                <a:gd name="T12" fmla="*/ 0 w 75"/>
                <a:gd name="T13" fmla="*/ 1 h 81"/>
                <a:gd name="T14" fmla="*/ 0 w 75"/>
                <a:gd name="T15" fmla="*/ 2 h 81"/>
                <a:gd name="T16" fmla="*/ 1 w 75"/>
                <a:gd name="T17" fmla="*/ 2 h 81"/>
                <a:gd name="T18" fmla="*/ 1 w 75"/>
                <a:gd name="T19" fmla="*/ 2 h 81"/>
                <a:gd name="T20" fmla="*/ 1 w 75"/>
                <a:gd name="T21" fmla="*/ 2 h 81"/>
                <a:gd name="T22" fmla="*/ 1 w 75"/>
                <a:gd name="T23" fmla="*/ 2 h 81"/>
                <a:gd name="T24" fmla="*/ 1 w 75"/>
                <a:gd name="T25" fmla="*/ 3 h 81"/>
                <a:gd name="T26" fmla="*/ 2 w 75"/>
                <a:gd name="T27" fmla="*/ 3 h 81"/>
                <a:gd name="T28" fmla="*/ 2 w 75"/>
                <a:gd name="T29" fmla="*/ 3 h 81"/>
                <a:gd name="T30" fmla="*/ 2 w 75"/>
                <a:gd name="T31" fmla="*/ 3 h 81"/>
                <a:gd name="T32" fmla="*/ 3 w 75"/>
                <a:gd name="T33" fmla="*/ 3 h 81"/>
                <a:gd name="T34" fmla="*/ 3 w 75"/>
                <a:gd name="T35" fmla="*/ 3 h 81"/>
                <a:gd name="T36" fmla="*/ 3 w 75"/>
                <a:gd name="T37" fmla="*/ 2 h 81"/>
                <a:gd name="T38" fmla="*/ 3 w 75"/>
                <a:gd name="T39" fmla="*/ 2 h 81"/>
                <a:gd name="T40" fmla="*/ 2 w 75"/>
                <a:gd name="T41" fmla="*/ 2 h 81"/>
                <a:gd name="T42" fmla="*/ 2 w 75"/>
                <a:gd name="T43" fmla="*/ 2 h 81"/>
                <a:gd name="T44" fmla="*/ 2 w 75"/>
                <a:gd name="T45" fmla="*/ 2 h 81"/>
                <a:gd name="T46" fmla="*/ 2 w 75"/>
                <a:gd name="T47" fmla="*/ 2 h 81"/>
                <a:gd name="T48" fmla="*/ 2 w 75"/>
                <a:gd name="T49" fmla="*/ 2 h 81"/>
                <a:gd name="T50" fmla="*/ 2 w 75"/>
                <a:gd name="T51" fmla="*/ 2 h 81"/>
                <a:gd name="T52" fmla="*/ 1 w 75"/>
                <a:gd name="T53" fmla="*/ 1 h 81"/>
                <a:gd name="T54" fmla="*/ 1 w 75"/>
                <a:gd name="T55" fmla="*/ 1 h 81"/>
                <a:gd name="T56" fmla="*/ 1 w 75"/>
                <a:gd name="T57" fmla="*/ 1 h 81"/>
                <a:gd name="T58" fmla="*/ 1 w 75"/>
                <a:gd name="T59" fmla="*/ 1 h 81"/>
                <a:gd name="T60" fmla="*/ 1 w 75"/>
                <a:gd name="T61" fmla="*/ 1 h 81"/>
                <a:gd name="T62" fmla="*/ 1 w 75"/>
                <a:gd name="T63" fmla="*/ 1 h 81"/>
                <a:gd name="T64" fmla="*/ 1 w 75"/>
                <a:gd name="T65" fmla="*/ 0 h 81"/>
                <a:gd name="T66" fmla="*/ 1 w 75"/>
                <a:gd name="T67" fmla="*/ 0 h 81"/>
                <a:gd name="T68" fmla="*/ 1 w 75"/>
                <a:gd name="T69" fmla="*/ 0 h 81"/>
                <a:gd name="T70" fmla="*/ 1 w 75"/>
                <a:gd name="T71" fmla="*/ 0 h 81"/>
                <a:gd name="T72" fmla="*/ 0 w 75"/>
                <a:gd name="T73" fmla="*/ 0 h 81"/>
                <a:gd name="T74" fmla="*/ 0 w 75"/>
                <a:gd name="T75" fmla="*/ 0 h 81"/>
                <a:gd name="T76" fmla="*/ 0 w 75"/>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1"/>
                <a:gd name="T119" fmla="*/ 75 w 75"/>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1">
                  <a:moveTo>
                    <a:pt x="0" y="0"/>
                  </a:moveTo>
                  <a:lnTo>
                    <a:pt x="0" y="0"/>
                  </a:lnTo>
                  <a:lnTo>
                    <a:pt x="0" y="7"/>
                  </a:lnTo>
                  <a:lnTo>
                    <a:pt x="2" y="16"/>
                  </a:lnTo>
                  <a:lnTo>
                    <a:pt x="3" y="24"/>
                  </a:lnTo>
                  <a:lnTo>
                    <a:pt x="5" y="31"/>
                  </a:lnTo>
                  <a:lnTo>
                    <a:pt x="8" y="39"/>
                  </a:lnTo>
                  <a:lnTo>
                    <a:pt x="13" y="45"/>
                  </a:lnTo>
                  <a:lnTo>
                    <a:pt x="17" y="51"/>
                  </a:lnTo>
                  <a:lnTo>
                    <a:pt x="21" y="57"/>
                  </a:lnTo>
                  <a:lnTo>
                    <a:pt x="27" y="63"/>
                  </a:lnTo>
                  <a:lnTo>
                    <a:pt x="33" y="66"/>
                  </a:lnTo>
                  <a:lnTo>
                    <a:pt x="38" y="71"/>
                  </a:lnTo>
                  <a:lnTo>
                    <a:pt x="46" y="75"/>
                  </a:lnTo>
                  <a:lnTo>
                    <a:pt x="52" y="77"/>
                  </a:lnTo>
                  <a:lnTo>
                    <a:pt x="60" y="78"/>
                  </a:lnTo>
                  <a:lnTo>
                    <a:pt x="68" y="79"/>
                  </a:lnTo>
                  <a:lnTo>
                    <a:pt x="75" y="81"/>
                  </a:lnTo>
                  <a:lnTo>
                    <a:pt x="75" y="53"/>
                  </a:lnTo>
                  <a:lnTo>
                    <a:pt x="70" y="53"/>
                  </a:lnTo>
                  <a:lnTo>
                    <a:pt x="64" y="53"/>
                  </a:lnTo>
                  <a:lnTo>
                    <a:pt x="59" y="51"/>
                  </a:lnTo>
                  <a:lnTo>
                    <a:pt x="55" y="49"/>
                  </a:lnTo>
                  <a:lnTo>
                    <a:pt x="50" y="47"/>
                  </a:lnTo>
                  <a:lnTo>
                    <a:pt x="46" y="45"/>
                  </a:lnTo>
                  <a:lnTo>
                    <a:pt x="42" y="41"/>
                  </a:lnTo>
                  <a:lnTo>
                    <a:pt x="38" y="37"/>
                  </a:lnTo>
                  <a:lnTo>
                    <a:pt x="35" y="34"/>
                  </a:lnTo>
                  <a:lnTo>
                    <a:pt x="32" y="30"/>
                  </a:lnTo>
                  <a:lnTo>
                    <a:pt x="30" y="25"/>
                  </a:lnTo>
                  <a:lnTo>
                    <a:pt x="28" y="21"/>
                  </a:lnTo>
                  <a:lnTo>
                    <a:pt x="25" y="16"/>
                  </a:lnTo>
                  <a:lnTo>
                    <a:pt x="24" y="11"/>
                  </a:lnTo>
                  <a:lnTo>
                    <a:pt x="24" y="5"/>
                  </a:lnTo>
                  <a:lnTo>
                    <a:pt x="23" y="0"/>
                  </a:lnTo>
                  <a:lnTo>
                    <a:pt x="0" y="0"/>
                  </a:lnTo>
                  <a:close/>
                </a:path>
              </a:pathLst>
            </a:custGeom>
            <a:solidFill>
              <a:srgbClr val="1F1A17"/>
            </a:solidFill>
            <a:ln w="9525">
              <a:noFill/>
              <a:round/>
              <a:headEnd/>
              <a:tailEnd/>
            </a:ln>
          </p:spPr>
          <p:txBody>
            <a:bodyPr/>
            <a:lstStyle/>
            <a:p>
              <a:endParaRPr lang="en-US"/>
            </a:p>
          </p:txBody>
        </p:sp>
        <p:sp>
          <p:nvSpPr>
            <p:cNvPr id="45097" name="Freeform 34"/>
            <p:cNvSpPr>
              <a:spLocks/>
            </p:cNvSpPr>
            <p:nvPr/>
          </p:nvSpPr>
          <p:spPr bwMode="auto">
            <a:xfrm>
              <a:off x="2394" y="3250"/>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2"/>
                  </a:lnTo>
                  <a:lnTo>
                    <a:pt x="52" y="4"/>
                  </a:lnTo>
                  <a:lnTo>
                    <a:pt x="45" y="6"/>
                  </a:lnTo>
                  <a:lnTo>
                    <a:pt x="38" y="10"/>
                  </a:lnTo>
                  <a:lnTo>
                    <a:pt x="33" y="14"/>
                  </a:lnTo>
                  <a:lnTo>
                    <a:pt x="27" y="18"/>
                  </a:lnTo>
                  <a:lnTo>
                    <a:pt x="21" y="24"/>
                  </a:lnTo>
                  <a:lnTo>
                    <a:pt x="17" y="30"/>
                  </a:lnTo>
                  <a:lnTo>
                    <a:pt x="13" y="36"/>
                  </a:lnTo>
                  <a:lnTo>
                    <a:pt x="8" y="44"/>
                  </a:lnTo>
                  <a:lnTo>
                    <a:pt x="5" y="51"/>
                  </a:lnTo>
                  <a:lnTo>
                    <a:pt x="3" y="59"/>
                  </a:lnTo>
                  <a:lnTo>
                    <a:pt x="1" y="66"/>
                  </a:lnTo>
                  <a:lnTo>
                    <a:pt x="0" y="75"/>
                  </a:lnTo>
                  <a:lnTo>
                    <a:pt x="0" y="84"/>
                  </a:lnTo>
                  <a:lnTo>
                    <a:pt x="23" y="84"/>
                  </a:lnTo>
                  <a:lnTo>
                    <a:pt x="24" y="77"/>
                  </a:lnTo>
                  <a:lnTo>
                    <a:pt x="24" y="72"/>
                  </a:lnTo>
                  <a:lnTo>
                    <a:pt x="27" y="66"/>
                  </a:lnTo>
                  <a:lnTo>
                    <a:pt x="28" y="61"/>
                  </a:lnTo>
                  <a:lnTo>
                    <a:pt x="30" y="56"/>
                  </a:lnTo>
                  <a:lnTo>
                    <a:pt x="32" y="52"/>
                  </a:lnTo>
                  <a:lnTo>
                    <a:pt x="35" y="47"/>
                  </a:lnTo>
                  <a:lnTo>
                    <a:pt x="38" y="44"/>
                  </a:lnTo>
                  <a:lnTo>
                    <a:pt x="42" y="40"/>
                  </a:lnTo>
                  <a:lnTo>
                    <a:pt x="46" y="36"/>
                  </a:lnTo>
                  <a:lnTo>
                    <a:pt x="50" y="34"/>
                  </a:lnTo>
                  <a:lnTo>
                    <a:pt x="55" y="32"/>
                  </a:lnTo>
                  <a:lnTo>
                    <a:pt x="59" y="29"/>
                  </a:lnTo>
                  <a:lnTo>
                    <a:pt x="64" y="28"/>
                  </a:lnTo>
                  <a:lnTo>
                    <a:pt x="70" y="27"/>
                  </a:lnTo>
                  <a:lnTo>
                    <a:pt x="75" y="27"/>
                  </a:lnTo>
                  <a:lnTo>
                    <a:pt x="75" y="0"/>
                  </a:lnTo>
                  <a:close/>
                </a:path>
              </a:pathLst>
            </a:custGeom>
            <a:solidFill>
              <a:srgbClr val="1F1A17"/>
            </a:solidFill>
            <a:ln w="9525">
              <a:noFill/>
              <a:round/>
              <a:headEnd/>
              <a:tailEnd/>
            </a:ln>
          </p:spPr>
          <p:txBody>
            <a:bodyPr/>
            <a:lstStyle/>
            <a:p>
              <a:endParaRPr lang="en-US"/>
            </a:p>
          </p:txBody>
        </p:sp>
        <p:sp>
          <p:nvSpPr>
            <p:cNvPr id="45098" name="Freeform 35"/>
            <p:cNvSpPr>
              <a:spLocks/>
            </p:cNvSpPr>
            <p:nvPr/>
          </p:nvSpPr>
          <p:spPr bwMode="auto">
            <a:xfrm>
              <a:off x="2419" y="3250"/>
              <a:ext cx="24" cy="28"/>
            </a:xfrm>
            <a:custGeom>
              <a:avLst/>
              <a:gdLst>
                <a:gd name="T0" fmla="*/ 3 w 73"/>
                <a:gd name="T1" fmla="*/ 3 h 84"/>
                <a:gd name="T2" fmla="*/ 3 w 73"/>
                <a:gd name="T3" fmla="*/ 3 h 84"/>
                <a:gd name="T4" fmla="*/ 3 w 73"/>
                <a:gd name="T5" fmla="*/ 3 h 84"/>
                <a:gd name="T6" fmla="*/ 3 w 73"/>
                <a:gd name="T7" fmla="*/ 2 h 84"/>
                <a:gd name="T8" fmla="*/ 3 w 73"/>
                <a:gd name="T9" fmla="*/ 2 h 84"/>
                <a:gd name="T10" fmla="*/ 2 w 73"/>
                <a:gd name="T11" fmla="*/ 2 h 84"/>
                <a:gd name="T12" fmla="*/ 2 w 73"/>
                <a:gd name="T13" fmla="*/ 2 h 84"/>
                <a:gd name="T14" fmla="*/ 2 w 73"/>
                <a:gd name="T15" fmla="*/ 1 h 84"/>
                <a:gd name="T16" fmla="*/ 2 w 73"/>
                <a:gd name="T17" fmla="*/ 1 h 84"/>
                <a:gd name="T18" fmla="*/ 2 w 73"/>
                <a:gd name="T19" fmla="*/ 1 h 84"/>
                <a:gd name="T20" fmla="*/ 2 w 73"/>
                <a:gd name="T21" fmla="*/ 1 h 84"/>
                <a:gd name="T22" fmla="*/ 1 w 73"/>
                <a:gd name="T23" fmla="*/ 1 h 84"/>
                <a:gd name="T24" fmla="*/ 1 w 73"/>
                <a:gd name="T25" fmla="*/ 0 h 84"/>
                <a:gd name="T26" fmla="*/ 1 w 73"/>
                <a:gd name="T27" fmla="*/ 0 h 84"/>
                <a:gd name="T28" fmla="*/ 1 w 73"/>
                <a:gd name="T29" fmla="*/ 0 h 84"/>
                <a:gd name="T30" fmla="*/ 1 w 73"/>
                <a:gd name="T31" fmla="*/ 0 h 84"/>
                <a:gd name="T32" fmla="*/ 0 w 73"/>
                <a:gd name="T33" fmla="*/ 0 h 84"/>
                <a:gd name="T34" fmla="*/ 0 w 73"/>
                <a:gd name="T35" fmla="*/ 0 h 84"/>
                <a:gd name="T36" fmla="*/ 0 w 73"/>
                <a:gd name="T37" fmla="*/ 1 h 84"/>
                <a:gd name="T38" fmla="*/ 0 w 73"/>
                <a:gd name="T39" fmla="*/ 1 h 84"/>
                <a:gd name="T40" fmla="*/ 0 w 73"/>
                <a:gd name="T41" fmla="*/ 1 h 84"/>
                <a:gd name="T42" fmla="*/ 1 w 73"/>
                <a:gd name="T43" fmla="*/ 1 h 84"/>
                <a:gd name="T44" fmla="*/ 1 w 73"/>
                <a:gd name="T45" fmla="*/ 1 h 84"/>
                <a:gd name="T46" fmla="*/ 1 w 73"/>
                <a:gd name="T47" fmla="*/ 1 h 84"/>
                <a:gd name="T48" fmla="*/ 1 w 73"/>
                <a:gd name="T49" fmla="*/ 1 h 84"/>
                <a:gd name="T50" fmla="*/ 1 w 73"/>
                <a:gd name="T51" fmla="*/ 1 h 84"/>
                <a:gd name="T52" fmla="*/ 1 w 73"/>
                <a:gd name="T53" fmla="*/ 2 h 84"/>
                <a:gd name="T54" fmla="*/ 1 w 73"/>
                <a:gd name="T55" fmla="*/ 2 h 84"/>
                <a:gd name="T56" fmla="*/ 1 w 73"/>
                <a:gd name="T57" fmla="*/ 2 h 84"/>
                <a:gd name="T58" fmla="*/ 2 w 73"/>
                <a:gd name="T59" fmla="*/ 2 h 84"/>
                <a:gd name="T60" fmla="*/ 2 w 73"/>
                <a:gd name="T61" fmla="*/ 2 h 84"/>
                <a:gd name="T62" fmla="*/ 2 w 73"/>
                <a:gd name="T63" fmla="*/ 2 h 84"/>
                <a:gd name="T64" fmla="*/ 2 w 73"/>
                <a:gd name="T65" fmla="*/ 3 h 84"/>
                <a:gd name="T66" fmla="*/ 2 w 73"/>
                <a:gd name="T67" fmla="*/ 3 h 84"/>
                <a:gd name="T68" fmla="*/ 2 w 73"/>
                <a:gd name="T69" fmla="*/ 3 h 84"/>
                <a:gd name="T70" fmla="*/ 2 w 73"/>
                <a:gd name="T71" fmla="*/ 3 h 84"/>
                <a:gd name="T72" fmla="*/ 3 w 73"/>
                <a:gd name="T73" fmla="*/ 3 h 84"/>
                <a:gd name="T74" fmla="*/ 3 w 73"/>
                <a:gd name="T75" fmla="*/ 3 h 84"/>
                <a:gd name="T76" fmla="*/ 3 w 73"/>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84"/>
                <a:gd name="T119" fmla="*/ 73 w 73"/>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84">
                  <a:moveTo>
                    <a:pt x="73" y="84"/>
                  </a:moveTo>
                  <a:lnTo>
                    <a:pt x="73" y="84"/>
                  </a:lnTo>
                  <a:lnTo>
                    <a:pt x="73" y="75"/>
                  </a:lnTo>
                  <a:lnTo>
                    <a:pt x="71" y="66"/>
                  </a:lnTo>
                  <a:lnTo>
                    <a:pt x="69" y="59"/>
                  </a:lnTo>
                  <a:lnTo>
                    <a:pt x="67" y="51"/>
                  </a:lnTo>
                  <a:lnTo>
                    <a:pt x="64" y="44"/>
                  </a:lnTo>
                  <a:lnTo>
                    <a:pt x="61" y="36"/>
                  </a:lnTo>
                  <a:lnTo>
                    <a:pt x="56" y="30"/>
                  </a:lnTo>
                  <a:lnTo>
                    <a:pt x="52" y="24"/>
                  </a:lnTo>
                  <a:lnTo>
                    <a:pt x="47" y="18"/>
                  </a:lnTo>
                  <a:lnTo>
                    <a:pt x="41" y="15"/>
                  </a:lnTo>
                  <a:lnTo>
                    <a:pt x="35" y="10"/>
                  </a:lnTo>
                  <a:lnTo>
                    <a:pt x="28" y="6"/>
                  </a:lnTo>
                  <a:lnTo>
                    <a:pt x="22" y="4"/>
                  </a:lnTo>
                  <a:lnTo>
                    <a:pt x="15" y="2"/>
                  </a:lnTo>
                  <a:lnTo>
                    <a:pt x="8" y="0"/>
                  </a:lnTo>
                  <a:lnTo>
                    <a:pt x="0" y="0"/>
                  </a:lnTo>
                  <a:lnTo>
                    <a:pt x="0" y="27"/>
                  </a:lnTo>
                  <a:lnTo>
                    <a:pt x="6" y="27"/>
                  </a:lnTo>
                  <a:lnTo>
                    <a:pt x="10" y="28"/>
                  </a:lnTo>
                  <a:lnTo>
                    <a:pt x="14" y="29"/>
                  </a:lnTo>
                  <a:lnTo>
                    <a:pt x="19" y="32"/>
                  </a:lnTo>
                  <a:lnTo>
                    <a:pt x="23" y="34"/>
                  </a:lnTo>
                  <a:lnTo>
                    <a:pt x="27" y="36"/>
                  </a:lnTo>
                  <a:lnTo>
                    <a:pt x="30" y="40"/>
                  </a:lnTo>
                  <a:lnTo>
                    <a:pt x="35" y="42"/>
                  </a:lnTo>
                  <a:lnTo>
                    <a:pt x="37" y="47"/>
                  </a:lnTo>
                  <a:lnTo>
                    <a:pt x="40" y="51"/>
                  </a:lnTo>
                  <a:lnTo>
                    <a:pt x="42" y="56"/>
                  </a:lnTo>
                  <a:lnTo>
                    <a:pt x="44" y="60"/>
                  </a:lnTo>
                  <a:lnTo>
                    <a:pt x="47" y="66"/>
                  </a:lnTo>
                  <a:lnTo>
                    <a:pt x="48" y="72"/>
                  </a:lnTo>
                  <a:lnTo>
                    <a:pt x="49" y="78"/>
                  </a:lnTo>
                  <a:lnTo>
                    <a:pt x="49" y="84"/>
                  </a:lnTo>
                  <a:lnTo>
                    <a:pt x="73" y="84"/>
                  </a:lnTo>
                  <a:close/>
                </a:path>
              </a:pathLst>
            </a:custGeom>
            <a:solidFill>
              <a:srgbClr val="1F1A17"/>
            </a:solidFill>
            <a:ln w="9525">
              <a:noFill/>
              <a:round/>
              <a:headEnd/>
              <a:tailEnd/>
            </a:ln>
          </p:spPr>
          <p:txBody>
            <a:bodyPr/>
            <a:lstStyle/>
            <a:p>
              <a:endParaRPr lang="en-US"/>
            </a:p>
          </p:txBody>
        </p:sp>
        <p:sp>
          <p:nvSpPr>
            <p:cNvPr id="45099" name="Freeform 36"/>
            <p:cNvSpPr>
              <a:spLocks/>
            </p:cNvSpPr>
            <p:nvPr/>
          </p:nvSpPr>
          <p:spPr bwMode="auto">
            <a:xfrm>
              <a:off x="2588" y="3398"/>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69"/>
                  </a:moveTo>
                  <a:lnTo>
                    <a:pt x="127" y="77"/>
                  </a:lnTo>
                  <a:lnTo>
                    <a:pt x="126" y="85"/>
                  </a:lnTo>
                  <a:lnTo>
                    <a:pt x="124" y="91"/>
                  </a:lnTo>
                  <a:lnTo>
                    <a:pt x="122" y="98"/>
                  </a:lnTo>
                  <a:lnTo>
                    <a:pt x="120" y="104"/>
                  </a:lnTo>
                  <a:lnTo>
                    <a:pt x="116" y="110"/>
                  </a:lnTo>
                  <a:lnTo>
                    <a:pt x="113" y="115"/>
                  </a:lnTo>
                  <a:lnTo>
                    <a:pt x="109" y="119"/>
                  </a:lnTo>
                  <a:lnTo>
                    <a:pt x="105" y="124"/>
                  </a:lnTo>
                  <a:lnTo>
                    <a:pt x="99" y="128"/>
                  </a:lnTo>
                  <a:lnTo>
                    <a:pt x="95" y="131"/>
                  </a:lnTo>
                  <a:lnTo>
                    <a:pt x="88" y="135"/>
                  </a:lnTo>
                  <a:lnTo>
                    <a:pt x="83" y="137"/>
                  </a:lnTo>
                  <a:lnTo>
                    <a:pt x="76" y="139"/>
                  </a:lnTo>
                  <a:lnTo>
                    <a:pt x="70" y="140"/>
                  </a:lnTo>
                  <a:lnTo>
                    <a:pt x="63" y="140"/>
                  </a:lnTo>
                  <a:lnTo>
                    <a:pt x="57" y="140"/>
                  </a:lnTo>
                  <a:lnTo>
                    <a:pt x="51" y="139"/>
                  </a:lnTo>
                  <a:lnTo>
                    <a:pt x="44" y="137"/>
                  </a:lnTo>
                  <a:lnTo>
                    <a:pt x="39" y="135"/>
                  </a:lnTo>
                  <a:lnTo>
                    <a:pt x="33" y="131"/>
                  </a:lnTo>
                  <a:lnTo>
                    <a:pt x="28" y="128"/>
                  </a:lnTo>
                  <a:lnTo>
                    <a:pt x="22" y="124"/>
                  </a:lnTo>
                  <a:lnTo>
                    <a:pt x="18" y="119"/>
                  </a:lnTo>
                  <a:lnTo>
                    <a:pt x="14" y="115"/>
                  </a:lnTo>
                  <a:lnTo>
                    <a:pt x="11" y="110"/>
                  </a:lnTo>
                  <a:lnTo>
                    <a:pt x="7" y="104"/>
                  </a:lnTo>
                  <a:lnTo>
                    <a:pt x="5" y="98"/>
                  </a:lnTo>
                  <a:lnTo>
                    <a:pt x="3" y="91"/>
                  </a:lnTo>
                  <a:lnTo>
                    <a:pt x="2" y="85"/>
                  </a:lnTo>
                  <a:lnTo>
                    <a:pt x="1" y="77"/>
                  </a:lnTo>
                  <a:lnTo>
                    <a:pt x="0" y="69"/>
                  </a:lnTo>
                  <a:lnTo>
                    <a:pt x="1" y="62"/>
                  </a:lnTo>
                  <a:lnTo>
                    <a:pt x="2" y="55"/>
                  </a:lnTo>
                  <a:lnTo>
                    <a:pt x="3" y="49"/>
                  </a:lnTo>
                  <a:lnTo>
                    <a:pt x="5" y="42"/>
                  </a:lnTo>
                  <a:lnTo>
                    <a:pt x="7" y="36"/>
                  </a:lnTo>
                  <a:lnTo>
                    <a:pt x="11" y="30"/>
                  </a:lnTo>
                  <a:lnTo>
                    <a:pt x="14" y="25"/>
                  </a:lnTo>
                  <a:lnTo>
                    <a:pt x="18" y="19"/>
                  </a:lnTo>
                  <a:lnTo>
                    <a:pt x="22" y="15"/>
                  </a:lnTo>
                  <a:lnTo>
                    <a:pt x="28" y="10"/>
                  </a:lnTo>
                  <a:lnTo>
                    <a:pt x="33" y="8"/>
                  </a:lnTo>
                  <a:lnTo>
                    <a:pt x="39" y="4"/>
                  </a:lnTo>
                  <a:lnTo>
                    <a:pt x="44" y="2"/>
                  </a:lnTo>
                  <a:lnTo>
                    <a:pt x="51" y="1"/>
                  </a:lnTo>
                  <a:lnTo>
                    <a:pt x="57" y="0"/>
                  </a:lnTo>
                  <a:lnTo>
                    <a:pt x="63" y="0"/>
                  </a:lnTo>
                  <a:lnTo>
                    <a:pt x="70" y="0"/>
                  </a:lnTo>
                  <a:lnTo>
                    <a:pt x="76" y="1"/>
                  </a:lnTo>
                  <a:lnTo>
                    <a:pt x="83" y="2"/>
                  </a:lnTo>
                  <a:lnTo>
                    <a:pt x="88" y="4"/>
                  </a:lnTo>
                  <a:lnTo>
                    <a:pt x="95" y="8"/>
                  </a:lnTo>
                  <a:lnTo>
                    <a:pt x="99" y="10"/>
                  </a:lnTo>
                  <a:lnTo>
                    <a:pt x="105" y="15"/>
                  </a:lnTo>
                  <a:lnTo>
                    <a:pt x="109" y="19"/>
                  </a:lnTo>
                  <a:lnTo>
                    <a:pt x="113" y="25"/>
                  </a:lnTo>
                  <a:lnTo>
                    <a:pt x="116" y="30"/>
                  </a:lnTo>
                  <a:lnTo>
                    <a:pt x="120" y="36"/>
                  </a:lnTo>
                  <a:lnTo>
                    <a:pt x="122" y="42"/>
                  </a:lnTo>
                  <a:lnTo>
                    <a:pt x="124" y="49"/>
                  </a:lnTo>
                  <a:lnTo>
                    <a:pt x="126" y="55"/>
                  </a:lnTo>
                  <a:lnTo>
                    <a:pt x="127" y="62"/>
                  </a:lnTo>
                  <a:lnTo>
                    <a:pt x="127" y="69"/>
                  </a:lnTo>
                  <a:close/>
                </a:path>
              </a:pathLst>
            </a:custGeom>
            <a:solidFill>
              <a:srgbClr val="E87A41"/>
            </a:solidFill>
            <a:ln w="9525">
              <a:noFill/>
              <a:round/>
              <a:headEnd/>
              <a:tailEnd/>
            </a:ln>
          </p:spPr>
          <p:txBody>
            <a:bodyPr/>
            <a:lstStyle/>
            <a:p>
              <a:endParaRPr lang="en-US"/>
            </a:p>
          </p:txBody>
        </p:sp>
        <p:sp>
          <p:nvSpPr>
            <p:cNvPr id="45100" name="Freeform 37"/>
            <p:cNvSpPr>
              <a:spLocks/>
            </p:cNvSpPr>
            <p:nvPr/>
          </p:nvSpPr>
          <p:spPr bwMode="auto">
            <a:xfrm>
              <a:off x="2609" y="3421"/>
              <a:ext cx="25" cy="28"/>
            </a:xfrm>
            <a:custGeom>
              <a:avLst/>
              <a:gdLst>
                <a:gd name="T0" fmla="*/ 0 w 76"/>
                <a:gd name="T1" fmla="*/ 3 h 84"/>
                <a:gd name="T2" fmla="*/ 0 w 76"/>
                <a:gd name="T3" fmla="*/ 3 h 84"/>
                <a:gd name="T4" fmla="*/ 0 w 76"/>
                <a:gd name="T5" fmla="*/ 3 h 84"/>
                <a:gd name="T6" fmla="*/ 1 w 76"/>
                <a:gd name="T7" fmla="*/ 3 h 84"/>
                <a:gd name="T8" fmla="*/ 1 w 76"/>
                <a:gd name="T9" fmla="*/ 3 h 84"/>
                <a:gd name="T10" fmla="*/ 1 w 76"/>
                <a:gd name="T11" fmla="*/ 3 h 84"/>
                <a:gd name="T12" fmla="*/ 1 w 76"/>
                <a:gd name="T13" fmla="*/ 3 h 84"/>
                <a:gd name="T14" fmla="*/ 2 w 76"/>
                <a:gd name="T15" fmla="*/ 3 h 84"/>
                <a:gd name="T16" fmla="*/ 2 w 76"/>
                <a:gd name="T17" fmla="*/ 2 h 84"/>
                <a:gd name="T18" fmla="*/ 2 w 76"/>
                <a:gd name="T19" fmla="*/ 2 h 84"/>
                <a:gd name="T20" fmla="*/ 2 w 76"/>
                <a:gd name="T21" fmla="*/ 2 h 84"/>
                <a:gd name="T22" fmla="*/ 2 w 76"/>
                <a:gd name="T23" fmla="*/ 2 h 84"/>
                <a:gd name="T24" fmla="*/ 2 w 76"/>
                <a:gd name="T25" fmla="*/ 2 h 84"/>
                <a:gd name="T26" fmla="*/ 3 w 76"/>
                <a:gd name="T27" fmla="*/ 1 h 84"/>
                <a:gd name="T28" fmla="*/ 3 w 76"/>
                <a:gd name="T29" fmla="*/ 1 h 84"/>
                <a:gd name="T30" fmla="*/ 3 w 76"/>
                <a:gd name="T31" fmla="*/ 1 h 84"/>
                <a:gd name="T32" fmla="*/ 3 w 76"/>
                <a:gd name="T33" fmla="*/ 0 h 84"/>
                <a:gd name="T34" fmla="*/ 3 w 76"/>
                <a:gd name="T35" fmla="*/ 0 h 84"/>
                <a:gd name="T36" fmla="*/ 2 w 76"/>
                <a:gd name="T37" fmla="*/ 0 h 84"/>
                <a:gd name="T38" fmla="*/ 2 w 76"/>
                <a:gd name="T39" fmla="*/ 0 h 84"/>
                <a:gd name="T40" fmla="*/ 2 w 76"/>
                <a:gd name="T41" fmla="*/ 0 h 84"/>
                <a:gd name="T42" fmla="*/ 2 w 76"/>
                <a:gd name="T43" fmla="*/ 1 h 84"/>
                <a:gd name="T44" fmla="*/ 2 w 76"/>
                <a:gd name="T45" fmla="*/ 1 h 84"/>
                <a:gd name="T46" fmla="*/ 2 w 76"/>
                <a:gd name="T47" fmla="*/ 1 h 84"/>
                <a:gd name="T48" fmla="*/ 2 w 76"/>
                <a:gd name="T49" fmla="*/ 1 h 84"/>
                <a:gd name="T50" fmla="*/ 1 w 76"/>
                <a:gd name="T51" fmla="*/ 1 h 84"/>
                <a:gd name="T52" fmla="*/ 1 w 76"/>
                <a:gd name="T53" fmla="*/ 2 h 84"/>
                <a:gd name="T54" fmla="*/ 1 w 76"/>
                <a:gd name="T55" fmla="*/ 2 h 84"/>
                <a:gd name="T56" fmla="*/ 1 w 76"/>
                <a:gd name="T57" fmla="*/ 2 h 84"/>
                <a:gd name="T58" fmla="*/ 1 w 76"/>
                <a:gd name="T59" fmla="*/ 2 h 84"/>
                <a:gd name="T60" fmla="*/ 1 w 76"/>
                <a:gd name="T61" fmla="*/ 2 h 84"/>
                <a:gd name="T62" fmla="*/ 1 w 76"/>
                <a:gd name="T63" fmla="*/ 2 h 84"/>
                <a:gd name="T64" fmla="*/ 0 w 76"/>
                <a:gd name="T65" fmla="*/ 2 h 84"/>
                <a:gd name="T66" fmla="*/ 0 w 76"/>
                <a:gd name="T67" fmla="*/ 2 h 84"/>
                <a:gd name="T68" fmla="*/ 0 w 76"/>
                <a:gd name="T69" fmla="*/ 2 h 84"/>
                <a:gd name="T70" fmla="*/ 0 w 76"/>
                <a:gd name="T71" fmla="*/ 2 h 84"/>
                <a:gd name="T72" fmla="*/ 0 w 76"/>
                <a:gd name="T73" fmla="*/ 3 h 84"/>
                <a:gd name="T74" fmla="*/ 0 w 76"/>
                <a:gd name="T75" fmla="*/ 3 h 84"/>
                <a:gd name="T76" fmla="*/ 0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84"/>
                  </a:moveTo>
                  <a:lnTo>
                    <a:pt x="0" y="84"/>
                  </a:lnTo>
                  <a:lnTo>
                    <a:pt x="8" y="84"/>
                  </a:lnTo>
                  <a:lnTo>
                    <a:pt x="16" y="83"/>
                  </a:lnTo>
                  <a:lnTo>
                    <a:pt x="23" y="80"/>
                  </a:lnTo>
                  <a:lnTo>
                    <a:pt x="31" y="78"/>
                  </a:lnTo>
                  <a:lnTo>
                    <a:pt x="37" y="74"/>
                  </a:lnTo>
                  <a:lnTo>
                    <a:pt x="44" y="71"/>
                  </a:lnTo>
                  <a:lnTo>
                    <a:pt x="49" y="66"/>
                  </a:lnTo>
                  <a:lnTo>
                    <a:pt x="54" y="60"/>
                  </a:lnTo>
                  <a:lnTo>
                    <a:pt x="59" y="54"/>
                  </a:lnTo>
                  <a:lnTo>
                    <a:pt x="63" y="48"/>
                  </a:lnTo>
                  <a:lnTo>
                    <a:pt x="67" y="41"/>
                  </a:lnTo>
                  <a:lnTo>
                    <a:pt x="71" y="34"/>
                  </a:lnTo>
                  <a:lnTo>
                    <a:pt x="73" y="25"/>
                  </a:lnTo>
                  <a:lnTo>
                    <a:pt x="75" y="18"/>
                  </a:lnTo>
                  <a:lnTo>
                    <a:pt x="76" y="10"/>
                  </a:lnTo>
                  <a:lnTo>
                    <a:pt x="76" y="0"/>
                  </a:lnTo>
                  <a:lnTo>
                    <a:pt x="52" y="0"/>
                  </a:lnTo>
                  <a:lnTo>
                    <a:pt x="51" y="7"/>
                  </a:lnTo>
                  <a:lnTo>
                    <a:pt x="51" y="12"/>
                  </a:lnTo>
                  <a:lnTo>
                    <a:pt x="50" y="18"/>
                  </a:lnTo>
                  <a:lnTo>
                    <a:pt x="48" y="24"/>
                  </a:lnTo>
                  <a:lnTo>
                    <a:pt x="46" y="29"/>
                  </a:lnTo>
                  <a:lnTo>
                    <a:pt x="44" y="34"/>
                  </a:lnTo>
                  <a:lnTo>
                    <a:pt x="40" y="37"/>
                  </a:lnTo>
                  <a:lnTo>
                    <a:pt x="37" y="41"/>
                  </a:lnTo>
                  <a:lnTo>
                    <a:pt x="34" y="44"/>
                  </a:lnTo>
                  <a:lnTo>
                    <a:pt x="30" y="48"/>
                  </a:lnTo>
                  <a:lnTo>
                    <a:pt x="25" y="50"/>
                  </a:lnTo>
                  <a:lnTo>
                    <a:pt x="21" y="53"/>
                  </a:lnTo>
                  <a:lnTo>
                    <a:pt x="17" y="55"/>
                  </a:lnTo>
                  <a:lnTo>
                    <a:pt x="11" y="56"/>
                  </a:lnTo>
                  <a:lnTo>
                    <a:pt x="6" y="58"/>
                  </a:lnTo>
                  <a:lnTo>
                    <a:pt x="0" y="58"/>
                  </a:lnTo>
                  <a:lnTo>
                    <a:pt x="0" y="84"/>
                  </a:lnTo>
                  <a:close/>
                </a:path>
              </a:pathLst>
            </a:custGeom>
            <a:solidFill>
              <a:srgbClr val="1F1A17"/>
            </a:solidFill>
            <a:ln w="9525">
              <a:noFill/>
              <a:round/>
              <a:headEnd/>
              <a:tailEnd/>
            </a:ln>
          </p:spPr>
          <p:txBody>
            <a:bodyPr/>
            <a:lstStyle/>
            <a:p>
              <a:endParaRPr lang="en-US"/>
            </a:p>
          </p:txBody>
        </p:sp>
        <p:sp>
          <p:nvSpPr>
            <p:cNvPr id="45101" name="Freeform 38"/>
            <p:cNvSpPr>
              <a:spLocks/>
            </p:cNvSpPr>
            <p:nvPr/>
          </p:nvSpPr>
          <p:spPr bwMode="auto">
            <a:xfrm>
              <a:off x="2584" y="3421"/>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2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3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1" y="10"/>
                  </a:lnTo>
                  <a:lnTo>
                    <a:pt x="2" y="18"/>
                  </a:lnTo>
                  <a:lnTo>
                    <a:pt x="3" y="25"/>
                  </a:lnTo>
                  <a:lnTo>
                    <a:pt x="5" y="34"/>
                  </a:lnTo>
                  <a:lnTo>
                    <a:pt x="9" y="41"/>
                  </a:lnTo>
                  <a:lnTo>
                    <a:pt x="13" y="48"/>
                  </a:lnTo>
                  <a:lnTo>
                    <a:pt x="17" y="54"/>
                  </a:lnTo>
                  <a:lnTo>
                    <a:pt x="21" y="60"/>
                  </a:lnTo>
                  <a:lnTo>
                    <a:pt x="27" y="66"/>
                  </a:lnTo>
                  <a:lnTo>
                    <a:pt x="33" y="71"/>
                  </a:lnTo>
                  <a:lnTo>
                    <a:pt x="39" y="74"/>
                  </a:lnTo>
                  <a:lnTo>
                    <a:pt x="46" y="78"/>
                  </a:lnTo>
                  <a:lnTo>
                    <a:pt x="53" y="80"/>
                  </a:lnTo>
                  <a:lnTo>
                    <a:pt x="60" y="83"/>
                  </a:lnTo>
                  <a:lnTo>
                    <a:pt x="68" y="84"/>
                  </a:lnTo>
                  <a:lnTo>
                    <a:pt x="75" y="84"/>
                  </a:lnTo>
                  <a:lnTo>
                    <a:pt x="75" y="58"/>
                  </a:lnTo>
                  <a:lnTo>
                    <a:pt x="70" y="58"/>
                  </a:lnTo>
                  <a:lnTo>
                    <a:pt x="65" y="56"/>
                  </a:lnTo>
                  <a:lnTo>
                    <a:pt x="59" y="55"/>
                  </a:lnTo>
                  <a:lnTo>
                    <a:pt x="55" y="53"/>
                  </a:lnTo>
                  <a:lnTo>
                    <a:pt x="51" y="50"/>
                  </a:lnTo>
                  <a:lnTo>
                    <a:pt x="46" y="48"/>
                  </a:lnTo>
                  <a:lnTo>
                    <a:pt x="42" y="44"/>
                  </a:lnTo>
                  <a:lnTo>
                    <a:pt x="39" y="41"/>
                  </a:lnTo>
                  <a:lnTo>
                    <a:pt x="36" y="37"/>
                  </a:lnTo>
                  <a:lnTo>
                    <a:pt x="32" y="34"/>
                  </a:lnTo>
                  <a:lnTo>
                    <a:pt x="30" y="29"/>
                  </a:lnTo>
                  <a:lnTo>
                    <a:pt x="28" y="24"/>
                  </a:lnTo>
                  <a:lnTo>
                    <a:pt x="27" y="18"/>
                  </a:lnTo>
                  <a:lnTo>
                    <a:pt x="25" y="12"/>
                  </a:lnTo>
                  <a:lnTo>
                    <a:pt x="25" y="7"/>
                  </a:lnTo>
                  <a:lnTo>
                    <a:pt x="25" y="0"/>
                  </a:lnTo>
                  <a:lnTo>
                    <a:pt x="0" y="0"/>
                  </a:lnTo>
                  <a:close/>
                </a:path>
              </a:pathLst>
            </a:custGeom>
            <a:solidFill>
              <a:srgbClr val="1F1A17"/>
            </a:solidFill>
            <a:ln w="9525">
              <a:noFill/>
              <a:round/>
              <a:headEnd/>
              <a:tailEnd/>
            </a:ln>
          </p:spPr>
          <p:txBody>
            <a:bodyPr/>
            <a:lstStyle/>
            <a:p>
              <a:endParaRPr lang="en-US"/>
            </a:p>
          </p:txBody>
        </p:sp>
        <p:sp>
          <p:nvSpPr>
            <p:cNvPr id="45102" name="Freeform 39"/>
            <p:cNvSpPr>
              <a:spLocks/>
            </p:cNvSpPr>
            <p:nvPr/>
          </p:nvSpPr>
          <p:spPr bwMode="auto">
            <a:xfrm>
              <a:off x="2584" y="3393"/>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1"/>
                  </a:lnTo>
                  <a:lnTo>
                    <a:pt x="60" y="3"/>
                  </a:lnTo>
                  <a:lnTo>
                    <a:pt x="53" y="4"/>
                  </a:lnTo>
                  <a:lnTo>
                    <a:pt x="46" y="7"/>
                  </a:lnTo>
                  <a:lnTo>
                    <a:pt x="39" y="11"/>
                  </a:lnTo>
                  <a:lnTo>
                    <a:pt x="33" y="15"/>
                  </a:lnTo>
                  <a:lnTo>
                    <a:pt x="27" y="19"/>
                  </a:lnTo>
                  <a:lnTo>
                    <a:pt x="21" y="25"/>
                  </a:lnTo>
                  <a:lnTo>
                    <a:pt x="17" y="30"/>
                  </a:lnTo>
                  <a:lnTo>
                    <a:pt x="13" y="37"/>
                  </a:lnTo>
                  <a:lnTo>
                    <a:pt x="9" y="45"/>
                  </a:lnTo>
                  <a:lnTo>
                    <a:pt x="5" y="52"/>
                  </a:lnTo>
                  <a:lnTo>
                    <a:pt x="3" y="59"/>
                  </a:lnTo>
                  <a:lnTo>
                    <a:pt x="2" y="67"/>
                  </a:lnTo>
                  <a:lnTo>
                    <a:pt x="1" y="76"/>
                  </a:lnTo>
                  <a:lnTo>
                    <a:pt x="0" y="84"/>
                  </a:lnTo>
                  <a:lnTo>
                    <a:pt x="25" y="84"/>
                  </a:lnTo>
                  <a:lnTo>
                    <a:pt x="25" y="78"/>
                  </a:lnTo>
                  <a:lnTo>
                    <a:pt x="25" y="72"/>
                  </a:lnTo>
                  <a:lnTo>
                    <a:pt x="27" y="67"/>
                  </a:lnTo>
                  <a:lnTo>
                    <a:pt x="28" y="61"/>
                  </a:lnTo>
                  <a:lnTo>
                    <a:pt x="30" y="57"/>
                  </a:lnTo>
                  <a:lnTo>
                    <a:pt x="32" y="52"/>
                  </a:lnTo>
                  <a:lnTo>
                    <a:pt x="36" y="48"/>
                  </a:lnTo>
                  <a:lnTo>
                    <a:pt x="39" y="43"/>
                  </a:lnTo>
                  <a:lnTo>
                    <a:pt x="42" y="40"/>
                  </a:lnTo>
                  <a:lnTo>
                    <a:pt x="46" y="37"/>
                  </a:lnTo>
                  <a:lnTo>
                    <a:pt x="51" y="34"/>
                  </a:lnTo>
                  <a:lnTo>
                    <a:pt x="55" y="31"/>
                  </a:lnTo>
                  <a:lnTo>
                    <a:pt x="59" y="30"/>
                  </a:lnTo>
                  <a:lnTo>
                    <a:pt x="65" y="29"/>
                  </a:lnTo>
                  <a:lnTo>
                    <a:pt x="70" y="28"/>
                  </a:lnTo>
                  <a:lnTo>
                    <a:pt x="75" y="28"/>
                  </a:lnTo>
                  <a:lnTo>
                    <a:pt x="75" y="0"/>
                  </a:lnTo>
                  <a:close/>
                </a:path>
              </a:pathLst>
            </a:custGeom>
            <a:solidFill>
              <a:srgbClr val="1F1A17"/>
            </a:solidFill>
            <a:ln w="9525">
              <a:noFill/>
              <a:round/>
              <a:headEnd/>
              <a:tailEnd/>
            </a:ln>
          </p:spPr>
          <p:txBody>
            <a:bodyPr/>
            <a:lstStyle/>
            <a:p>
              <a:endParaRPr lang="en-US"/>
            </a:p>
          </p:txBody>
        </p:sp>
        <p:sp>
          <p:nvSpPr>
            <p:cNvPr id="45103" name="Freeform 40"/>
            <p:cNvSpPr>
              <a:spLocks/>
            </p:cNvSpPr>
            <p:nvPr/>
          </p:nvSpPr>
          <p:spPr bwMode="auto">
            <a:xfrm>
              <a:off x="2609" y="3393"/>
              <a:ext cx="25"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2 w 76"/>
                <a:gd name="T13" fmla="*/ 2 h 84"/>
                <a:gd name="T14" fmla="*/ 2 w 76"/>
                <a:gd name="T15" fmla="*/ 1 h 84"/>
                <a:gd name="T16" fmla="*/ 2 w 76"/>
                <a:gd name="T17" fmla="*/ 1 h 84"/>
                <a:gd name="T18" fmla="*/ 2 w 76"/>
                <a:gd name="T19" fmla="*/ 1 h 84"/>
                <a:gd name="T20" fmla="*/ 2 w 76"/>
                <a:gd name="T21" fmla="*/ 1 h 84"/>
                <a:gd name="T22" fmla="*/ 2 w 76"/>
                <a:gd name="T23" fmla="*/ 1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1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6"/>
                  </a:lnTo>
                  <a:lnTo>
                    <a:pt x="75" y="67"/>
                  </a:lnTo>
                  <a:lnTo>
                    <a:pt x="73" y="59"/>
                  </a:lnTo>
                  <a:lnTo>
                    <a:pt x="71" y="52"/>
                  </a:lnTo>
                  <a:lnTo>
                    <a:pt x="67" y="45"/>
                  </a:lnTo>
                  <a:lnTo>
                    <a:pt x="63" y="37"/>
                  </a:lnTo>
                  <a:lnTo>
                    <a:pt x="59" y="30"/>
                  </a:lnTo>
                  <a:lnTo>
                    <a:pt x="54" y="25"/>
                  </a:lnTo>
                  <a:lnTo>
                    <a:pt x="49" y="19"/>
                  </a:lnTo>
                  <a:lnTo>
                    <a:pt x="44" y="15"/>
                  </a:lnTo>
                  <a:lnTo>
                    <a:pt x="37" y="11"/>
                  </a:lnTo>
                  <a:lnTo>
                    <a:pt x="31" y="7"/>
                  </a:lnTo>
                  <a:lnTo>
                    <a:pt x="23" y="4"/>
                  </a:lnTo>
                  <a:lnTo>
                    <a:pt x="16" y="3"/>
                  </a:lnTo>
                  <a:lnTo>
                    <a:pt x="8" y="1"/>
                  </a:lnTo>
                  <a:lnTo>
                    <a:pt x="0" y="0"/>
                  </a:lnTo>
                  <a:lnTo>
                    <a:pt x="0" y="28"/>
                  </a:lnTo>
                  <a:lnTo>
                    <a:pt x="6" y="28"/>
                  </a:lnTo>
                  <a:lnTo>
                    <a:pt x="11" y="29"/>
                  </a:lnTo>
                  <a:lnTo>
                    <a:pt x="17" y="30"/>
                  </a:lnTo>
                  <a:lnTo>
                    <a:pt x="21" y="31"/>
                  </a:lnTo>
                  <a:lnTo>
                    <a:pt x="25" y="34"/>
                  </a:lnTo>
                  <a:lnTo>
                    <a:pt x="30" y="37"/>
                  </a:lnTo>
                  <a:lnTo>
                    <a:pt x="34" y="40"/>
                  </a:lnTo>
                  <a:lnTo>
                    <a:pt x="37" y="43"/>
                  </a:lnTo>
                  <a:lnTo>
                    <a:pt x="40" y="48"/>
                  </a:lnTo>
                  <a:lnTo>
                    <a:pt x="44" y="52"/>
                  </a:lnTo>
                  <a:lnTo>
                    <a:pt x="46" y="57"/>
                  </a:lnTo>
                  <a:lnTo>
                    <a:pt x="48" y="61"/>
                  </a:lnTo>
                  <a:lnTo>
                    <a:pt x="50" y="67"/>
                  </a:lnTo>
                  <a:lnTo>
                    <a:pt x="51" y="72"/>
                  </a:lnTo>
                  <a:lnTo>
                    <a:pt x="51" y="78"/>
                  </a:lnTo>
                  <a:lnTo>
                    <a:pt x="52" y="84"/>
                  </a:lnTo>
                  <a:lnTo>
                    <a:pt x="76" y="84"/>
                  </a:lnTo>
                  <a:close/>
                </a:path>
              </a:pathLst>
            </a:custGeom>
            <a:solidFill>
              <a:srgbClr val="1F1A17"/>
            </a:solidFill>
            <a:ln w="9525">
              <a:noFill/>
              <a:round/>
              <a:headEnd/>
              <a:tailEnd/>
            </a:ln>
          </p:spPr>
          <p:txBody>
            <a:bodyPr/>
            <a:lstStyle/>
            <a:p>
              <a:endParaRPr lang="en-US"/>
            </a:p>
          </p:txBody>
        </p:sp>
        <p:sp>
          <p:nvSpPr>
            <p:cNvPr id="45104" name="Freeform 41"/>
            <p:cNvSpPr>
              <a:spLocks/>
            </p:cNvSpPr>
            <p:nvPr/>
          </p:nvSpPr>
          <p:spPr bwMode="auto">
            <a:xfrm>
              <a:off x="2436" y="3629"/>
              <a:ext cx="43" cy="45"/>
            </a:xfrm>
            <a:custGeom>
              <a:avLst/>
              <a:gdLst>
                <a:gd name="T0" fmla="*/ 5 w 128"/>
                <a:gd name="T1" fmla="*/ 3 h 134"/>
                <a:gd name="T2" fmla="*/ 5 w 128"/>
                <a:gd name="T3" fmla="*/ 3 h 134"/>
                <a:gd name="T4" fmla="*/ 4 w 128"/>
                <a:gd name="T5" fmla="*/ 4 h 134"/>
                <a:gd name="T6" fmla="*/ 4 w 128"/>
                <a:gd name="T7" fmla="*/ 4 h 134"/>
                <a:gd name="T8" fmla="*/ 4 w 128"/>
                <a:gd name="T9" fmla="*/ 4 h 134"/>
                <a:gd name="T10" fmla="*/ 4 w 128"/>
                <a:gd name="T11" fmla="*/ 5 h 134"/>
                <a:gd name="T12" fmla="*/ 3 w 128"/>
                <a:gd name="T13" fmla="*/ 5 h 134"/>
                <a:gd name="T14" fmla="*/ 3 w 128"/>
                <a:gd name="T15" fmla="*/ 5 h 134"/>
                <a:gd name="T16" fmla="*/ 2 w 128"/>
                <a:gd name="T17" fmla="*/ 5 h 134"/>
                <a:gd name="T18" fmla="*/ 2 w 128"/>
                <a:gd name="T19" fmla="*/ 5 h 134"/>
                <a:gd name="T20" fmla="*/ 1 w 128"/>
                <a:gd name="T21" fmla="*/ 5 h 134"/>
                <a:gd name="T22" fmla="*/ 1 w 128"/>
                <a:gd name="T23" fmla="*/ 4 h 134"/>
                <a:gd name="T24" fmla="*/ 1 w 128"/>
                <a:gd name="T25" fmla="*/ 4 h 134"/>
                <a:gd name="T26" fmla="*/ 0 w 128"/>
                <a:gd name="T27" fmla="*/ 4 h 134"/>
                <a:gd name="T28" fmla="*/ 0 w 128"/>
                <a:gd name="T29" fmla="*/ 3 h 134"/>
                <a:gd name="T30" fmla="*/ 0 w 128"/>
                <a:gd name="T31" fmla="*/ 3 h 134"/>
                <a:gd name="T32" fmla="*/ 0 w 128"/>
                <a:gd name="T33" fmla="*/ 2 h 134"/>
                <a:gd name="T34" fmla="*/ 0 w 128"/>
                <a:gd name="T35" fmla="*/ 2 h 134"/>
                <a:gd name="T36" fmla="*/ 0 w 128"/>
                <a:gd name="T37" fmla="*/ 1 h 134"/>
                <a:gd name="T38" fmla="*/ 1 w 128"/>
                <a:gd name="T39" fmla="*/ 1 h 134"/>
                <a:gd name="T40" fmla="*/ 1 w 128"/>
                <a:gd name="T41" fmla="*/ 1 h 134"/>
                <a:gd name="T42" fmla="*/ 1 w 128"/>
                <a:gd name="T43" fmla="*/ 0 h 134"/>
                <a:gd name="T44" fmla="*/ 2 w 128"/>
                <a:gd name="T45" fmla="*/ 0 h 134"/>
                <a:gd name="T46" fmla="*/ 2 w 128"/>
                <a:gd name="T47" fmla="*/ 0 h 134"/>
                <a:gd name="T48" fmla="*/ 3 w 128"/>
                <a:gd name="T49" fmla="*/ 0 h 134"/>
                <a:gd name="T50" fmla="*/ 3 w 128"/>
                <a:gd name="T51" fmla="*/ 0 h 134"/>
                <a:gd name="T52" fmla="*/ 4 w 128"/>
                <a:gd name="T53" fmla="*/ 0 h 134"/>
                <a:gd name="T54" fmla="*/ 4 w 128"/>
                <a:gd name="T55" fmla="*/ 1 h 134"/>
                <a:gd name="T56" fmla="*/ 4 w 128"/>
                <a:gd name="T57" fmla="*/ 1 h 134"/>
                <a:gd name="T58" fmla="*/ 4 w 128"/>
                <a:gd name="T59" fmla="*/ 1 h 134"/>
                <a:gd name="T60" fmla="*/ 5 w 128"/>
                <a:gd name="T61" fmla="*/ 2 h 134"/>
                <a:gd name="T62" fmla="*/ 5 w 128"/>
                <a:gd name="T63" fmla="*/ 2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34"/>
                <a:gd name="T98" fmla="*/ 128 w 128"/>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34">
                  <a:moveTo>
                    <a:pt x="128" y="67"/>
                  </a:moveTo>
                  <a:lnTo>
                    <a:pt x="128" y="74"/>
                  </a:lnTo>
                  <a:lnTo>
                    <a:pt x="126" y="80"/>
                  </a:lnTo>
                  <a:lnTo>
                    <a:pt x="124" y="86"/>
                  </a:lnTo>
                  <a:lnTo>
                    <a:pt x="123" y="93"/>
                  </a:lnTo>
                  <a:lnTo>
                    <a:pt x="120" y="98"/>
                  </a:lnTo>
                  <a:lnTo>
                    <a:pt x="117" y="104"/>
                  </a:lnTo>
                  <a:lnTo>
                    <a:pt x="113" y="109"/>
                  </a:lnTo>
                  <a:lnTo>
                    <a:pt x="109" y="114"/>
                  </a:lnTo>
                  <a:lnTo>
                    <a:pt x="105" y="119"/>
                  </a:lnTo>
                  <a:lnTo>
                    <a:pt x="101" y="122"/>
                  </a:lnTo>
                  <a:lnTo>
                    <a:pt x="95" y="126"/>
                  </a:lnTo>
                  <a:lnTo>
                    <a:pt x="90" y="128"/>
                  </a:lnTo>
                  <a:lnTo>
                    <a:pt x="83" y="131"/>
                  </a:lnTo>
                  <a:lnTo>
                    <a:pt x="77" y="133"/>
                  </a:lnTo>
                  <a:lnTo>
                    <a:pt x="70" y="134"/>
                  </a:lnTo>
                  <a:lnTo>
                    <a:pt x="64" y="134"/>
                  </a:lnTo>
                  <a:lnTo>
                    <a:pt x="57" y="134"/>
                  </a:lnTo>
                  <a:lnTo>
                    <a:pt x="51" y="133"/>
                  </a:lnTo>
                  <a:lnTo>
                    <a:pt x="44" y="131"/>
                  </a:lnTo>
                  <a:lnTo>
                    <a:pt x="39" y="128"/>
                  </a:lnTo>
                  <a:lnTo>
                    <a:pt x="34" y="126"/>
                  </a:lnTo>
                  <a:lnTo>
                    <a:pt x="28" y="122"/>
                  </a:lnTo>
                  <a:lnTo>
                    <a:pt x="23" y="119"/>
                  </a:lnTo>
                  <a:lnTo>
                    <a:pt x="18" y="114"/>
                  </a:lnTo>
                  <a:lnTo>
                    <a:pt x="15" y="109"/>
                  </a:lnTo>
                  <a:lnTo>
                    <a:pt x="11" y="104"/>
                  </a:lnTo>
                  <a:lnTo>
                    <a:pt x="8" y="98"/>
                  </a:lnTo>
                  <a:lnTo>
                    <a:pt x="5" y="93"/>
                  </a:lnTo>
                  <a:lnTo>
                    <a:pt x="3" y="86"/>
                  </a:lnTo>
                  <a:lnTo>
                    <a:pt x="2" y="80"/>
                  </a:lnTo>
                  <a:lnTo>
                    <a:pt x="1" y="74"/>
                  </a:lnTo>
                  <a:lnTo>
                    <a:pt x="0" y="67"/>
                  </a:lnTo>
                  <a:lnTo>
                    <a:pt x="1" y="60"/>
                  </a:lnTo>
                  <a:lnTo>
                    <a:pt x="2" y="54"/>
                  </a:lnTo>
                  <a:lnTo>
                    <a:pt x="3" y="47"/>
                  </a:lnTo>
                  <a:lnTo>
                    <a:pt x="5" y="41"/>
                  </a:lnTo>
                  <a:lnTo>
                    <a:pt x="8" y="35"/>
                  </a:lnTo>
                  <a:lnTo>
                    <a:pt x="11" y="30"/>
                  </a:lnTo>
                  <a:lnTo>
                    <a:pt x="15" y="24"/>
                  </a:lnTo>
                  <a:lnTo>
                    <a:pt x="18" y="19"/>
                  </a:lnTo>
                  <a:lnTo>
                    <a:pt x="23" y="16"/>
                  </a:lnTo>
                  <a:lnTo>
                    <a:pt x="28" y="11"/>
                  </a:lnTo>
                  <a:lnTo>
                    <a:pt x="34" y="8"/>
                  </a:lnTo>
                  <a:lnTo>
                    <a:pt x="39" y="5"/>
                  </a:lnTo>
                  <a:lnTo>
                    <a:pt x="44" y="2"/>
                  </a:lnTo>
                  <a:lnTo>
                    <a:pt x="51" y="1"/>
                  </a:lnTo>
                  <a:lnTo>
                    <a:pt x="57" y="0"/>
                  </a:lnTo>
                  <a:lnTo>
                    <a:pt x="64" y="0"/>
                  </a:lnTo>
                  <a:lnTo>
                    <a:pt x="70" y="0"/>
                  </a:lnTo>
                  <a:lnTo>
                    <a:pt x="77" y="1"/>
                  </a:lnTo>
                  <a:lnTo>
                    <a:pt x="83" y="2"/>
                  </a:lnTo>
                  <a:lnTo>
                    <a:pt x="90" y="5"/>
                  </a:lnTo>
                  <a:lnTo>
                    <a:pt x="95" y="8"/>
                  </a:lnTo>
                  <a:lnTo>
                    <a:pt x="101" y="11"/>
                  </a:lnTo>
                  <a:lnTo>
                    <a:pt x="105" y="16"/>
                  </a:lnTo>
                  <a:lnTo>
                    <a:pt x="109" y="19"/>
                  </a:lnTo>
                  <a:lnTo>
                    <a:pt x="113" y="24"/>
                  </a:lnTo>
                  <a:lnTo>
                    <a:pt x="117" y="30"/>
                  </a:lnTo>
                  <a:lnTo>
                    <a:pt x="120" y="35"/>
                  </a:lnTo>
                  <a:lnTo>
                    <a:pt x="123" y="41"/>
                  </a:lnTo>
                  <a:lnTo>
                    <a:pt x="124" y="47"/>
                  </a:lnTo>
                  <a:lnTo>
                    <a:pt x="126" y="54"/>
                  </a:lnTo>
                  <a:lnTo>
                    <a:pt x="128" y="60"/>
                  </a:lnTo>
                  <a:lnTo>
                    <a:pt x="128" y="67"/>
                  </a:lnTo>
                  <a:close/>
                </a:path>
              </a:pathLst>
            </a:custGeom>
            <a:solidFill>
              <a:srgbClr val="E87A41"/>
            </a:solidFill>
            <a:ln w="9525">
              <a:noFill/>
              <a:round/>
              <a:headEnd/>
              <a:tailEnd/>
            </a:ln>
          </p:spPr>
          <p:txBody>
            <a:bodyPr/>
            <a:lstStyle/>
            <a:p>
              <a:endParaRPr lang="en-US"/>
            </a:p>
          </p:txBody>
        </p:sp>
        <p:sp>
          <p:nvSpPr>
            <p:cNvPr id="45105" name="Freeform 42"/>
            <p:cNvSpPr>
              <a:spLocks/>
            </p:cNvSpPr>
            <p:nvPr/>
          </p:nvSpPr>
          <p:spPr bwMode="auto">
            <a:xfrm>
              <a:off x="2458" y="3651"/>
              <a:ext cx="25" cy="27"/>
            </a:xfrm>
            <a:custGeom>
              <a:avLst/>
              <a:gdLst>
                <a:gd name="T0" fmla="*/ 0 w 75"/>
                <a:gd name="T1" fmla="*/ 3 h 80"/>
                <a:gd name="T2" fmla="*/ 0 w 75"/>
                <a:gd name="T3" fmla="*/ 3 h 80"/>
                <a:gd name="T4" fmla="*/ 0 w 75"/>
                <a:gd name="T5" fmla="*/ 3 h 80"/>
                <a:gd name="T6" fmla="*/ 1 w 75"/>
                <a:gd name="T7" fmla="*/ 3 h 80"/>
                <a:gd name="T8" fmla="*/ 1 w 75"/>
                <a:gd name="T9" fmla="*/ 3 h 80"/>
                <a:gd name="T10" fmla="*/ 1 w 75"/>
                <a:gd name="T11" fmla="*/ 3 h 80"/>
                <a:gd name="T12" fmla="*/ 1 w 75"/>
                <a:gd name="T13" fmla="*/ 3 h 80"/>
                <a:gd name="T14" fmla="*/ 2 w 75"/>
                <a:gd name="T15" fmla="*/ 3 h 80"/>
                <a:gd name="T16" fmla="*/ 2 w 75"/>
                <a:gd name="T17" fmla="*/ 2 h 80"/>
                <a:gd name="T18" fmla="*/ 2 w 75"/>
                <a:gd name="T19" fmla="*/ 2 h 80"/>
                <a:gd name="T20" fmla="*/ 2 w 75"/>
                <a:gd name="T21" fmla="*/ 2 h 80"/>
                <a:gd name="T22" fmla="*/ 2 w 75"/>
                <a:gd name="T23" fmla="*/ 2 h 80"/>
                <a:gd name="T24" fmla="*/ 2 w 75"/>
                <a:gd name="T25" fmla="*/ 1 h 80"/>
                <a:gd name="T26" fmla="*/ 3 w 75"/>
                <a:gd name="T27" fmla="*/ 1 h 80"/>
                <a:gd name="T28" fmla="*/ 3 w 75"/>
                <a:gd name="T29" fmla="*/ 1 h 80"/>
                <a:gd name="T30" fmla="*/ 3 w 75"/>
                <a:gd name="T31" fmla="*/ 1 h 80"/>
                <a:gd name="T32" fmla="*/ 3 w 75"/>
                <a:gd name="T33" fmla="*/ 0 h 80"/>
                <a:gd name="T34" fmla="*/ 3 w 75"/>
                <a:gd name="T35" fmla="*/ 0 h 80"/>
                <a:gd name="T36" fmla="*/ 2 w 75"/>
                <a:gd name="T37" fmla="*/ 0 h 80"/>
                <a:gd name="T38" fmla="*/ 2 w 75"/>
                <a:gd name="T39" fmla="*/ 0 h 80"/>
                <a:gd name="T40" fmla="*/ 2 w 75"/>
                <a:gd name="T41" fmla="*/ 0 h 80"/>
                <a:gd name="T42" fmla="*/ 2 w 75"/>
                <a:gd name="T43" fmla="*/ 1 h 80"/>
                <a:gd name="T44" fmla="*/ 2 w 75"/>
                <a:gd name="T45" fmla="*/ 1 h 80"/>
                <a:gd name="T46" fmla="*/ 2 w 75"/>
                <a:gd name="T47" fmla="*/ 1 h 80"/>
                <a:gd name="T48" fmla="*/ 2 w 75"/>
                <a:gd name="T49" fmla="*/ 1 h 80"/>
                <a:gd name="T50" fmla="*/ 1 w 75"/>
                <a:gd name="T51" fmla="*/ 1 h 80"/>
                <a:gd name="T52" fmla="*/ 1 w 75"/>
                <a:gd name="T53" fmla="*/ 1 h 80"/>
                <a:gd name="T54" fmla="*/ 1 w 75"/>
                <a:gd name="T55" fmla="*/ 2 h 80"/>
                <a:gd name="T56" fmla="*/ 1 w 75"/>
                <a:gd name="T57" fmla="*/ 2 h 80"/>
                <a:gd name="T58" fmla="*/ 1 w 75"/>
                <a:gd name="T59" fmla="*/ 2 h 80"/>
                <a:gd name="T60" fmla="*/ 1 w 75"/>
                <a:gd name="T61" fmla="*/ 2 h 80"/>
                <a:gd name="T62" fmla="*/ 1 w 75"/>
                <a:gd name="T63" fmla="*/ 2 h 80"/>
                <a:gd name="T64" fmla="*/ 0 w 75"/>
                <a:gd name="T65" fmla="*/ 2 h 80"/>
                <a:gd name="T66" fmla="*/ 0 w 75"/>
                <a:gd name="T67" fmla="*/ 2 h 80"/>
                <a:gd name="T68" fmla="*/ 0 w 75"/>
                <a:gd name="T69" fmla="*/ 2 h 80"/>
                <a:gd name="T70" fmla="*/ 0 w 75"/>
                <a:gd name="T71" fmla="*/ 2 h 80"/>
                <a:gd name="T72" fmla="*/ 0 w 75"/>
                <a:gd name="T73" fmla="*/ 3 h 80"/>
                <a:gd name="T74" fmla="*/ 0 w 75"/>
                <a:gd name="T75" fmla="*/ 3 h 80"/>
                <a:gd name="T76" fmla="*/ 0 w 75"/>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80"/>
                  </a:moveTo>
                  <a:lnTo>
                    <a:pt x="0" y="80"/>
                  </a:lnTo>
                  <a:lnTo>
                    <a:pt x="7" y="80"/>
                  </a:lnTo>
                  <a:lnTo>
                    <a:pt x="15" y="79"/>
                  </a:lnTo>
                  <a:lnTo>
                    <a:pt x="22" y="77"/>
                  </a:lnTo>
                  <a:lnTo>
                    <a:pt x="30" y="74"/>
                  </a:lnTo>
                  <a:lnTo>
                    <a:pt x="37" y="71"/>
                  </a:lnTo>
                  <a:lnTo>
                    <a:pt x="43" y="67"/>
                  </a:lnTo>
                  <a:lnTo>
                    <a:pt x="48" y="62"/>
                  </a:lnTo>
                  <a:lnTo>
                    <a:pt x="54" y="56"/>
                  </a:lnTo>
                  <a:lnTo>
                    <a:pt x="58" y="52"/>
                  </a:lnTo>
                  <a:lnTo>
                    <a:pt x="62" y="44"/>
                  </a:lnTo>
                  <a:lnTo>
                    <a:pt x="67" y="38"/>
                  </a:lnTo>
                  <a:lnTo>
                    <a:pt x="70" y="31"/>
                  </a:lnTo>
                  <a:lnTo>
                    <a:pt x="72" y="24"/>
                  </a:lnTo>
                  <a:lnTo>
                    <a:pt x="74" y="16"/>
                  </a:lnTo>
                  <a:lnTo>
                    <a:pt x="75" y="8"/>
                  </a:lnTo>
                  <a:lnTo>
                    <a:pt x="75" y="0"/>
                  </a:lnTo>
                  <a:lnTo>
                    <a:pt x="52" y="0"/>
                  </a:lnTo>
                  <a:lnTo>
                    <a:pt x="52" y="5"/>
                  </a:lnTo>
                  <a:lnTo>
                    <a:pt x="51" y="11"/>
                  </a:lnTo>
                  <a:lnTo>
                    <a:pt x="49" y="16"/>
                  </a:lnTo>
                  <a:lnTo>
                    <a:pt x="47" y="20"/>
                  </a:lnTo>
                  <a:lnTo>
                    <a:pt x="45" y="25"/>
                  </a:lnTo>
                  <a:lnTo>
                    <a:pt x="43" y="30"/>
                  </a:lnTo>
                  <a:lnTo>
                    <a:pt x="40" y="34"/>
                  </a:lnTo>
                  <a:lnTo>
                    <a:pt x="37" y="37"/>
                  </a:lnTo>
                  <a:lnTo>
                    <a:pt x="33" y="41"/>
                  </a:lnTo>
                  <a:lnTo>
                    <a:pt x="29" y="44"/>
                  </a:lnTo>
                  <a:lnTo>
                    <a:pt x="26" y="47"/>
                  </a:lnTo>
                  <a:lnTo>
                    <a:pt x="20" y="49"/>
                  </a:lnTo>
                  <a:lnTo>
                    <a:pt x="16" y="52"/>
                  </a:lnTo>
                  <a:lnTo>
                    <a:pt x="11" y="53"/>
                  </a:lnTo>
                  <a:lnTo>
                    <a:pt x="5" y="53"/>
                  </a:lnTo>
                  <a:lnTo>
                    <a:pt x="0" y="54"/>
                  </a:lnTo>
                  <a:lnTo>
                    <a:pt x="0" y="80"/>
                  </a:lnTo>
                  <a:close/>
                </a:path>
              </a:pathLst>
            </a:custGeom>
            <a:solidFill>
              <a:srgbClr val="1F1A17"/>
            </a:solidFill>
            <a:ln w="9525">
              <a:noFill/>
              <a:round/>
              <a:headEnd/>
              <a:tailEnd/>
            </a:ln>
          </p:spPr>
          <p:txBody>
            <a:bodyPr/>
            <a:lstStyle/>
            <a:p>
              <a:endParaRPr lang="en-US"/>
            </a:p>
          </p:txBody>
        </p:sp>
        <p:sp>
          <p:nvSpPr>
            <p:cNvPr id="45106" name="Freeform 43"/>
            <p:cNvSpPr>
              <a:spLocks/>
            </p:cNvSpPr>
            <p:nvPr/>
          </p:nvSpPr>
          <p:spPr bwMode="auto">
            <a:xfrm>
              <a:off x="2432" y="3651"/>
              <a:ext cx="26" cy="27"/>
            </a:xfrm>
            <a:custGeom>
              <a:avLst/>
              <a:gdLst>
                <a:gd name="T0" fmla="*/ 0 w 76"/>
                <a:gd name="T1" fmla="*/ 0 h 80"/>
                <a:gd name="T2" fmla="*/ 0 w 76"/>
                <a:gd name="T3" fmla="*/ 0 h 80"/>
                <a:gd name="T4" fmla="*/ 0 w 76"/>
                <a:gd name="T5" fmla="*/ 0 h 80"/>
                <a:gd name="T6" fmla="*/ 0 w 76"/>
                <a:gd name="T7" fmla="*/ 1 h 80"/>
                <a:gd name="T8" fmla="*/ 0 w 76"/>
                <a:gd name="T9" fmla="*/ 1 h 80"/>
                <a:gd name="T10" fmla="*/ 0 w 76"/>
                <a:gd name="T11" fmla="*/ 1 h 80"/>
                <a:gd name="T12" fmla="*/ 0 w 76"/>
                <a:gd name="T13" fmla="*/ 1 h 80"/>
                <a:gd name="T14" fmla="*/ 0 w 76"/>
                <a:gd name="T15" fmla="*/ 2 h 80"/>
                <a:gd name="T16" fmla="*/ 1 w 76"/>
                <a:gd name="T17" fmla="*/ 2 h 80"/>
                <a:gd name="T18" fmla="*/ 1 w 76"/>
                <a:gd name="T19" fmla="*/ 2 h 80"/>
                <a:gd name="T20" fmla="*/ 1 w 76"/>
                <a:gd name="T21" fmla="*/ 2 h 80"/>
                <a:gd name="T22" fmla="*/ 1 w 76"/>
                <a:gd name="T23" fmla="*/ 3 h 80"/>
                <a:gd name="T24" fmla="*/ 2 w 76"/>
                <a:gd name="T25" fmla="*/ 3 h 80"/>
                <a:gd name="T26" fmla="*/ 2 w 76"/>
                <a:gd name="T27" fmla="*/ 3 h 80"/>
                <a:gd name="T28" fmla="*/ 2 w 76"/>
                <a:gd name="T29" fmla="*/ 3 h 80"/>
                <a:gd name="T30" fmla="*/ 2 w 76"/>
                <a:gd name="T31" fmla="*/ 3 h 80"/>
                <a:gd name="T32" fmla="*/ 3 w 76"/>
                <a:gd name="T33" fmla="*/ 3 h 80"/>
                <a:gd name="T34" fmla="*/ 3 w 76"/>
                <a:gd name="T35" fmla="*/ 3 h 80"/>
                <a:gd name="T36" fmla="*/ 3 w 76"/>
                <a:gd name="T37" fmla="*/ 2 h 80"/>
                <a:gd name="T38" fmla="*/ 3 w 76"/>
                <a:gd name="T39" fmla="*/ 2 h 80"/>
                <a:gd name="T40" fmla="*/ 3 w 76"/>
                <a:gd name="T41" fmla="*/ 2 h 80"/>
                <a:gd name="T42" fmla="*/ 2 w 76"/>
                <a:gd name="T43" fmla="*/ 2 h 80"/>
                <a:gd name="T44" fmla="*/ 2 w 76"/>
                <a:gd name="T45" fmla="*/ 2 h 80"/>
                <a:gd name="T46" fmla="*/ 2 w 76"/>
                <a:gd name="T47" fmla="*/ 2 h 80"/>
                <a:gd name="T48" fmla="*/ 2 w 76"/>
                <a:gd name="T49" fmla="*/ 2 h 80"/>
                <a:gd name="T50" fmla="*/ 2 w 76"/>
                <a:gd name="T51" fmla="*/ 2 h 80"/>
                <a:gd name="T52" fmla="*/ 1 w 76"/>
                <a:gd name="T53" fmla="*/ 1 h 80"/>
                <a:gd name="T54" fmla="*/ 1 w 76"/>
                <a:gd name="T55" fmla="*/ 1 h 80"/>
                <a:gd name="T56" fmla="*/ 1 w 76"/>
                <a:gd name="T57" fmla="*/ 1 h 80"/>
                <a:gd name="T58" fmla="*/ 1 w 76"/>
                <a:gd name="T59" fmla="*/ 1 h 80"/>
                <a:gd name="T60" fmla="*/ 1 w 76"/>
                <a:gd name="T61" fmla="*/ 1 h 80"/>
                <a:gd name="T62" fmla="*/ 1 w 76"/>
                <a:gd name="T63" fmla="*/ 1 h 80"/>
                <a:gd name="T64" fmla="*/ 1 w 76"/>
                <a:gd name="T65" fmla="*/ 0 h 80"/>
                <a:gd name="T66" fmla="*/ 1 w 76"/>
                <a:gd name="T67" fmla="*/ 0 h 80"/>
                <a:gd name="T68" fmla="*/ 1 w 76"/>
                <a:gd name="T69" fmla="*/ 0 h 80"/>
                <a:gd name="T70" fmla="*/ 1 w 76"/>
                <a:gd name="T71" fmla="*/ 0 h 80"/>
                <a:gd name="T72" fmla="*/ 0 w 76"/>
                <a:gd name="T73" fmla="*/ 0 h 80"/>
                <a:gd name="T74" fmla="*/ 0 w 76"/>
                <a:gd name="T75" fmla="*/ 0 h 80"/>
                <a:gd name="T76" fmla="*/ 0 w 76"/>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0"/>
                  </a:moveTo>
                  <a:lnTo>
                    <a:pt x="0" y="0"/>
                  </a:lnTo>
                  <a:lnTo>
                    <a:pt x="1" y="8"/>
                  </a:lnTo>
                  <a:lnTo>
                    <a:pt x="2" y="16"/>
                  </a:lnTo>
                  <a:lnTo>
                    <a:pt x="3" y="24"/>
                  </a:lnTo>
                  <a:lnTo>
                    <a:pt x="7" y="31"/>
                  </a:lnTo>
                  <a:lnTo>
                    <a:pt x="10" y="38"/>
                  </a:lnTo>
                  <a:lnTo>
                    <a:pt x="13" y="44"/>
                  </a:lnTo>
                  <a:lnTo>
                    <a:pt x="17" y="52"/>
                  </a:lnTo>
                  <a:lnTo>
                    <a:pt x="23" y="56"/>
                  </a:lnTo>
                  <a:lnTo>
                    <a:pt x="27" y="62"/>
                  </a:lnTo>
                  <a:lnTo>
                    <a:pt x="34" y="67"/>
                  </a:lnTo>
                  <a:lnTo>
                    <a:pt x="40" y="71"/>
                  </a:lnTo>
                  <a:lnTo>
                    <a:pt x="47" y="74"/>
                  </a:lnTo>
                  <a:lnTo>
                    <a:pt x="53" y="77"/>
                  </a:lnTo>
                  <a:lnTo>
                    <a:pt x="61" y="79"/>
                  </a:lnTo>
                  <a:lnTo>
                    <a:pt x="68" y="80"/>
                  </a:lnTo>
                  <a:lnTo>
                    <a:pt x="76" y="80"/>
                  </a:lnTo>
                  <a:lnTo>
                    <a:pt x="76" y="54"/>
                  </a:lnTo>
                  <a:lnTo>
                    <a:pt x="70" y="53"/>
                  </a:lnTo>
                  <a:lnTo>
                    <a:pt x="65" y="53"/>
                  </a:lnTo>
                  <a:lnTo>
                    <a:pt x="60" y="52"/>
                  </a:lnTo>
                  <a:lnTo>
                    <a:pt x="55" y="49"/>
                  </a:lnTo>
                  <a:lnTo>
                    <a:pt x="51" y="47"/>
                  </a:lnTo>
                  <a:lnTo>
                    <a:pt x="47" y="44"/>
                  </a:lnTo>
                  <a:lnTo>
                    <a:pt x="42" y="41"/>
                  </a:lnTo>
                  <a:lnTo>
                    <a:pt x="39" y="37"/>
                  </a:lnTo>
                  <a:lnTo>
                    <a:pt x="36" y="34"/>
                  </a:lnTo>
                  <a:lnTo>
                    <a:pt x="33" y="30"/>
                  </a:lnTo>
                  <a:lnTo>
                    <a:pt x="30" y="25"/>
                  </a:lnTo>
                  <a:lnTo>
                    <a:pt x="28" y="20"/>
                  </a:lnTo>
                  <a:lnTo>
                    <a:pt x="27" y="16"/>
                  </a:lnTo>
                  <a:lnTo>
                    <a:pt x="26" y="11"/>
                  </a:lnTo>
                  <a:lnTo>
                    <a:pt x="25" y="5"/>
                  </a:lnTo>
                  <a:lnTo>
                    <a:pt x="25" y="0"/>
                  </a:lnTo>
                  <a:lnTo>
                    <a:pt x="0" y="0"/>
                  </a:lnTo>
                  <a:close/>
                </a:path>
              </a:pathLst>
            </a:custGeom>
            <a:solidFill>
              <a:srgbClr val="1F1A17"/>
            </a:solidFill>
            <a:ln w="9525">
              <a:noFill/>
              <a:round/>
              <a:headEnd/>
              <a:tailEnd/>
            </a:ln>
          </p:spPr>
          <p:txBody>
            <a:bodyPr/>
            <a:lstStyle/>
            <a:p>
              <a:endParaRPr lang="en-US"/>
            </a:p>
          </p:txBody>
        </p:sp>
        <p:sp>
          <p:nvSpPr>
            <p:cNvPr id="45107" name="Freeform 44"/>
            <p:cNvSpPr>
              <a:spLocks/>
            </p:cNvSpPr>
            <p:nvPr/>
          </p:nvSpPr>
          <p:spPr bwMode="auto">
            <a:xfrm>
              <a:off x="2432" y="3625"/>
              <a:ext cx="26" cy="26"/>
            </a:xfrm>
            <a:custGeom>
              <a:avLst/>
              <a:gdLst>
                <a:gd name="T0" fmla="*/ 3 w 76"/>
                <a:gd name="T1" fmla="*/ 0 h 80"/>
                <a:gd name="T2" fmla="*/ 3 w 76"/>
                <a:gd name="T3" fmla="*/ 0 h 80"/>
                <a:gd name="T4" fmla="*/ 3 w 76"/>
                <a:gd name="T5" fmla="*/ 0 h 80"/>
                <a:gd name="T6" fmla="*/ 2 w 76"/>
                <a:gd name="T7" fmla="*/ 0 h 80"/>
                <a:gd name="T8" fmla="*/ 2 w 76"/>
                <a:gd name="T9" fmla="*/ 0 h 80"/>
                <a:gd name="T10" fmla="*/ 2 w 76"/>
                <a:gd name="T11" fmla="*/ 0 h 80"/>
                <a:gd name="T12" fmla="*/ 2 w 76"/>
                <a:gd name="T13" fmla="*/ 0 h 80"/>
                <a:gd name="T14" fmla="*/ 1 w 76"/>
                <a:gd name="T15" fmla="*/ 0 h 80"/>
                <a:gd name="T16" fmla="*/ 1 w 76"/>
                <a:gd name="T17" fmla="*/ 1 h 80"/>
                <a:gd name="T18" fmla="*/ 1 w 76"/>
                <a:gd name="T19" fmla="*/ 1 h 80"/>
                <a:gd name="T20" fmla="*/ 1 w 76"/>
                <a:gd name="T21" fmla="*/ 1 h 80"/>
                <a:gd name="T22" fmla="*/ 0 w 76"/>
                <a:gd name="T23" fmla="*/ 1 h 80"/>
                <a:gd name="T24" fmla="*/ 0 w 76"/>
                <a:gd name="T25" fmla="*/ 2 h 80"/>
                <a:gd name="T26" fmla="*/ 0 w 76"/>
                <a:gd name="T27" fmla="*/ 2 h 80"/>
                <a:gd name="T28" fmla="*/ 0 w 76"/>
                <a:gd name="T29" fmla="*/ 2 h 80"/>
                <a:gd name="T30" fmla="*/ 0 w 76"/>
                <a:gd name="T31" fmla="*/ 2 h 80"/>
                <a:gd name="T32" fmla="*/ 0 w 76"/>
                <a:gd name="T33" fmla="*/ 2 h 80"/>
                <a:gd name="T34" fmla="*/ 0 w 76"/>
                <a:gd name="T35" fmla="*/ 3 h 80"/>
                <a:gd name="T36" fmla="*/ 1 w 76"/>
                <a:gd name="T37" fmla="*/ 3 h 80"/>
                <a:gd name="T38" fmla="*/ 1 w 76"/>
                <a:gd name="T39" fmla="*/ 3 h 80"/>
                <a:gd name="T40" fmla="*/ 1 w 76"/>
                <a:gd name="T41" fmla="*/ 2 h 80"/>
                <a:gd name="T42" fmla="*/ 1 w 76"/>
                <a:gd name="T43" fmla="*/ 2 h 80"/>
                <a:gd name="T44" fmla="*/ 1 w 76"/>
                <a:gd name="T45" fmla="*/ 2 h 80"/>
                <a:gd name="T46" fmla="*/ 1 w 76"/>
                <a:gd name="T47" fmla="*/ 2 h 80"/>
                <a:gd name="T48" fmla="*/ 1 w 76"/>
                <a:gd name="T49" fmla="*/ 2 h 80"/>
                <a:gd name="T50" fmla="*/ 1 w 76"/>
                <a:gd name="T51" fmla="*/ 2 h 80"/>
                <a:gd name="T52" fmla="*/ 1 w 76"/>
                <a:gd name="T53" fmla="*/ 2 h 80"/>
                <a:gd name="T54" fmla="*/ 2 w 76"/>
                <a:gd name="T55" fmla="*/ 1 h 80"/>
                <a:gd name="T56" fmla="*/ 2 w 76"/>
                <a:gd name="T57" fmla="*/ 1 h 80"/>
                <a:gd name="T58" fmla="*/ 2 w 76"/>
                <a:gd name="T59" fmla="*/ 1 h 80"/>
                <a:gd name="T60" fmla="*/ 2 w 76"/>
                <a:gd name="T61" fmla="*/ 1 h 80"/>
                <a:gd name="T62" fmla="*/ 2 w 76"/>
                <a:gd name="T63" fmla="*/ 1 h 80"/>
                <a:gd name="T64" fmla="*/ 3 w 76"/>
                <a:gd name="T65" fmla="*/ 1 h 80"/>
                <a:gd name="T66" fmla="*/ 3 w 76"/>
                <a:gd name="T67" fmla="*/ 1 h 80"/>
                <a:gd name="T68" fmla="*/ 3 w 76"/>
                <a:gd name="T69" fmla="*/ 1 h 80"/>
                <a:gd name="T70" fmla="*/ 3 w 76"/>
                <a:gd name="T71" fmla="*/ 1 h 80"/>
                <a:gd name="T72" fmla="*/ 3 w 76"/>
                <a:gd name="T73" fmla="*/ 0 h 80"/>
                <a:gd name="T74" fmla="*/ 3 w 76"/>
                <a:gd name="T75" fmla="*/ 0 h 80"/>
                <a:gd name="T76" fmla="*/ 3 w 76"/>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76" y="0"/>
                  </a:moveTo>
                  <a:lnTo>
                    <a:pt x="76" y="0"/>
                  </a:lnTo>
                  <a:lnTo>
                    <a:pt x="68" y="0"/>
                  </a:lnTo>
                  <a:lnTo>
                    <a:pt x="61" y="1"/>
                  </a:lnTo>
                  <a:lnTo>
                    <a:pt x="53" y="3"/>
                  </a:lnTo>
                  <a:lnTo>
                    <a:pt x="47" y="6"/>
                  </a:lnTo>
                  <a:lnTo>
                    <a:pt x="40" y="9"/>
                  </a:lnTo>
                  <a:lnTo>
                    <a:pt x="34" y="13"/>
                  </a:lnTo>
                  <a:lnTo>
                    <a:pt x="27" y="18"/>
                  </a:lnTo>
                  <a:lnTo>
                    <a:pt x="23" y="23"/>
                  </a:lnTo>
                  <a:lnTo>
                    <a:pt x="17" y="29"/>
                  </a:lnTo>
                  <a:lnTo>
                    <a:pt x="13" y="35"/>
                  </a:lnTo>
                  <a:lnTo>
                    <a:pt x="10" y="42"/>
                  </a:lnTo>
                  <a:lnTo>
                    <a:pt x="7" y="49"/>
                  </a:lnTo>
                  <a:lnTo>
                    <a:pt x="3" y="56"/>
                  </a:lnTo>
                  <a:lnTo>
                    <a:pt x="2" y="63"/>
                  </a:lnTo>
                  <a:lnTo>
                    <a:pt x="1" y="72"/>
                  </a:lnTo>
                  <a:lnTo>
                    <a:pt x="0" y="80"/>
                  </a:lnTo>
                  <a:lnTo>
                    <a:pt x="25" y="80"/>
                  </a:lnTo>
                  <a:lnTo>
                    <a:pt x="25" y="74"/>
                  </a:lnTo>
                  <a:lnTo>
                    <a:pt x="26" y="69"/>
                  </a:lnTo>
                  <a:lnTo>
                    <a:pt x="27" y="65"/>
                  </a:lnTo>
                  <a:lnTo>
                    <a:pt x="28" y="60"/>
                  </a:lnTo>
                  <a:lnTo>
                    <a:pt x="30" y="55"/>
                  </a:lnTo>
                  <a:lnTo>
                    <a:pt x="33" y="50"/>
                  </a:lnTo>
                  <a:lnTo>
                    <a:pt x="36" y="47"/>
                  </a:lnTo>
                  <a:lnTo>
                    <a:pt x="39" y="42"/>
                  </a:lnTo>
                  <a:lnTo>
                    <a:pt x="42" y="38"/>
                  </a:lnTo>
                  <a:lnTo>
                    <a:pt x="47" y="36"/>
                  </a:lnTo>
                  <a:lnTo>
                    <a:pt x="51" y="33"/>
                  </a:lnTo>
                  <a:lnTo>
                    <a:pt x="55" y="31"/>
                  </a:lnTo>
                  <a:lnTo>
                    <a:pt x="60" y="29"/>
                  </a:lnTo>
                  <a:lnTo>
                    <a:pt x="65" y="27"/>
                  </a:lnTo>
                  <a:lnTo>
                    <a:pt x="70" y="26"/>
                  </a:lnTo>
                  <a:lnTo>
                    <a:pt x="76" y="26"/>
                  </a:lnTo>
                  <a:lnTo>
                    <a:pt x="76" y="0"/>
                  </a:lnTo>
                  <a:close/>
                </a:path>
              </a:pathLst>
            </a:custGeom>
            <a:solidFill>
              <a:srgbClr val="1F1A17"/>
            </a:solidFill>
            <a:ln w="9525">
              <a:noFill/>
              <a:round/>
              <a:headEnd/>
              <a:tailEnd/>
            </a:ln>
          </p:spPr>
          <p:txBody>
            <a:bodyPr/>
            <a:lstStyle/>
            <a:p>
              <a:endParaRPr lang="en-US"/>
            </a:p>
          </p:txBody>
        </p:sp>
        <p:sp>
          <p:nvSpPr>
            <p:cNvPr id="45108" name="Freeform 45"/>
            <p:cNvSpPr>
              <a:spLocks/>
            </p:cNvSpPr>
            <p:nvPr/>
          </p:nvSpPr>
          <p:spPr bwMode="auto">
            <a:xfrm>
              <a:off x="2458" y="3625"/>
              <a:ext cx="25" cy="26"/>
            </a:xfrm>
            <a:custGeom>
              <a:avLst/>
              <a:gdLst>
                <a:gd name="T0" fmla="*/ 3 w 75"/>
                <a:gd name="T1" fmla="*/ 3 h 80"/>
                <a:gd name="T2" fmla="*/ 3 w 75"/>
                <a:gd name="T3" fmla="*/ 3 h 80"/>
                <a:gd name="T4" fmla="*/ 3 w 75"/>
                <a:gd name="T5" fmla="*/ 2 h 80"/>
                <a:gd name="T6" fmla="*/ 3 w 75"/>
                <a:gd name="T7" fmla="*/ 2 h 80"/>
                <a:gd name="T8" fmla="*/ 3 w 75"/>
                <a:gd name="T9" fmla="*/ 2 h 80"/>
                <a:gd name="T10" fmla="*/ 3 w 75"/>
                <a:gd name="T11" fmla="*/ 2 h 80"/>
                <a:gd name="T12" fmla="*/ 2 w 75"/>
                <a:gd name="T13" fmla="*/ 2 h 80"/>
                <a:gd name="T14" fmla="*/ 2 w 75"/>
                <a:gd name="T15" fmla="*/ 1 h 80"/>
                <a:gd name="T16" fmla="*/ 2 w 75"/>
                <a:gd name="T17" fmla="*/ 1 h 80"/>
                <a:gd name="T18" fmla="*/ 2 w 75"/>
                <a:gd name="T19" fmla="*/ 1 h 80"/>
                <a:gd name="T20" fmla="*/ 2 w 75"/>
                <a:gd name="T21" fmla="*/ 1 h 80"/>
                <a:gd name="T22" fmla="*/ 2 w 75"/>
                <a:gd name="T23" fmla="*/ 0 h 80"/>
                <a:gd name="T24" fmla="*/ 1 w 75"/>
                <a:gd name="T25" fmla="*/ 0 h 80"/>
                <a:gd name="T26" fmla="*/ 1 w 75"/>
                <a:gd name="T27" fmla="*/ 0 h 80"/>
                <a:gd name="T28" fmla="*/ 1 w 75"/>
                <a:gd name="T29" fmla="*/ 0 h 80"/>
                <a:gd name="T30" fmla="*/ 1 w 75"/>
                <a:gd name="T31" fmla="*/ 0 h 80"/>
                <a:gd name="T32" fmla="*/ 0 w 75"/>
                <a:gd name="T33" fmla="*/ 0 h 80"/>
                <a:gd name="T34" fmla="*/ 0 w 75"/>
                <a:gd name="T35" fmla="*/ 0 h 80"/>
                <a:gd name="T36" fmla="*/ 0 w 75"/>
                <a:gd name="T37" fmla="*/ 1 h 80"/>
                <a:gd name="T38" fmla="*/ 0 w 75"/>
                <a:gd name="T39" fmla="*/ 1 h 80"/>
                <a:gd name="T40" fmla="*/ 0 w 75"/>
                <a:gd name="T41" fmla="*/ 1 h 80"/>
                <a:gd name="T42" fmla="*/ 1 w 75"/>
                <a:gd name="T43" fmla="*/ 1 h 80"/>
                <a:gd name="T44" fmla="*/ 1 w 75"/>
                <a:gd name="T45" fmla="*/ 1 h 80"/>
                <a:gd name="T46" fmla="*/ 1 w 75"/>
                <a:gd name="T47" fmla="*/ 1 h 80"/>
                <a:gd name="T48" fmla="*/ 1 w 75"/>
                <a:gd name="T49" fmla="*/ 1 h 80"/>
                <a:gd name="T50" fmla="*/ 1 w 75"/>
                <a:gd name="T51" fmla="*/ 1 h 80"/>
                <a:gd name="T52" fmla="*/ 1 w 75"/>
                <a:gd name="T53" fmla="*/ 2 h 80"/>
                <a:gd name="T54" fmla="*/ 1 w 75"/>
                <a:gd name="T55" fmla="*/ 2 h 80"/>
                <a:gd name="T56" fmla="*/ 2 w 75"/>
                <a:gd name="T57" fmla="*/ 2 h 80"/>
                <a:gd name="T58" fmla="*/ 2 w 75"/>
                <a:gd name="T59" fmla="*/ 2 h 80"/>
                <a:gd name="T60" fmla="*/ 2 w 75"/>
                <a:gd name="T61" fmla="*/ 2 h 80"/>
                <a:gd name="T62" fmla="*/ 2 w 75"/>
                <a:gd name="T63" fmla="*/ 2 h 80"/>
                <a:gd name="T64" fmla="*/ 2 w 75"/>
                <a:gd name="T65" fmla="*/ 2 h 80"/>
                <a:gd name="T66" fmla="*/ 2 w 75"/>
                <a:gd name="T67" fmla="*/ 3 h 80"/>
                <a:gd name="T68" fmla="*/ 2 w 75"/>
                <a:gd name="T69" fmla="*/ 3 h 80"/>
                <a:gd name="T70" fmla="*/ 2 w 75"/>
                <a:gd name="T71" fmla="*/ 3 h 80"/>
                <a:gd name="T72" fmla="*/ 3 w 75"/>
                <a:gd name="T73" fmla="*/ 3 h 80"/>
                <a:gd name="T74" fmla="*/ 3 w 75"/>
                <a:gd name="T75" fmla="*/ 3 h 80"/>
                <a:gd name="T76" fmla="*/ 3 w 75"/>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75" y="80"/>
                  </a:moveTo>
                  <a:lnTo>
                    <a:pt x="75" y="80"/>
                  </a:lnTo>
                  <a:lnTo>
                    <a:pt x="75" y="72"/>
                  </a:lnTo>
                  <a:lnTo>
                    <a:pt x="74" y="63"/>
                  </a:lnTo>
                  <a:lnTo>
                    <a:pt x="72" y="56"/>
                  </a:lnTo>
                  <a:lnTo>
                    <a:pt x="70" y="49"/>
                  </a:lnTo>
                  <a:lnTo>
                    <a:pt x="67" y="42"/>
                  </a:lnTo>
                  <a:lnTo>
                    <a:pt x="62" y="35"/>
                  </a:lnTo>
                  <a:lnTo>
                    <a:pt x="58" y="29"/>
                  </a:lnTo>
                  <a:lnTo>
                    <a:pt x="54" y="23"/>
                  </a:lnTo>
                  <a:lnTo>
                    <a:pt x="48" y="18"/>
                  </a:lnTo>
                  <a:lnTo>
                    <a:pt x="43" y="13"/>
                  </a:lnTo>
                  <a:lnTo>
                    <a:pt x="37" y="9"/>
                  </a:lnTo>
                  <a:lnTo>
                    <a:pt x="30" y="6"/>
                  </a:lnTo>
                  <a:lnTo>
                    <a:pt x="22" y="3"/>
                  </a:lnTo>
                  <a:lnTo>
                    <a:pt x="15" y="1"/>
                  </a:lnTo>
                  <a:lnTo>
                    <a:pt x="7" y="0"/>
                  </a:lnTo>
                  <a:lnTo>
                    <a:pt x="0" y="0"/>
                  </a:lnTo>
                  <a:lnTo>
                    <a:pt x="0" y="26"/>
                  </a:lnTo>
                  <a:lnTo>
                    <a:pt x="5" y="26"/>
                  </a:lnTo>
                  <a:lnTo>
                    <a:pt x="11" y="27"/>
                  </a:lnTo>
                  <a:lnTo>
                    <a:pt x="16" y="29"/>
                  </a:lnTo>
                  <a:lnTo>
                    <a:pt x="20" y="31"/>
                  </a:lnTo>
                  <a:lnTo>
                    <a:pt x="26" y="33"/>
                  </a:lnTo>
                  <a:lnTo>
                    <a:pt x="29" y="36"/>
                  </a:lnTo>
                  <a:lnTo>
                    <a:pt x="33" y="38"/>
                  </a:lnTo>
                  <a:lnTo>
                    <a:pt x="37" y="42"/>
                  </a:lnTo>
                  <a:lnTo>
                    <a:pt x="40" y="47"/>
                  </a:lnTo>
                  <a:lnTo>
                    <a:pt x="43" y="50"/>
                  </a:lnTo>
                  <a:lnTo>
                    <a:pt x="45" y="55"/>
                  </a:lnTo>
                  <a:lnTo>
                    <a:pt x="47" y="60"/>
                  </a:lnTo>
                  <a:lnTo>
                    <a:pt x="49" y="65"/>
                  </a:lnTo>
                  <a:lnTo>
                    <a:pt x="51" y="69"/>
                  </a:lnTo>
                  <a:lnTo>
                    <a:pt x="52" y="74"/>
                  </a:lnTo>
                  <a:lnTo>
                    <a:pt x="52" y="80"/>
                  </a:lnTo>
                  <a:lnTo>
                    <a:pt x="75" y="80"/>
                  </a:lnTo>
                  <a:close/>
                </a:path>
              </a:pathLst>
            </a:custGeom>
            <a:solidFill>
              <a:srgbClr val="1F1A17"/>
            </a:solidFill>
            <a:ln w="9525">
              <a:noFill/>
              <a:round/>
              <a:headEnd/>
              <a:tailEnd/>
            </a:ln>
          </p:spPr>
          <p:txBody>
            <a:bodyPr/>
            <a:lstStyle/>
            <a:p>
              <a:endParaRPr lang="en-US"/>
            </a:p>
          </p:txBody>
        </p:sp>
        <p:sp>
          <p:nvSpPr>
            <p:cNvPr id="45109" name="Freeform 46"/>
            <p:cNvSpPr>
              <a:spLocks/>
            </p:cNvSpPr>
            <p:nvPr/>
          </p:nvSpPr>
          <p:spPr bwMode="auto">
            <a:xfrm>
              <a:off x="2635" y="3187"/>
              <a:ext cx="51" cy="55"/>
            </a:xfrm>
            <a:custGeom>
              <a:avLst/>
              <a:gdLst>
                <a:gd name="T0" fmla="*/ 6 w 154"/>
                <a:gd name="T1" fmla="*/ 3 h 166"/>
                <a:gd name="T2" fmla="*/ 6 w 154"/>
                <a:gd name="T3" fmla="*/ 4 h 166"/>
                <a:gd name="T4" fmla="*/ 5 w 154"/>
                <a:gd name="T5" fmla="*/ 5 h 166"/>
                <a:gd name="T6" fmla="*/ 5 w 154"/>
                <a:gd name="T7" fmla="*/ 5 h 166"/>
                <a:gd name="T8" fmla="*/ 5 w 154"/>
                <a:gd name="T9" fmla="*/ 5 h 166"/>
                <a:gd name="T10" fmla="*/ 4 w 154"/>
                <a:gd name="T11" fmla="*/ 6 h 166"/>
                <a:gd name="T12" fmla="*/ 4 w 154"/>
                <a:gd name="T13" fmla="*/ 6 h 166"/>
                <a:gd name="T14" fmla="*/ 3 w 154"/>
                <a:gd name="T15" fmla="*/ 6 h 166"/>
                <a:gd name="T16" fmla="*/ 3 w 154"/>
                <a:gd name="T17" fmla="*/ 6 h 166"/>
                <a:gd name="T18" fmla="*/ 2 w 154"/>
                <a:gd name="T19" fmla="*/ 6 h 166"/>
                <a:gd name="T20" fmla="*/ 1 w 154"/>
                <a:gd name="T21" fmla="*/ 6 h 166"/>
                <a:gd name="T22" fmla="*/ 1 w 154"/>
                <a:gd name="T23" fmla="*/ 5 h 166"/>
                <a:gd name="T24" fmla="*/ 1 w 154"/>
                <a:gd name="T25" fmla="*/ 5 h 166"/>
                <a:gd name="T26" fmla="*/ 0 w 154"/>
                <a:gd name="T27" fmla="*/ 5 h 166"/>
                <a:gd name="T28" fmla="*/ 0 w 154"/>
                <a:gd name="T29" fmla="*/ 4 h 166"/>
                <a:gd name="T30" fmla="*/ 0 w 154"/>
                <a:gd name="T31" fmla="*/ 3 h 166"/>
                <a:gd name="T32" fmla="*/ 0 w 154"/>
                <a:gd name="T33" fmla="*/ 3 h 166"/>
                <a:gd name="T34" fmla="*/ 0 w 154"/>
                <a:gd name="T35" fmla="*/ 2 h 166"/>
                <a:gd name="T36" fmla="*/ 0 w 154"/>
                <a:gd name="T37" fmla="*/ 2 h 166"/>
                <a:gd name="T38" fmla="*/ 1 w 154"/>
                <a:gd name="T39" fmla="*/ 1 h 166"/>
                <a:gd name="T40" fmla="*/ 1 w 154"/>
                <a:gd name="T41" fmla="*/ 1 h 166"/>
                <a:gd name="T42" fmla="*/ 1 w 154"/>
                <a:gd name="T43" fmla="*/ 0 h 166"/>
                <a:gd name="T44" fmla="*/ 2 w 154"/>
                <a:gd name="T45" fmla="*/ 0 h 166"/>
                <a:gd name="T46" fmla="*/ 3 w 154"/>
                <a:gd name="T47" fmla="*/ 0 h 166"/>
                <a:gd name="T48" fmla="*/ 3 w 154"/>
                <a:gd name="T49" fmla="*/ 0 h 166"/>
                <a:gd name="T50" fmla="*/ 4 w 154"/>
                <a:gd name="T51" fmla="*/ 0 h 166"/>
                <a:gd name="T52" fmla="*/ 4 w 154"/>
                <a:gd name="T53" fmla="*/ 0 h 166"/>
                <a:gd name="T54" fmla="*/ 5 w 154"/>
                <a:gd name="T55" fmla="*/ 1 h 166"/>
                <a:gd name="T56" fmla="*/ 5 w 154"/>
                <a:gd name="T57" fmla="*/ 1 h 166"/>
                <a:gd name="T58" fmla="*/ 5 w 154"/>
                <a:gd name="T59" fmla="*/ 2 h 166"/>
                <a:gd name="T60" fmla="*/ 6 w 154"/>
                <a:gd name="T61" fmla="*/ 2 h 166"/>
                <a:gd name="T62" fmla="*/ 6 w 154"/>
                <a:gd name="T63" fmla="*/ 3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
                <a:gd name="T97" fmla="*/ 0 h 166"/>
                <a:gd name="T98" fmla="*/ 154 w 154"/>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 h="166">
                  <a:moveTo>
                    <a:pt x="154" y="85"/>
                  </a:moveTo>
                  <a:lnTo>
                    <a:pt x="154" y="93"/>
                  </a:lnTo>
                  <a:lnTo>
                    <a:pt x="153" y="102"/>
                  </a:lnTo>
                  <a:lnTo>
                    <a:pt x="150" y="109"/>
                  </a:lnTo>
                  <a:lnTo>
                    <a:pt x="148" y="117"/>
                  </a:lnTo>
                  <a:lnTo>
                    <a:pt x="145" y="124"/>
                  </a:lnTo>
                  <a:lnTo>
                    <a:pt x="142" y="130"/>
                  </a:lnTo>
                  <a:lnTo>
                    <a:pt x="136" y="136"/>
                  </a:lnTo>
                  <a:lnTo>
                    <a:pt x="132" y="142"/>
                  </a:lnTo>
                  <a:lnTo>
                    <a:pt x="127" y="148"/>
                  </a:lnTo>
                  <a:lnTo>
                    <a:pt x="120" y="153"/>
                  </a:lnTo>
                  <a:lnTo>
                    <a:pt x="115" y="157"/>
                  </a:lnTo>
                  <a:lnTo>
                    <a:pt x="107" y="160"/>
                  </a:lnTo>
                  <a:lnTo>
                    <a:pt x="101" y="163"/>
                  </a:lnTo>
                  <a:lnTo>
                    <a:pt x="93" y="165"/>
                  </a:lnTo>
                  <a:lnTo>
                    <a:pt x="84" y="166"/>
                  </a:lnTo>
                  <a:lnTo>
                    <a:pt x="77" y="166"/>
                  </a:lnTo>
                  <a:lnTo>
                    <a:pt x="68" y="166"/>
                  </a:lnTo>
                  <a:lnTo>
                    <a:pt x="61" y="165"/>
                  </a:lnTo>
                  <a:lnTo>
                    <a:pt x="53" y="163"/>
                  </a:lnTo>
                  <a:lnTo>
                    <a:pt x="47" y="160"/>
                  </a:lnTo>
                  <a:lnTo>
                    <a:pt x="39" y="157"/>
                  </a:lnTo>
                  <a:lnTo>
                    <a:pt x="33" y="153"/>
                  </a:lnTo>
                  <a:lnTo>
                    <a:pt x="27" y="148"/>
                  </a:lnTo>
                  <a:lnTo>
                    <a:pt x="22" y="142"/>
                  </a:lnTo>
                  <a:lnTo>
                    <a:pt x="16" y="136"/>
                  </a:lnTo>
                  <a:lnTo>
                    <a:pt x="12" y="130"/>
                  </a:lnTo>
                  <a:lnTo>
                    <a:pt x="9" y="124"/>
                  </a:lnTo>
                  <a:lnTo>
                    <a:pt x="6" y="117"/>
                  </a:lnTo>
                  <a:lnTo>
                    <a:pt x="3" y="109"/>
                  </a:lnTo>
                  <a:lnTo>
                    <a:pt x="1" y="102"/>
                  </a:lnTo>
                  <a:lnTo>
                    <a:pt x="0" y="93"/>
                  </a:lnTo>
                  <a:lnTo>
                    <a:pt x="0" y="85"/>
                  </a:lnTo>
                  <a:lnTo>
                    <a:pt x="0" y="76"/>
                  </a:lnTo>
                  <a:lnTo>
                    <a:pt x="1" y="68"/>
                  </a:lnTo>
                  <a:lnTo>
                    <a:pt x="3" y="60"/>
                  </a:lnTo>
                  <a:lnTo>
                    <a:pt x="6" y="51"/>
                  </a:lnTo>
                  <a:lnTo>
                    <a:pt x="9" y="44"/>
                  </a:lnTo>
                  <a:lnTo>
                    <a:pt x="12" y="37"/>
                  </a:lnTo>
                  <a:lnTo>
                    <a:pt x="16" y="30"/>
                  </a:lnTo>
                  <a:lnTo>
                    <a:pt x="22" y="24"/>
                  </a:lnTo>
                  <a:lnTo>
                    <a:pt x="27" y="19"/>
                  </a:lnTo>
                  <a:lnTo>
                    <a:pt x="33" y="14"/>
                  </a:lnTo>
                  <a:lnTo>
                    <a:pt x="39" y="9"/>
                  </a:lnTo>
                  <a:lnTo>
                    <a:pt x="47" y="6"/>
                  </a:lnTo>
                  <a:lnTo>
                    <a:pt x="53" y="3"/>
                  </a:lnTo>
                  <a:lnTo>
                    <a:pt x="61" y="1"/>
                  </a:lnTo>
                  <a:lnTo>
                    <a:pt x="68" y="0"/>
                  </a:lnTo>
                  <a:lnTo>
                    <a:pt x="77" y="0"/>
                  </a:lnTo>
                  <a:lnTo>
                    <a:pt x="84" y="0"/>
                  </a:lnTo>
                  <a:lnTo>
                    <a:pt x="93" y="1"/>
                  </a:lnTo>
                  <a:lnTo>
                    <a:pt x="101" y="3"/>
                  </a:lnTo>
                  <a:lnTo>
                    <a:pt x="107" y="6"/>
                  </a:lnTo>
                  <a:lnTo>
                    <a:pt x="115" y="9"/>
                  </a:lnTo>
                  <a:lnTo>
                    <a:pt x="120" y="14"/>
                  </a:lnTo>
                  <a:lnTo>
                    <a:pt x="127" y="19"/>
                  </a:lnTo>
                  <a:lnTo>
                    <a:pt x="132" y="24"/>
                  </a:lnTo>
                  <a:lnTo>
                    <a:pt x="136" y="30"/>
                  </a:lnTo>
                  <a:lnTo>
                    <a:pt x="142" y="37"/>
                  </a:lnTo>
                  <a:lnTo>
                    <a:pt x="145" y="44"/>
                  </a:lnTo>
                  <a:lnTo>
                    <a:pt x="148" y="51"/>
                  </a:lnTo>
                  <a:lnTo>
                    <a:pt x="150" y="60"/>
                  </a:lnTo>
                  <a:lnTo>
                    <a:pt x="153" y="68"/>
                  </a:lnTo>
                  <a:lnTo>
                    <a:pt x="154" y="76"/>
                  </a:lnTo>
                  <a:lnTo>
                    <a:pt x="154" y="85"/>
                  </a:lnTo>
                  <a:close/>
                </a:path>
              </a:pathLst>
            </a:custGeom>
            <a:solidFill>
              <a:srgbClr val="E87A41"/>
            </a:solidFill>
            <a:ln w="9525">
              <a:noFill/>
              <a:round/>
              <a:headEnd/>
              <a:tailEnd/>
            </a:ln>
          </p:spPr>
          <p:txBody>
            <a:bodyPr/>
            <a:lstStyle/>
            <a:p>
              <a:endParaRPr lang="en-US"/>
            </a:p>
          </p:txBody>
        </p:sp>
        <p:sp>
          <p:nvSpPr>
            <p:cNvPr id="45110" name="Freeform 47"/>
            <p:cNvSpPr>
              <a:spLocks/>
            </p:cNvSpPr>
            <p:nvPr/>
          </p:nvSpPr>
          <p:spPr bwMode="auto">
            <a:xfrm>
              <a:off x="2661" y="3215"/>
              <a:ext cx="30" cy="31"/>
            </a:xfrm>
            <a:custGeom>
              <a:avLst/>
              <a:gdLst>
                <a:gd name="T0" fmla="*/ 0 w 90"/>
                <a:gd name="T1" fmla="*/ 3 h 94"/>
                <a:gd name="T2" fmla="*/ 0 w 90"/>
                <a:gd name="T3" fmla="*/ 3 h 94"/>
                <a:gd name="T4" fmla="*/ 0 w 90"/>
                <a:gd name="T5" fmla="*/ 3 h 94"/>
                <a:gd name="T6" fmla="*/ 1 w 90"/>
                <a:gd name="T7" fmla="*/ 3 h 94"/>
                <a:gd name="T8" fmla="*/ 1 w 90"/>
                <a:gd name="T9" fmla="*/ 3 h 94"/>
                <a:gd name="T10" fmla="*/ 1 w 90"/>
                <a:gd name="T11" fmla="*/ 3 h 94"/>
                <a:gd name="T12" fmla="*/ 2 w 90"/>
                <a:gd name="T13" fmla="*/ 3 h 94"/>
                <a:gd name="T14" fmla="*/ 2 w 90"/>
                <a:gd name="T15" fmla="*/ 3 h 94"/>
                <a:gd name="T16" fmla="*/ 2 w 90"/>
                <a:gd name="T17" fmla="*/ 3 h 94"/>
                <a:gd name="T18" fmla="*/ 2 w 90"/>
                <a:gd name="T19" fmla="*/ 2 h 94"/>
                <a:gd name="T20" fmla="*/ 3 w 90"/>
                <a:gd name="T21" fmla="*/ 2 h 94"/>
                <a:gd name="T22" fmla="*/ 3 w 90"/>
                <a:gd name="T23" fmla="*/ 2 h 94"/>
                <a:gd name="T24" fmla="*/ 3 w 90"/>
                <a:gd name="T25" fmla="*/ 2 h 94"/>
                <a:gd name="T26" fmla="*/ 3 w 90"/>
                <a:gd name="T27" fmla="*/ 1 h 94"/>
                <a:gd name="T28" fmla="*/ 3 w 90"/>
                <a:gd name="T29" fmla="*/ 1 h 94"/>
                <a:gd name="T30" fmla="*/ 3 w 90"/>
                <a:gd name="T31" fmla="*/ 1 h 94"/>
                <a:gd name="T32" fmla="*/ 3 w 90"/>
                <a:gd name="T33" fmla="*/ 0 h 94"/>
                <a:gd name="T34" fmla="*/ 3 w 90"/>
                <a:gd name="T35" fmla="*/ 0 h 94"/>
                <a:gd name="T36" fmla="*/ 2 w 90"/>
                <a:gd name="T37" fmla="*/ 0 h 94"/>
                <a:gd name="T38" fmla="*/ 2 w 90"/>
                <a:gd name="T39" fmla="*/ 0 h 94"/>
                <a:gd name="T40" fmla="*/ 2 w 90"/>
                <a:gd name="T41" fmla="*/ 1 h 94"/>
                <a:gd name="T42" fmla="*/ 2 w 90"/>
                <a:gd name="T43" fmla="*/ 1 h 94"/>
                <a:gd name="T44" fmla="*/ 2 w 90"/>
                <a:gd name="T45" fmla="*/ 1 h 94"/>
                <a:gd name="T46" fmla="*/ 2 w 90"/>
                <a:gd name="T47" fmla="*/ 1 h 94"/>
                <a:gd name="T48" fmla="*/ 2 w 90"/>
                <a:gd name="T49" fmla="*/ 1 h 94"/>
                <a:gd name="T50" fmla="*/ 2 w 90"/>
                <a:gd name="T51" fmla="*/ 2 h 94"/>
                <a:gd name="T52" fmla="*/ 2 w 90"/>
                <a:gd name="T53" fmla="*/ 2 h 94"/>
                <a:gd name="T54" fmla="*/ 2 w 90"/>
                <a:gd name="T55" fmla="*/ 2 h 94"/>
                <a:gd name="T56" fmla="*/ 1 w 90"/>
                <a:gd name="T57" fmla="*/ 2 h 94"/>
                <a:gd name="T58" fmla="*/ 1 w 90"/>
                <a:gd name="T59" fmla="*/ 2 h 94"/>
                <a:gd name="T60" fmla="*/ 1 w 90"/>
                <a:gd name="T61" fmla="*/ 2 h 94"/>
                <a:gd name="T62" fmla="*/ 1 w 90"/>
                <a:gd name="T63" fmla="*/ 2 h 94"/>
                <a:gd name="T64" fmla="*/ 1 w 90"/>
                <a:gd name="T65" fmla="*/ 2 h 94"/>
                <a:gd name="T66" fmla="*/ 0 w 90"/>
                <a:gd name="T67" fmla="*/ 2 h 94"/>
                <a:gd name="T68" fmla="*/ 0 w 90"/>
                <a:gd name="T69" fmla="*/ 2 h 94"/>
                <a:gd name="T70" fmla="*/ 0 w 90"/>
                <a:gd name="T71" fmla="*/ 2 h 94"/>
                <a:gd name="T72" fmla="*/ 0 w 90"/>
                <a:gd name="T73" fmla="*/ 3 h 94"/>
                <a:gd name="T74" fmla="*/ 0 w 90"/>
                <a:gd name="T75" fmla="*/ 3 h 94"/>
                <a:gd name="T76" fmla="*/ 0 w 90"/>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94"/>
                <a:gd name="T119" fmla="*/ 90 w 90"/>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94">
                  <a:moveTo>
                    <a:pt x="0" y="94"/>
                  </a:moveTo>
                  <a:lnTo>
                    <a:pt x="0" y="94"/>
                  </a:lnTo>
                  <a:lnTo>
                    <a:pt x="10" y="94"/>
                  </a:lnTo>
                  <a:lnTo>
                    <a:pt x="18" y="93"/>
                  </a:lnTo>
                  <a:lnTo>
                    <a:pt x="27" y="91"/>
                  </a:lnTo>
                  <a:lnTo>
                    <a:pt x="34" y="87"/>
                  </a:lnTo>
                  <a:lnTo>
                    <a:pt x="43" y="84"/>
                  </a:lnTo>
                  <a:lnTo>
                    <a:pt x="51" y="79"/>
                  </a:lnTo>
                  <a:lnTo>
                    <a:pt x="57" y="73"/>
                  </a:lnTo>
                  <a:lnTo>
                    <a:pt x="64" y="67"/>
                  </a:lnTo>
                  <a:lnTo>
                    <a:pt x="69" y="61"/>
                  </a:lnTo>
                  <a:lnTo>
                    <a:pt x="74" y="54"/>
                  </a:lnTo>
                  <a:lnTo>
                    <a:pt x="79" y="45"/>
                  </a:lnTo>
                  <a:lnTo>
                    <a:pt x="82" y="37"/>
                  </a:lnTo>
                  <a:lnTo>
                    <a:pt x="85" y="29"/>
                  </a:lnTo>
                  <a:lnTo>
                    <a:pt x="87" y="19"/>
                  </a:lnTo>
                  <a:lnTo>
                    <a:pt x="88" y="9"/>
                  </a:lnTo>
                  <a:lnTo>
                    <a:pt x="90" y="0"/>
                  </a:lnTo>
                  <a:lnTo>
                    <a:pt x="65" y="0"/>
                  </a:lnTo>
                  <a:lnTo>
                    <a:pt x="65" y="7"/>
                  </a:lnTo>
                  <a:lnTo>
                    <a:pt x="64" y="14"/>
                  </a:lnTo>
                  <a:lnTo>
                    <a:pt x="63" y="20"/>
                  </a:lnTo>
                  <a:lnTo>
                    <a:pt x="60" y="26"/>
                  </a:lnTo>
                  <a:lnTo>
                    <a:pt x="57" y="32"/>
                  </a:lnTo>
                  <a:lnTo>
                    <a:pt x="54" y="38"/>
                  </a:lnTo>
                  <a:lnTo>
                    <a:pt x="51" y="43"/>
                  </a:lnTo>
                  <a:lnTo>
                    <a:pt x="46" y="48"/>
                  </a:lnTo>
                  <a:lnTo>
                    <a:pt x="42" y="52"/>
                  </a:lnTo>
                  <a:lnTo>
                    <a:pt x="37" y="56"/>
                  </a:lnTo>
                  <a:lnTo>
                    <a:pt x="31" y="60"/>
                  </a:lnTo>
                  <a:lnTo>
                    <a:pt x="26" y="63"/>
                  </a:lnTo>
                  <a:lnTo>
                    <a:pt x="20" y="66"/>
                  </a:lnTo>
                  <a:lnTo>
                    <a:pt x="14" y="67"/>
                  </a:lnTo>
                  <a:lnTo>
                    <a:pt x="6" y="68"/>
                  </a:lnTo>
                  <a:lnTo>
                    <a:pt x="0" y="68"/>
                  </a:lnTo>
                  <a:lnTo>
                    <a:pt x="0" y="94"/>
                  </a:lnTo>
                  <a:close/>
                </a:path>
              </a:pathLst>
            </a:custGeom>
            <a:solidFill>
              <a:srgbClr val="1F1A17"/>
            </a:solidFill>
            <a:ln w="9525">
              <a:noFill/>
              <a:round/>
              <a:headEnd/>
              <a:tailEnd/>
            </a:ln>
          </p:spPr>
          <p:txBody>
            <a:bodyPr/>
            <a:lstStyle/>
            <a:p>
              <a:endParaRPr lang="en-US"/>
            </a:p>
          </p:txBody>
        </p:sp>
        <p:sp>
          <p:nvSpPr>
            <p:cNvPr id="45111" name="Freeform 48"/>
            <p:cNvSpPr>
              <a:spLocks/>
            </p:cNvSpPr>
            <p:nvPr/>
          </p:nvSpPr>
          <p:spPr bwMode="auto">
            <a:xfrm>
              <a:off x="2631" y="3215"/>
              <a:ext cx="30" cy="31"/>
            </a:xfrm>
            <a:custGeom>
              <a:avLst/>
              <a:gdLst>
                <a:gd name="T0" fmla="*/ 0 w 90"/>
                <a:gd name="T1" fmla="*/ 0 h 94"/>
                <a:gd name="T2" fmla="*/ 0 w 90"/>
                <a:gd name="T3" fmla="*/ 0 h 94"/>
                <a:gd name="T4" fmla="*/ 0 w 90"/>
                <a:gd name="T5" fmla="*/ 0 h 94"/>
                <a:gd name="T6" fmla="*/ 0 w 90"/>
                <a:gd name="T7" fmla="*/ 1 h 94"/>
                <a:gd name="T8" fmla="*/ 0 w 90"/>
                <a:gd name="T9" fmla="*/ 1 h 94"/>
                <a:gd name="T10" fmla="*/ 0 w 90"/>
                <a:gd name="T11" fmla="*/ 1 h 94"/>
                <a:gd name="T12" fmla="*/ 0 w 90"/>
                <a:gd name="T13" fmla="*/ 2 h 94"/>
                <a:gd name="T14" fmla="*/ 1 w 90"/>
                <a:gd name="T15" fmla="*/ 2 h 94"/>
                <a:gd name="T16" fmla="*/ 1 w 90"/>
                <a:gd name="T17" fmla="*/ 2 h 94"/>
                <a:gd name="T18" fmla="*/ 1 w 90"/>
                <a:gd name="T19" fmla="*/ 2 h 94"/>
                <a:gd name="T20" fmla="*/ 1 w 90"/>
                <a:gd name="T21" fmla="*/ 3 h 94"/>
                <a:gd name="T22" fmla="*/ 1 w 90"/>
                <a:gd name="T23" fmla="*/ 3 h 94"/>
                <a:gd name="T24" fmla="*/ 2 w 90"/>
                <a:gd name="T25" fmla="*/ 3 h 94"/>
                <a:gd name="T26" fmla="*/ 2 w 90"/>
                <a:gd name="T27" fmla="*/ 3 h 94"/>
                <a:gd name="T28" fmla="*/ 2 w 90"/>
                <a:gd name="T29" fmla="*/ 3 h 94"/>
                <a:gd name="T30" fmla="*/ 3 w 90"/>
                <a:gd name="T31" fmla="*/ 3 h 94"/>
                <a:gd name="T32" fmla="*/ 3 w 90"/>
                <a:gd name="T33" fmla="*/ 3 h 94"/>
                <a:gd name="T34" fmla="*/ 3 w 90"/>
                <a:gd name="T35" fmla="*/ 3 h 94"/>
                <a:gd name="T36" fmla="*/ 3 w 90"/>
                <a:gd name="T37" fmla="*/ 2 h 94"/>
                <a:gd name="T38" fmla="*/ 3 w 90"/>
                <a:gd name="T39" fmla="*/ 2 h 94"/>
                <a:gd name="T40" fmla="*/ 3 w 90"/>
                <a:gd name="T41" fmla="*/ 2 h 94"/>
                <a:gd name="T42" fmla="*/ 3 w 90"/>
                <a:gd name="T43" fmla="*/ 2 h 94"/>
                <a:gd name="T44" fmla="*/ 2 w 90"/>
                <a:gd name="T45" fmla="*/ 2 h 94"/>
                <a:gd name="T46" fmla="*/ 2 w 90"/>
                <a:gd name="T47" fmla="*/ 2 h 94"/>
                <a:gd name="T48" fmla="*/ 2 w 90"/>
                <a:gd name="T49" fmla="*/ 2 h 94"/>
                <a:gd name="T50" fmla="*/ 2 w 90"/>
                <a:gd name="T51" fmla="*/ 2 h 94"/>
                <a:gd name="T52" fmla="*/ 2 w 90"/>
                <a:gd name="T53" fmla="*/ 2 h 94"/>
                <a:gd name="T54" fmla="*/ 1 w 90"/>
                <a:gd name="T55" fmla="*/ 2 h 94"/>
                <a:gd name="T56" fmla="*/ 1 w 90"/>
                <a:gd name="T57" fmla="*/ 1 h 94"/>
                <a:gd name="T58" fmla="*/ 1 w 90"/>
                <a:gd name="T59" fmla="*/ 1 h 94"/>
                <a:gd name="T60" fmla="*/ 1 w 90"/>
                <a:gd name="T61" fmla="*/ 1 h 94"/>
                <a:gd name="T62" fmla="*/ 1 w 90"/>
                <a:gd name="T63" fmla="*/ 1 h 94"/>
                <a:gd name="T64" fmla="*/ 1 w 90"/>
                <a:gd name="T65" fmla="*/ 1 h 94"/>
                <a:gd name="T66" fmla="*/ 1 w 90"/>
                <a:gd name="T67" fmla="*/ 0 h 94"/>
                <a:gd name="T68" fmla="*/ 1 w 90"/>
                <a:gd name="T69" fmla="*/ 0 h 94"/>
                <a:gd name="T70" fmla="*/ 1 w 90"/>
                <a:gd name="T71" fmla="*/ 0 h 94"/>
                <a:gd name="T72" fmla="*/ 0 w 90"/>
                <a:gd name="T73" fmla="*/ 0 h 94"/>
                <a:gd name="T74" fmla="*/ 0 w 90"/>
                <a:gd name="T75" fmla="*/ 0 h 94"/>
                <a:gd name="T76" fmla="*/ 0 w 90"/>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94"/>
                <a:gd name="T119" fmla="*/ 90 w 90"/>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94">
                  <a:moveTo>
                    <a:pt x="0" y="0"/>
                  </a:moveTo>
                  <a:lnTo>
                    <a:pt x="0" y="0"/>
                  </a:lnTo>
                  <a:lnTo>
                    <a:pt x="1" y="9"/>
                  </a:lnTo>
                  <a:lnTo>
                    <a:pt x="2" y="19"/>
                  </a:lnTo>
                  <a:lnTo>
                    <a:pt x="5" y="29"/>
                  </a:lnTo>
                  <a:lnTo>
                    <a:pt x="8" y="37"/>
                  </a:lnTo>
                  <a:lnTo>
                    <a:pt x="11" y="45"/>
                  </a:lnTo>
                  <a:lnTo>
                    <a:pt x="15" y="54"/>
                  </a:lnTo>
                  <a:lnTo>
                    <a:pt x="21" y="61"/>
                  </a:lnTo>
                  <a:lnTo>
                    <a:pt x="26" y="67"/>
                  </a:lnTo>
                  <a:lnTo>
                    <a:pt x="33" y="73"/>
                  </a:lnTo>
                  <a:lnTo>
                    <a:pt x="39" y="79"/>
                  </a:lnTo>
                  <a:lnTo>
                    <a:pt x="47" y="84"/>
                  </a:lnTo>
                  <a:lnTo>
                    <a:pt x="54" y="87"/>
                  </a:lnTo>
                  <a:lnTo>
                    <a:pt x="63" y="91"/>
                  </a:lnTo>
                  <a:lnTo>
                    <a:pt x="72" y="93"/>
                  </a:lnTo>
                  <a:lnTo>
                    <a:pt x="80" y="94"/>
                  </a:lnTo>
                  <a:lnTo>
                    <a:pt x="90" y="94"/>
                  </a:lnTo>
                  <a:lnTo>
                    <a:pt x="90" y="68"/>
                  </a:lnTo>
                  <a:lnTo>
                    <a:pt x="82" y="68"/>
                  </a:lnTo>
                  <a:lnTo>
                    <a:pt x="76" y="67"/>
                  </a:lnTo>
                  <a:lnTo>
                    <a:pt x="69" y="66"/>
                  </a:lnTo>
                  <a:lnTo>
                    <a:pt x="64" y="63"/>
                  </a:lnTo>
                  <a:lnTo>
                    <a:pt x="58" y="60"/>
                  </a:lnTo>
                  <a:lnTo>
                    <a:pt x="53" y="56"/>
                  </a:lnTo>
                  <a:lnTo>
                    <a:pt x="48" y="52"/>
                  </a:lnTo>
                  <a:lnTo>
                    <a:pt x="43" y="48"/>
                  </a:lnTo>
                  <a:lnTo>
                    <a:pt x="39" y="43"/>
                  </a:lnTo>
                  <a:lnTo>
                    <a:pt x="36" y="38"/>
                  </a:lnTo>
                  <a:lnTo>
                    <a:pt x="33" y="32"/>
                  </a:lnTo>
                  <a:lnTo>
                    <a:pt x="29" y="26"/>
                  </a:lnTo>
                  <a:lnTo>
                    <a:pt x="27" y="20"/>
                  </a:lnTo>
                  <a:lnTo>
                    <a:pt x="26" y="14"/>
                  </a:lnTo>
                  <a:lnTo>
                    <a:pt x="25" y="7"/>
                  </a:lnTo>
                  <a:lnTo>
                    <a:pt x="25" y="0"/>
                  </a:lnTo>
                  <a:lnTo>
                    <a:pt x="0" y="0"/>
                  </a:lnTo>
                  <a:close/>
                </a:path>
              </a:pathLst>
            </a:custGeom>
            <a:solidFill>
              <a:srgbClr val="1F1A17"/>
            </a:solidFill>
            <a:ln w="9525">
              <a:noFill/>
              <a:round/>
              <a:headEnd/>
              <a:tailEnd/>
            </a:ln>
          </p:spPr>
          <p:txBody>
            <a:bodyPr/>
            <a:lstStyle/>
            <a:p>
              <a:endParaRPr lang="en-US"/>
            </a:p>
          </p:txBody>
        </p:sp>
        <p:sp>
          <p:nvSpPr>
            <p:cNvPr id="45112" name="Freeform 49"/>
            <p:cNvSpPr>
              <a:spLocks/>
            </p:cNvSpPr>
            <p:nvPr/>
          </p:nvSpPr>
          <p:spPr bwMode="auto">
            <a:xfrm>
              <a:off x="2631" y="3182"/>
              <a:ext cx="30" cy="33"/>
            </a:xfrm>
            <a:custGeom>
              <a:avLst/>
              <a:gdLst>
                <a:gd name="T0" fmla="*/ 3 w 90"/>
                <a:gd name="T1" fmla="*/ 0 h 98"/>
                <a:gd name="T2" fmla="*/ 3 w 90"/>
                <a:gd name="T3" fmla="*/ 0 h 98"/>
                <a:gd name="T4" fmla="*/ 3 w 90"/>
                <a:gd name="T5" fmla="*/ 0 h 98"/>
                <a:gd name="T6" fmla="*/ 3 w 90"/>
                <a:gd name="T7" fmla="*/ 0 h 98"/>
                <a:gd name="T8" fmla="*/ 2 w 90"/>
                <a:gd name="T9" fmla="*/ 0 h 98"/>
                <a:gd name="T10" fmla="*/ 2 w 90"/>
                <a:gd name="T11" fmla="*/ 0 h 98"/>
                <a:gd name="T12" fmla="*/ 2 w 90"/>
                <a:gd name="T13" fmla="*/ 0 h 98"/>
                <a:gd name="T14" fmla="*/ 1 w 90"/>
                <a:gd name="T15" fmla="*/ 1 h 98"/>
                <a:gd name="T16" fmla="*/ 1 w 90"/>
                <a:gd name="T17" fmla="*/ 1 h 98"/>
                <a:gd name="T18" fmla="*/ 1 w 90"/>
                <a:gd name="T19" fmla="*/ 1 h 98"/>
                <a:gd name="T20" fmla="*/ 1 w 90"/>
                <a:gd name="T21" fmla="*/ 1 h 98"/>
                <a:gd name="T22" fmla="*/ 1 w 90"/>
                <a:gd name="T23" fmla="*/ 2 h 98"/>
                <a:gd name="T24" fmla="*/ 0 w 90"/>
                <a:gd name="T25" fmla="*/ 2 h 98"/>
                <a:gd name="T26" fmla="*/ 0 w 90"/>
                <a:gd name="T27" fmla="*/ 2 h 98"/>
                <a:gd name="T28" fmla="*/ 0 w 90"/>
                <a:gd name="T29" fmla="*/ 3 h 98"/>
                <a:gd name="T30" fmla="*/ 0 w 90"/>
                <a:gd name="T31" fmla="*/ 3 h 98"/>
                <a:gd name="T32" fmla="*/ 0 w 90"/>
                <a:gd name="T33" fmla="*/ 3 h 98"/>
                <a:gd name="T34" fmla="*/ 0 w 90"/>
                <a:gd name="T35" fmla="*/ 4 h 98"/>
                <a:gd name="T36" fmla="*/ 1 w 90"/>
                <a:gd name="T37" fmla="*/ 4 h 98"/>
                <a:gd name="T38" fmla="*/ 1 w 90"/>
                <a:gd name="T39" fmla="*/ 3 h 98"/>
                <a:gd name="T40" fmla="*/ 1 w 90"/>
                <a:gd name="T41" fmla="*/ 3 h 98"/>
                <a:gd name="T42" fmla="*/ 1 w 90"/>
                <a:gd name="T43" fmla="*/ 3 h 98"/>
                <a:gd name="T44" fmla="*/ 1 w 90"/>
                <a:gd name="T45" fmla="*/ 3 h 98"/>
                <a:gd name="T46" fmla="*/ 1 w 90"/>
                <a:gd name="T47" fmla="*/ 2 h 98"/>
                <a:gd name="T48" fmla="*/ 1 w 90"/>
                <a:gd name="T49" fmla="*/ 2 h 98"/>
                <a:gd name="T50" fmla="*/ 1 w 90"/>
                <a:gd name="T51" fmla="*/ 2 h 98"/>
                <a:gd name="T52" fmla="*/ 2 w 90"/>
                <a:gd name="T53" fmla="*/ 2 h 98"/>
                <a:gd name="T54" fmla="*/ 2 w 90"/>
                <a:gd name="T55" fmla="*/ 2 h 98"/>
                <a:gd name="T56" fmla="*/ 2 w 90"/>
                <a:gd name="T57" fmla="*/ 1 h 98"/>
                <a:gd name="T58" fmla="*/ 2 w 90"/>
                <a:gd name="T59" fmla="*/ 1 h 98"/>
                <a:gd name="T60" fmla="*/ 2 w 90"/>
                <a:gd name="T61" fmla="*/ 1 h 98"/>
                <a:gd name="T62" fmla="*/ 3 w 90"/>
                <a:gd name="T63" fmla="*/ 1 h 98"/>
                <a:gd name="T64" fmla="*/ 3 w 90"/>
                <a:gd name="T65" fmla="*/ 1 h 98"/>
                <a:gd name="T66" fmla="*/ 3 w 90"/>
                <a:gd name="T67" fmla="*/ 1 h 98"/>
                <a:gd name="T68" fmla="*/ 3 w 90"/>
                <a:gd name="T69" fmla="*/ 1 h 98"/>
                <a:gd name="T70" fmla="*/ 3 w 90"/>
                <a:gd name="T71" fmla="*/ 1 h 98"/>
                <a:gd name="T72" fmla="*/ 3 w 90"/>
                <a:gd name="T73" fmla="*/ 0 h 98"/>
                <a:gd name="T74" fmla="*/ 3 w 90"/>
                <a:gd name="T75" fmla="*/ 0 h 98"/>
                <a:gd name="T76" fmla="*/ 3 w 90"/>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98"/>
                <a:gd name="T119" fmla="*/ 90 w 90"/>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98">
                  <a:moveTo>
                    <a:pt x="90" y="0"/>
                  </a:moveTo>
                  <a:lnTo>
                    <a:pt x="90" y="0"/>
                  </a:lnTo>
                  <a:lnTo>
                    <a:pt x="80" y="0"/>
                  </a:lnTo>
                  <a:lnTo>
                    <a:pt x="72" y="1"/>
                  </a:lnTo>
                  <a:lnTo>
                    <a:pt x="63" y="3"/>
                  </a:lnTo>
                  <a:lnTo>
                    <a:pt x="54" y="7"/>
                  </a:lnTo>
                  <a:lnTo>
                    <a:pt x="47" y="10"/>
                  </a:lnTo>
                  <a:lnTo>
                    <a:pt x="39" y="15"/>
                  </a:lnTo>
                  <a:lnTo>
                    <a:pt x="33" y="21"/>
                  </a:lnTo>
                  <a:lnTo>
                    <a:pt x="26" y="27"/>
                  </a:lnTo>
                  <a:lnTo>
                    <a:pt x="21" y="34"/>
                  </a:lnTo>
                  <a:lnTo>
                    <a:pt x="15" y="43"/>
                  </a:lnTo>
                  <a:lnTo>
                    <a:pt x="11" y="50"/>
                  </a:lnTo>
                  <a:lnTo>
                    <a:pt x="8" y="59"/>
                  </a:lnTo>
                  <a:lnTo>
                    <a:pt x="5" y="68"/>
                  </a:lnTo>
                  <a:lnTo>
                    <a:pt x="2" y="77"/>
                  </a:lnTo>
                  <a:lnTo>
                    <a:pt x="1" y="88"/>
                  </a:lnTo>
                  <a:lnTo>
                    <a:pt x="0" y="98"/>
                  </a:lnTo>
                  <a:lnTo>
                    <a:pt x="25" y="98"/>
                  </a:lnTo>
                  <a:lnTo>
                    <a:pt x="25" y="91"/>
                  </a:lnTo>
                  <a:lnTo>
                    <a:pt x="26" y="83"/>
                  </a:lnTo>
                  <a:lnTo>
                    <a:pt x="27" y="76"/>
                  </a:lnTo>
                  <a:lnTo>
                    <a:pt x="29" y="69"/>
                  </a:lnTo>
                  <a:lnTo>
                    <a:pt x="33" y="63"/>
                  </a:lnTo>
                  <a:lnTo>
                    <a:pt x="36" y="57"/>
                  </a:lnTo>
                  <a:lnTo>
                    <a:pt x="39" y="51"/>
                  </a:lnTo>
                  <a:lnTo>
                    <a:pt x="43" y="46"/>
                  </a:lnTo>
                  <a:lnTo>
                    <a:pt x="48" y="41"/>
                  </a:lnTo>
                  <a:lnTo>
                    <a:pt x="53" y="38"/>
                  </a:lnTo>
                  <a:lnTo>
                    <a:pt x="59" y="34"/>
                  </a:lnTo>
                  <a:lnTo>
                    <a:pt x="64" y="32"/>
                  </a:lnTo>
                  <a:lnTo>
                    <a:pt x="69" y="30"/>
                  </a:lnTo>
                  <a:lnTo>
                    <a:pt x="76" y="27"/>
                  </a:lnTo>
                  <a:lnTo>
                    <a:pt x="82" y="26"/>
                  </a:lnTo>
                  <a:lnTo>
                    <a:pt x="90" y="26"/>
                  </a:lnTo>
                  <a:lnTo>
                    <a:pt x="90" y="0"/>
                  </a:lnTo>
                  <a:close/>
                </a:path>
              </a:pathLst>
            </a:custGeom>
            <a:solidFill>
              <a:srgbClr val="1F1A17"/>
            </a:solidFill>
            <a:ln w="9525">
              <a:noFill/>
              <a:round/>
              <a:headEnd/>
              <a:tailEnd/>
            </a:ln>
          </p:spPr>
          <p:txBody>
            <a:bodyPr/>
            <a:lstStyle/>
            <a:p>
              <a:endParaRPr lang="en-US"/>
            </a:p>
          </p:txBody>
        </p:sp>
        <p:sp>
          <p:nvSpPr>
            <p:cNvPr id="45113" name="Freeform 50"/>
            <p:cNvSpPr>
              <a:spLocks/>
            </p:cNvSpPr>
            <p:nvPr/>
          </p:nvSpPr>
          <p:spPr bwMode="auto">
            <a:xfrm>
              <a:off x="2661" y="3182"/>
              <a:ext cx="30" cy="33"/>
            </a:xfrm>
            <a:custGeom>
              <a:avLst/>
              <a:gdLst>
                <a:gd name="T0" fmla="*/ 3 w 90"/>
                <a:gd name="T1" fmla="*/ 4 h 98"/>
                <a:gd name="T2" fmla="*/ 3 w 90"/>
                <a:gd name="T3" fmla="*/ 4 h 98"/>
                <a:gd name="T4" fmla="*/ 3 w 90"/>
                <a:gd name="T5" fmla="*/ 3 h 98"/>
                <a:gd name="T6" fmla="*/ 3 w 90"/>
                <a:gd name="T7" fmla="*/ 3 h 98"/>
                <a:gd name="T8" fmla="*/ 3 w 90"/>
                <a:gd name="T9" fmla="*/ 3 h 98"/>
                <a:gd name="T10" fmla="*/ 3 w 90"/>
                <a:gd name="T11" fmla="*/ 2 h 98"/>
                <a:gd name="T12" fmla="*/ 3 w 90"/>
                <a:gd name="T13" fmla="*/ 2 h 98"/>
                <a:gd name="T14" fmla="*/ 3 w 90"/>
                <a:gd name="T15" fmla="*/ 2 h 98"/>
                <a:gd name="T16" fmla="*/ 3 w 90"/>
                <a:gd name="T17" fmla="*/ 1 h 98"/>
                <a:gd name="T18" fmla="*/ 2 w 90"/>
                <a:gd name="T19" fmla="*/ 1 h 98"/>
                <a:gd name="T20" fmla="*/ 2 w 90"/>
                <a:gd name="T21" fmla="*/ 1 h 98"/>
                <a:gd name="T22" fmla="*/ 2 w 90"/>
                <a:gd name="T23" fmla="*/ 1 h 98"/>
                <a:gd name="T24" fmla="*/ 2 w 90"/>
                <a:gd name="T25" fmla="*/ 0 h 98"/>
                <a:gd name="T26" fmla="*/ 1 w 90"/>
                <a:gd name="T27" fmla="*/ 0 h 98"/>
                <a:gd name="T28" fmla="*/ 1 w 90"/>
                <a:gd name="T29" fmla="*/ 0 h 98"/>
                <a:gd name="T30" fmla="*/ 1 w 90"/>
                <a:gd name="T31" fmla="*/ 0 h 98"/>
                <a:gd name="T32" fmla="*/ 0 w 90"/>
                <a:gd name="T33" fmla="*/ 0 h 98"/>
                <a:gd name="T34" fmla="*/ 0 w 90"/>
                <a:gd name="T35" fmla="*/ 0 h 98"/>
                <a:gd name="T36" fmla="*/ 0 w 90"/>
                <a:gd name="T37" fmla="*/ 1 h 98"/>
                <a:gd name="T38" fmla="*/ 0 w 90"/>
                <a:gd name="T39" fmla="*/ 1 h 98"/>
                <a:gd name="T40" fmla="*/ 1 w 90"/>
                <a:gd name="T41" fmla="*/ 1 h 98"/>
                <a:gd name="T42" fmla="*/ 1 w 90"/>
                <a:gd name="T43" fmla="*/ 1 h 98"/>
                <a:gd name="T44" fmla="*/ 1 w 90"/>
                <a:gd name="T45" fmla="*/ 1 h 98"/>
                <a:gd name="T46" fmla="*/ 1 w 90"/>
                <a:gd name="T47" fmla="*/ 1 h 98"/>
                <a:gd name="T48" fmla="*/ 1 w 90"/>
                <a:gd name="T49" fmla="*/ 1 h 98"/>
                <a:gd name="T50" fmla="*/ 2 w 90"/>
                <a:gd name="T51" fmla="*/ 2 h 98"/>
                <a:gd name="T52" fmla="*/ 2 w 90"/>
                <a:gd name="T53" fmla="*/ 2 h 98"/>
                <a:gd name="T54" fmla="*/ 2 w 90"/>
                <a:gd name="T55" fmla="*/ 2 h 98"/>
                <a:gd name="T56" fmla="*/ 2 w 90"/>
                <a:gd name="T57" fmla="*/ 2 h 98"/>
                <a:gd name="T58" fmla="*/ 2 w 90"/>
                <a:gd name="T59" fmla="*/ 2 h 98"/>
                <a:gd name="T60" fmla="*/ 2 w 90"/>
                <a:gd name="T61" fmla="*/ 3 h 98"/>
                <a:gd name="T62" fmla="*/ 2 w 90"/>
                <a:gd name="T63" fmla="*/ 3 h 98"/>
                <a:gd name="T64" fmla="*/ 2 w 90"/>
                <a:gd name="T65" fmla="*/ 3 h 98"/>
                <a:gd name="T66" fmla="*/ 2 w 90"/>
                <a:gd name="T67" fmla="*/ 3 h 98"/>
                <a:gd name="T68" fmla="*/ 2 w 90"/>
                <a:gd name="T69" fmla="*/ 4 h 98"/>
                <a:gd name="T70" fmla="*/ 2 w 90"/>
                <a:gd name="T71" fmla="*/ 4 h 98"/>
                <a:gd name="T72" fmla="*/ 3 w 90"/>
                <a:gd name="T73" fmla="*/ 4 h 98"/>
                <a:gd name="T74" fmla="*/ 3 w 90"/>
                <a:gd name="T75" fmla="*/ 4 h 98"/>
                <a:gd name="T76" fmla="*/ 3 w 90"/>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98"/>
                <a:gd name="T119" fmla="*/ 90 w 90"/>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98">
                  <a:moveTo>
                    <a:pt x="90" y="98"/>
                  </a:moveTo>
                  <a:lnTo>
                    <a:pt x="90" y="98"/>
                  </a:lnTo>
                  <a:lnTo>
                    <a:pt x="88" y="88"/>
                  </a:lnTo>
                  <a:lnTo>
                    <a:pt x="87" y="77"/>
                  </a:lnTo>
                  <a:lnTo>
                    <a:pt x="85" y="68"/>
                  </a:lnTo>
                  <a:lnTo>
                    <a:pt x="82" y="59"/>
                  </a:lnTo>
                  <a:lnTo>
                    <a:pt x="79" y="50"/>
                  </a:lnTo>
                  <a:lnTo>
                    <a:pt x="74" y="43"/>
                  </a:lnTo>
                  <a:lnTo>
                    <a:pt x="69" y="34"/>
                  </a:lnTo>
                  <a:lnTo>
                    <a:pt x="64" y="27"/>
                  </a:lnTo>
                  <a:lnTo>
                    <a:pt x="57" y="21"/>
                  </a:lnTo>
                  <a:lnTo>
                    <a:pt x="51" y="15"/>
                  </a:lnTo>
                  <a:lnTo>
                    <a:pt x="43" y="10"/>
                  </a:lnTo>
                  <a:lnTo>
                    <a:pt x="36" y="7"/>
                  </a:lnTo>
                  <a:lnTo>
                    <a:pt x="27" y="3"/>
                  </a:lnTo>
                  <a:lnTo>
                    <a:pt x="18" y="1"/>
                  </a:lnTo>
                  <a:lnTo>
                    <a:pt x="10" y="0"/>
                  </a:lnTo>
                  <a:lnTo>
                    <a:pt x="0" y="0"/>
                  </a:lnTo>
                  <a:lnTo>
                    <a:pt x="0" y="26"/>
                  </a:lnTo>
                  <a:lnTo>
                    <a:pt x="6" y="26"/>
                  </a:lnTo>
                  <a:lnTo>
                    <a:pt x="14" y="27"/>
                  </a:lnTo>
                  <a:lnTo>
                    <a:pt x="20" y="30"/>
                  </a:lnTo>
                  <a:lnTo>
                    <a:pt x="26" y="32"/>
                  </a:lnTo>
                  <a:lnTo>
                    <a:pt x="31" y="34"/>
                  </a:lnTo>
                  <a:lnTo>
                    <a:pt x="37" y="38"/>
                  </a:lnTo>
                  <a:lnTo>
                    <a:pt x="42" y="41"/>
                  </a:lnTo>
                  <a:lnTo>
                    <a:pt x="46" y="46"/>
                  </a:lnTo>
                  <a:lnTo>
                    <a:pt x="51" y="51"/>
                  </a:lnTo>
                  <a:lnTo>
                    <a:pt x="54" y="57"/>
                  </a:lnTo>
                  <a:lnTo>
                    <a:pt x="57" y="63"/>
                  </a:lnTo>
                  <a:lnTo>
                    <a:pt x="60" y="69"/>
                  </a:lnTo>
                  <a:lnTo>
                    <a:pt x="63" y="76"/>
                  </a:lnTo>
                  <a:lnTo>
                    <a:pt x="64" y="83"/>
                  </a:lnTo>
                  <a:lnTo>
                    <a:pt x="65" y="91"/>
                  </a:lnTo>
                  <a:lnTo>
                    <a:pt x="65" y="98"/>
                  </a:lnTo>
                  <a:lnTo>
                    <a:pt x="90" y="98"/>
                  </a:lnTo>
                  <a:close/>
                </a:path>
              </a:pathLst>
            </a:custGeom>
            <a:solidFill>
              <a:srgbClr val="1F1A17"/>
            </a:solidFill>
            <a:ln w="9525">
              <a:noFill/>
              <a:round/>
              <a:headEnd/>
              <a:tailEnd/>
            </a:ln>
          </p:spPr>
          <p:txBody>
            <a:bodyPr/>
            <a:lstStyle/>
            <a:p>
              <a:endParaRPr lang="en-US"/>
            </a:p>
          </p:txBody>
        </p:sp>
        <p:sp>
          <p:nvSpPr>
            <p:cNvPr id="45114" name="Freeform 51"/>
            <p:cNvSpPr>
              <a:spLocks/>
            </p:cNvSpPr>
            <p:nvPr/>
          </p:nvSpPr>
          <p:spPr bwMode="auto">
            <a:xfrm>
              <a:off x="2814" y="3446"/>
              <a:ext cx="68" cy="76"/>
            </a:xfrm>
            <a:custGeom>
              <a:avLst/>
              <a:gdLst>
                <a:gd name="T0" fmla="*/ 8 w 205"/>
                <a:gd name="T1" fmla="*/ 5 h 229"/>
                <a:gd name="T2" fmla="*/ 7 w 205"/>
                <a:gd name="T3" fmla="*/ 6 h 229"/>
                <a:gd name="T4" fmla="*/ 7 w 205"/>
                <a:gd name="T5" fmla="*/ 6 h 229"/>
                <a:gd name="T6" fmla="*/ 7 w 205"/>
                <a:gd name="T7" fmla="*/ 7 h 229"/>
                <a:gd name="T8" fmla="*/ 6 w 205"/>
                <a:gd name="T9" fmla="*/ 8 h 229"/>
                <a:gd name="T10" fmla="*/ 6 w 205"/>
                <a:gd name="T11" fmla="*/ 8 h 229"/>
                <a:gd name="T12" fmla="*/ 5 w 205"/>
                <a:gd name="T13" fmla="*/ 8 h 229"/>
                <a:gd name="T14" fmla="*/ 4 w 205"/>
                <a:gd name="T15" fmla="*/ 8 h 229"/>
                <a:gd name="T16" fmla="*/ 3 w 205"/>
                <a:gd name="T17" fmla="*/ 8 h 229"/>
                <a:gd name="T18" fmla="*/ 3 w 205"/>
                <a:gd name="T19" fmla="*/ 8 h 229"/>
                <a:gd name="T20" fmla="*/ 2 w 205"/>
                <a:gd name="T21" fmla="*/ 8 h 229"/>
                <a:gd name="T22" fmla="*/ 1 w 205"/>
                <a:gd name="T23" fmla="*/ 8 h 229"/>
                <a:gd name="T24" fmla="*/ 1 w 205"/>
                <a:gd name="T25" fmla="*/ 7 h 229"/>
                <a:gd name="T26" fmla="*/ 0 w 205"/>
                <a:gd name="T27" fmla="*/ 6 h 229"/>
                <a:gd name="T28" fmla="*/ 0 w 205"/>
                <a:gd name="T29" fmla="*/ 6 h 229"/>
                <a:gd name="T30" fmla="*/ 0 w 205"/>
                <a:gd name="T31" fmla="*/ 5 h 229"/>
                <a:gd name="T32" fmla="*/ 0 w 205"/>
                <a:gd name="T33" fmla="*/ 4 h 229"/>
                <a:gd name="T34" fmla="*/ 0 w 205"/>
                <a:gd name="T35" fmla="*/ 3 h 229"/>
                <a:gd name="T36" fmla="*/ 0 w 205"/>
                <a:gd name="T37" fmla="*/ 2 h 229"/>
                <a:gd name="T38" fmla="*/ 1 w 205"/>
                <a:gd name="T39" fmla="*/ 2 h 229"/>
                <a:gd name="T40" fmla="*/ 1 w 205"/>
                <a:gd name="T41" fmla="*/ 1 h 229"/>
                <a:gd name="T42" fmla="*/ 2 w 205"/>
                <a:gd name="T43" fmla="*/ 1 h 229"/>
                <a:gd name="T44" fmla="*/ 3 w 205"/>
                <a:gd name="T45" fmla="*/ 0 h 229"/>
                <a:gd name="T46" fmla="*/ 3 w 205"/>
                <a:gd name="T47" fmla="*/ 0 h 229"/>
                <a:gd name="T48" fmla="*/ 4 w 205"/>
                <a:gd name="T49" fmla="*/ 0 h 229"/>
                <a:gd name="T50" fmla="*/ 5 w 205"/>
                <a:gd name="T51" fmla="*/ 0 h 229"/>
                <a:gd name="T52" fmla="*/ 6 w 205"/>
                <a:gd name="T53" fmla="*/ 1 h 229"/>
                <a:gd name="T54" fmla="*/ 6 w 205"/>
                <a:gd name="T55" fmla="*/ 1 h 229"/>
                <a:gd name="T56" fmla="*/ 7 w 205"/>
                <a:gd name="T57" fmla="*/ 2 h 229"/>
                <a:gd name="T58" fmla="*/ 7 w 205"/>
                <a:gd name="T59" fmla="*/ 2 h 229"/>
                <a:gd name="T60" fmla="*/ 7 w 205"/>
                <a:gd name="T61" fmla="*/ 3 h 229"/>
                <a:gd name="T62" fmla="*/ 8 w 205"/>
                <a:gd name="T63" fmla="*/ 4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229"/>
                <a:gd name="T98" fmla="*/ 205 w 205"/>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229">
                  <a:moveTo>
                    <a:pt x="205" y="115"/>
                  </a:moveTo>
                  <a:lnTo>
                    <a:pt x="205" y="127"/>
                  </a:lnTo>
                  <a:lnTo>
                    <a:pt x="203" y="138"/>
                  </a:lnTo>
                  <a:lnTo>
                    <a:pt x="201" y="150"/>
                  </a:lnTo>
                  <a:lnTo>
                    <a:pt x="198" y="160"/>
                  </a:lnTo>
                  <a:lnTo>
                    <a:pt x="193" y="170"/>
                  </a:lnTo>
                  <a:lnTo>
                    <a:pt x="188" y="180"/>
                  </a:lnTo>
                  <a:lnTo>
                    <a:pt x="182" y="188"/>
                  </a:lnTo>
                  <a:lnTo>
                    <a:pt x="176" y="197"/>
                  </a:lnTo>
                  <a:lnTo>
                    <a:pt x="168" y="204"/>
                  </a:lnTo>
                  <a:lnTo>
                    <a:pt x="161" y="210"/>
                  </a:lnTo>
                  <a:lnTo>
                    <a:pt x="152" y="216"/>
                  </a:lnTo>
                  <a:lnTo>
                    <a:pt x="144" y="220"/>
                  </a:lnTo>
                  <a:lnTo>
                    <a:pt x="134" y="224"/>
                  </a:lnTo>
                  <a:lnTo>
                    <a:pt x="124" y="227"/>
                  </a:lnTo>
                  <a:lnTo>
                    <a:pt x="113" y="228"/>
                  </a:lnTo>
                  <a:lnTo>
                    <a:pt x="103" y="229"/>
                  </a:lnTo>
                  <a:lnTo>
                    <a:pt x="92" y="228"/>
                  </a:lnTo>
                  <a:lnTo>
                    <a:pt x="81" y="227"/>
                  </a:lnTo>
                  <a:lnTo>
                    <a:pt x="71" y="224"/>
                  </a:lnTo>
                  <a:lnTo>
                    <a:pt x="61" y="220"/>
                  </a:lnTo>
                  <a:lnTo>
                    <a:pt x="53" y="216"/>
                  </a:lnTo>
                  <a:lnTo>
                    <a:pt x="44" y="210"/>
                  </a:lnTo>
                  <a:lnTo>
                    <a:pt x="37" y="204"/>
                  </a:lnTo>
                  <a:lnTo>
                    <a:pt x="29" y="197"/>
                  </a:lnTo>
                  <a:lnTo>
                    <a:pt x="23" y="188"/>
                  </a:lnTo>
                  <a:lnTo>
                    <a:pt x="17" y="180"/>
                  </a:lnTo>
                  <a:lnTo>
                    <a:pt x="12" y="170"/>
                  </a:lnTo>
                  <a:lnTo>
                    <a:pt x="7" y="160"/>
                  </a:lnTo>
                  <a:lnTo>
                    <a:pt x="4" y="150"/>
                  </a:lnTo>
                  <a:lnTo>
                    <a:pt x="2" y="138"/>
                  </a:lnTo>
                  <a:lnTo>
                    <a:pt x="0" y="127"/>
                  </a:lnTo>
                  <a:lnTo>
                    <a:pt x="0" y="115"/>
                  </a:lnTo>
                  <a:lnTo>
                    <a:pt x="0" y="103"/>
                  </a:lnTo>
                  <a:lnTo>
                    <a:pt x="2" y="91"/>
                  </a:lnTo>
                  <a:lnTo>
                    <a:pt x="4" y="81"/>
                  </a:lnTo>
                  <a:lnTo>
                    <a:pt x="7" y="70"/>
                  </a:lnTo>
                  <a:lnTo>
                    <a:pt x="12" y="59"/>
                  </a:lnTo>
                  <a:lnTo>
                    <a:pt x="17" y="51"/>
                  </a:lnTo>
                  <a:lnTo>
                    <a:pt x="23" y="41"/>
                  </a:lnTo>
                  <a:lnTo>
                    <a:pt x="29" y="34"/>
                  </a:lnTo>
                  <a:lnTo>
                    <a:pt x="37" y="27"/>
                  </a:lnTo>
                  <a:lnTo>
                    <a:pt x="44" y="20"/>
                  </a:lnTo>
                  <a:lnTo>
                    <a:pt x="53" y="15"/>
                  </a:lnTo>
                  <a:lnTo>
                    <a:pt x="61" y="10"/>
                  </a:lnTo>
                  <a:lnTo>
                    <a:pt x="71" y="6"/>
                  </a:lnTo>
                  <a:lnTo>
                    <a:pt x="81" y="3"/>
                  </a:lnTo>
                  <a:lnTo>
                    <a:pt x="92" y="2"/>
                  </a:lnTo>
                  <a:lnTo>
                    <a:pt x="103" y="0"/>
                  </a:lnTo>
                  <a:lnTo>
                    <a:pt x="113" y="2"/>
                  </a:lnTo>
                  <a:lnTo>
                    <a:pt x="124" y="3"/>
                  </a:lnTo>
                  <a:lnTo>
                    <a:pt x="134" y="6"/>
                  </a:lnTo>
                  <a:lnTo>
                    <a:pt x="144" y="10"/>
                  </a:lnTo>
                  <a:lnTo>
                    <a:pt x="152" y="15"/>
                  </a:lnTo>
                  <a:lnTo>
                    <a:pt x="161" y="20"/>
                  </a:lnTo>
                  <a:lnTo>
                    <a:pt x="168" y="27"/>
                  </a:lnTo>
                  <a:lnTo>
                    <a:pt x="176" y="34"/>
                  </a:lnTo>
                  <a:lnTo>
                    <a:pt x="182" y="41"/>
                  </a:lnTo>
                  <a:lnTo>
                    <a:pt x="188" y="51"/>
                  </a:lnTo>
                  <a:lnTo>
                    <a:pt x="193" y="59"/>
                  </a:lnTo>
                  <a:lnTo>
                    <a:pt x="198" y="70"/>
                  </a:lnTo>
                  <a:lnTo>
                    <a:pt x="201" y="81"/>
                  </a:lnTo>
                  <a:lnTo>
                    <a:pt x="203" y="91"/>
                  </a:lnTo>
                  <a:lnTo>
                    <a:pt x="205" y="103"/>
                  </a:lnTo>
                  <a:lnTo>
                    <a:pt x="205" y="115"/>
                  </a:lnTo>
                  <a:close/>
                </a:path>
              </a:pathLst>
            </a:custGeom>
            <a:solidFill>
              <a:srgbClr val="E87A41"/>
            </a:solidFill>
            <a:ln w="9525">
              <a:noFill/>
              <a:round/>
              <a:headEnd/>
              <a:tailEnd/>
            </a:ln>
          </p:spPr>
          <p:txBody>
            <a:bodyPr/>
            <a:lstStyle/>
            <a:p>
              <a:endParaRPr lang="en-US"/>
            </a:p>
          </p:txBody>
        </p:sp>
        <p:sp>
          <p:nvSpPr>
            <p:cNvPr id="45115" name="Freeform 52"/>
            <p:cNvSpPr>
              <a:spLocks/>
            </p:cNvSpPr>
            <p:nvPr/>
          </p:nvSpPr>
          <p:spPr bwMode="auto">
            <a:xfrm>
              <a:off x="2848" y="3484"/>
              <a:ext cx="38" cy="43"/>
            </a:xfrm>
            <a:custGeom>
              <a:avLst/>
              <a:gdLst>
                <a:gd name="T0" fmla="*/ 0 w 114"/>
                <a:gd name="T1" fmla="*/ 5 h 127"/>
                <a:gd name="T2" fmla="*/ 0 w 114"/>
                <a:gd name="T3" fmla="*/ 5 h 127"/>
                <a:gd name="T4" fmla="*/ 0 w 114"/>
                <a:gd name="T5" fmla="*/ 5 h 127"/>
                <a:gd name="T6" fmla="*/ 1 w 114"/>
                <a:gd name="T7" fmla="*/ 5 h 127"/>
                <a:gd name="T8" fmla="*/ 1 w 114"/>
                <a:gd name="T9" fmla="*/ 5 h 127"/>
                <a:gd name="T10" fmla="*/ 2 w 114"/>
                <a:gd name="T11" fmla="*/ 5 h 127"/>
                <a:gd name="T12" fmla="*/ 2 w 114"/>
                <a:gd name="T13" fmla="*/ 4 h 127"/>
                <a:gd name="T14" fmla="*/ 2 w 114"/>
                <a:gd name="T15" fmla="*/ 4 h 127"/>
                <a:gd name="T16" fmla="*/ 3 w 114"/>
                <a:gd name="T17" fmla="*/ 4 h 127"/>
                <a:gd name="T18" fmla="*/ 3 w 114"/>
                <a:gd name="T19" fmla="*/ 3 h 127"/>
                <a:gd name="T20" fmla="*/ 3 w 114"/>
                <a:gd name="T21" fmla="*/ 3 h 127"/>
                <a:gd name="T22" fmla="*/ 4 w 114"/>
                <a:gd name="T23" fmla="*/ 3 h 127"/>
                <a:gd name="T24" fmla="*/ 4 w 114"/>
                <a:gd name="T25" fmla="*/ 2 h 127"/>
                <a:gd name="T26" fmla="*/ 4 w 114"/>
                <a:gd name="T27" fmla="*/ 2 h 127"/>
                <a:gd name="T28" fmla="*/ 4 w 114"/>
                <a:gd name="T29" fmla="*/ 1 h 127"/>
                <a:gd name="T30" fmla="*/ 4 w 114"/>
                <a:gd name="T31" fmla="*/ 1 h 127"/>
                <a:gd name="T32" fmla="*/ 4 w 114"/>
                <a:gd name="T33" fmla="*/ 1 h 127"/>
                <a:gd name="T34" fmla="*/ 4 w 114"/>
                <a:gd name="T35" fmla="*/ 0 h 127"/>
                <a:gd name="T36" fmla="*/ 3 w 114"/>
                <a:gd name="T37" fmla="*/ 0 h 127"/>
                <a:gd name="T38" fmla="*/ 3 w 114"/>
                <a:gd name="T39" fmla="*/ 0 h 127"/>
                <a:gd name="T40" fmla="*/ 3 w 114"/>
                <a:gd name="T41" fmla="*/ 1 h 127"/>
                <a:gd name="T42" fmla="*/ 3 w 114"/>
                <a:gd name="T43" fmla="*/ 1 h 127"/>
                <a:gd name="T44" fmla="*/ 3 w 114"/>
                <a:gd name="T45" fmla="*/ 2 h 127"/>
                <a:gd name="T46" fmla="*/ 3 w 114"/>
                <a:gd name="T47" fmla="*/ 2 h 127"/>
                <a:gd name="T48" fmla="*/ 3 w 114"/>
                <a:gd name="T49" fmla="*/ 2 h 127"/>
                <a:gd name="T50" fmla="*/ 3 w 114"/>
                <a:gd name="T51" fmla="*/ 2 h 127"/>
                <a:gd name="T52" fmla="*/ 2 w 114"/>
                <a:gd name="T53" fmla="*/ 3 h 127"/>
                <a:gd name="T54" fmla="*/ 2 w 114"/>
                <a:gd name="T55" fmla="*/ 3 h 127"/>
                <a:gd name="T56" fmla="*/ 2 w 114"/>
                <a:gd name="T57" fmla="*/ 3 h 127"/>
                <a:gd name="T58" fmla="*/ 2 w 114"/>
                <a:gd name="T59" fmla="*/ 3 h 127"/>
                <a:gd name="T60" fmla="*/ 1 w 114"/>
                <a:gd name="T61" fmla="*/ 3 h 127"/>
                <a:gd name="T62" fmla="*/ 1 w 114"/>
                <a:gd name="T63" fmla="*/ 4 h 127"/>
                <a:gd name="T64" fmla="*/ 1 w 114"/>
                <a:gd name="T65" fmla="*/ 4 h 127"/>
                <a:gd name="T66" fmla="*/ 0 w 114"/>
                <a:gd name="T67" fmla="*/ 4 h 127"/>
                <a:gd name="T68" fmla="*/ 0 w 114"/>
                <a:gd name="T69" fmla="*/ 4 h 127"/>
                <a:gd name="T70" fmla="*/ 0 w 114"/>
                <a:gd name="T71" fmla="*/ 4 h 127"/>
                <a:gd name="T72" fmla="*/ 0 w 114"/>
                <a:gd name="T73" fmla="*/ 5 h 127"/>
                <a:gd name="T74" fmla="*/ 0 w 114"/>
                <a:gd name="T75" fmla="*/ 5 h 127"/>
                <a:gd name="T76" fmla="*/ 0 w 114"/>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4"/>
                <a:gd name="T118" fmla="*/ 0 h 127"/>
                <a:gd name="T119" fmla="*/ 114 w 114"/>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4" h="127">
                  <a:moveTo>
                    <a:pt x="0" y="127"/>
                  </a:moveTo>
                  <a:lnTo>
                    <a:pt x="0" y="127"/>
                  </a:lnTo>
                  <a:lnTo>
                    <a:pt x="11" y="126"/>
                  </a:lnTo>
                  <a:lnTo>
                    <a:pt x="23" y="125"/>
                  </a:lnTo>
                  <a:lnTo>
                    <a:pt x="34" y="121"/>
                  </a:lnTo>
                  <a:lnTo>
                    <a:pt x="45" y="118"/>
                  </a:lnTo>
                  <a:lnTo>
                    <a:pt x="55" y="112"/>
                  </a:lnTo>
                  <a:lnTo>
                    <a:pt x="64" y="106"/>
                  </a:lnTo>
                  <a:lnTo>
                    <a:pt x="73" y="99"/>
                  </a:lnTo>
                  <a:lnTo>
                    <a:pt x="82" y="90"/>
                  </a:lnTo>
                  <a:lnTo>
                    <a:pt x="89" y="82"/>
                  </a:lnTo>
                  <a:lnTo>
                    <a:pt x="96" y="72"/>
                  </a:lnTo>
                  <a:lnTo>
                    <a:pt x="101" y="61"/>
                  </a:lnTo>
                  <a:lnTo>
                    <a:pt x="105" y="51"/>
                  </a:lnTo>
                  <a:lnTo>
                    <a:pt x="110" y="39"/>
                  </a:lnTo>
                  <a:lnTo>
                    <a:pt x="112" y="26"/>
                  </a:lnTo>
                  <a:lnTo>
                    <a:pt x="114" y="14"/>
                  </a:lnTo>
                  <a:lnTo>
                    <a:pt x="114" y="0"/>
                  </a:lnTo>
                  <a:lnTo>
                    <a:pt x="90" y="0"/>
                  </a:lnTo>
                  <a:lnTo>
                    <a:pt x="90" y="11"/>
                  </a:lnTo>
                  <a:lnTo>
                    <a:pt x="88" y="21"/>
                  </a:lnTo>
                  <a:lnTo>
                    <a:pt x="86" y="30"/>
                  </a:lnTo>
                  <a:lnTo>
                    <a:pt x="84" y="40"/>
                  </a:lnTo>
                  <a:lnTo>
                    <a:pt x="79" y="49"/>
                  </a:lnTo>
                  <a:lnTo>
                    <a:pt x="75" y="57"/>
                  </a:lnTo>
                  <a:lnTo>
                    <a:pt x="70" y="65"/>
                  </a:lnTo>
                  <a:lnTo>
                    <a:pt x="64" y="72"/>
                  </a:lnTo>
                  <a:lnTo>
                    <a:pt x="58" y="78"/>
                  </a:lnTo>
                  <a:lnTo>
                    <a:pt x="51" y="84"/>
                  </a:lnTo>
                  <a:lnTo>
                    <a:pt x="44" y="89"/>
                  </a:lnTo>
                  <a:lnTo>
                    <a:pt x="36" y="93"/>
                  </a:lnTo>
                  <a:lnTo>
                    <a:pt x="28" y="96"/>
                  </a:lnTo>
                  <a:lnTo>
                    <a:pt x="19" y="99"/>
                  </a:lnTo>
                  <a:lnTo>
                    <a:pt x="9" y="100"/>
                  </a:lnTo>
                  <a:lnTo>
                    <a:pt x="0" y="101"/>
                  </a:lnTo>
                  <a:lnTo>
                    <a:pt x="0" y="127"/>
                  </a:lnTo>
                  <a:close/>
                </a:path>
              </a:pathLst>
            </a:custGeom>
            <a:solidFill>
              <a:srgbClr val="1F1A17"/>
            </a:solidFill>
            <a:ln w="9525">
              <a:noFill/>
              <a:round/>
              <a:headEnd/>
              <a:tailEnd/>
            </a:ln>
          </p:spPr>
          <p:txBody>
            <a:bodyPr/>
            <a:lstStyle/>
            <a:p>
              <a:endParaRPr lang="en-US"/>
            </a:p>
          </p:txBody>
        </p:sp>
        <p:sp>
          <p:nvSpPr>
            <p:cNvPr id="45116" name="Freeform 53"/>
            <p:cNvSpPr>
              <a:spLocks/>
            </p:cNvSpPr>
            <p:nvPr/>
          </p:nvSpPr>
          <p:spPr bwMode="auto">
            <a:xfrm>
              <a:off x="2810" y="3484"/>
              <a:ext cx="38" cy="43"/>
            </a:xfrm>
            <a:custGeom>
              <a:avLst/>
              <a:gdLst>
                <a:gd name="T0" fmla="*/ 0 w 115"/>
                <a:gd name="T1" fmla="*/ 0 h 127"/>
                <a:gd name="T2" fmla="*/ 0 w 115"/>
                <a:gd name="T3" fmla="*/ 0 h 127"/>
                <a:gd name="T4" fmla="*/ 0 w 115"/>
                <a:gd name="T5" fmla="*/ 1 h 127"/>
                <a:gd name="T6" fmla="*/ 0 w 115"/>
                <a:gd name="T7" fmla="*/ 1 h 127"/>
                <a:gd name="T8" fmla="*/ 0 w 115"/>
                <a:gd name="T9" fmla="*/ 1 h 127"/>
                <a:gd name="T10" fmla="*/ 0 w 115"/>
                <a:gd name="T11" fmla="*/ 2 h 127"/>
                <a:gd name="T12" fmla="*/ 0 w 115"/>
                <a:gd name="T13" fmla="*/ 2 h 127"/>
                <a:gd name="T14" fmla="*/ 1 w 115"/>
                <a:gd name="T15" fmla="*/ 3 h 127"/>
                <a:gd name="T16" fmla="*/ 1 w 115"/>
                <a:gd name="T17" fmla="*/ 3 h 127"/>
                <a:gd name="T18" fmla="*/ 1 w 115"/>
                <a:gd name="T19" fmla="*/ 3 h 127"/>
                <a:gd name="T20" fmla="*/ 2 w 115"/>
                <a:gd name="T21" fmla="*/ 4 h 127"/>
                <a:gd name="T22" fmla="*/ 2 w 115"/>
                <a:gd name="T23" fmla="*/ 4 h 127"/>
                <a:gd name="T24" fmla="*/ 2 w 115"/>
                <a:gd name="T25" fmla="*/ 4 h 127"/>
                <a:gd name="T26" fmla="*/ 3 w 115"/>
                <a:gd name="T27" fmla="*/ 5 h 127"/>
                <a:gd name="T28" fmla="*/ 3 w 115"/>
                <a:gd name="T29" fmla="*/ 5 h 127"/>
                <a:gd name="T30" fmla="*/ 3 w 115"/>
                <a:gd name="T31" fmla="*/ 5 h 127"/>
                <a:gd name="T32" fmla="*/ 4 w 115"/>
                <a:gd name="T33" fmla="*/ 5 h 127"/>
                <a:gd name="T34" fmla="*/ 4 w 115"/>
                <a:gd name="T35" fmla="*/ 5 h 127"/>
                <a:gd name="T36" fmla="*/ 4 w 115"/>
                <a:gd name="T37" fmla="*/ 4 h 127"/>
                <a:gd name="T38" fmla="*/ 4 w 115"/>
                <a:gd name="T39" fmla="*/ 4 h 127"/>
                <a:gd name="T40" fmla="*/ 3 w 115"/>
                <a:gd name="T41" fmla="*/ 4 h 127"/>
                <a:gd name="T42" fmla="*/ 3 w 115"/>
                <a:gd name="T43" fmla="*/ 4 h 127"/>
                <a:gd name="T44" fmla="*/ 3 w 115"/>
                <a:gd name="T45" fmla="*/ 3 h 127"/>
                <a:gd name="T46" fmla="*/ 3 w 115"/>
                <a:gd name="T47" fmla="*/ 3 h 127"/>
                <a:gd name="T48" fmla="*/ 2 w 115"/>
                <a:gd name="T49" fmla="*/ 3 h 127"/>
                <a:gd name="T50" fmla="*/ 2 w 115"/>
                <a:gd name="T51" fmla="*/ 3 h 127"/>
                <a:gd name="T52" fmla="*/ 2 w 115"/>
                <a:gd name="T53" fmla="*/ 3 h 127"/>
                <a:gd name="T54" fmla="*/ 2 w 115"/>
                <a:gd name="T55" fmla="*/ 2 h 127"/>
                <a:gd name="T56" fmla="*/ 1 w 115"/>
                <a:gd name="T57" fmla="*/ 2 h 127"/>
                <a:gd name="T58" fmla="*/ 1 w 115"/>
                <a:gd name="T59" fmla="*/ 2 h 127"/>
                <a:gd name="T60" fmla="*/ 1 w 115"/>
                <a:gd name="T61" fmla="*/ 2 h 127"/>
                <a:gd name="T62" fmla="*/ 1 w 115"/>
                <a:gd name="T63" fmla="*/ 1 h 127"/>
                <a:gd name="T64" fmla="*/ 1 w 115"/>
                <a:gd name="T65" fmla="*/ 1 h 127"/>
                <a:gd name="T66" fmla="*/ 1 w 115"/>
                <a:gd name="T67" fmla="*/ 0 h 127"/>
                <a:gd name="T68" fmla="*/ 1 w 115"/>
                <a:gd name="T69" fmla="*/ 0 h 127"/>
                <a:gd name="T70" fmla="*/ 1 w 115"/>
                <a:gd name="T71" fmla="*/ 0 h 127"/>
                <a:gd name="T72" fmla="*/ 0 w 115"/>
                <a:gd name="T73" fmla="*/ 0 h 127"/>
                <a:gd name="T74" fmla="*/ 0 w 115"/>
                <a:gd name="T75" fmla="*/ 0 h 127"/>
                <a:gd name="T76" fmla="*/ 0 w 115"/>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27"/>
                <a:gd name="T119" fmla="*/ 115 w 115"/>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27">
                  <a:moveTo>
                    <a:pt x="0" y="0"/>
                  </a:moveTo>
                  <a:lnTo>
                    <a:pt x="0" y="0"/>
                  </a:lnTo>
                  <a:lnTo>
                    <a:pt x="0" y="14"/>
                  </a:lnTo>
                  <a:lnTo>
                    <a:pt x="2" y="26"/>
                  </a:lnTo>
                  <a:lnTo>
                    <a:pt x="4" y="39"/>
                  </a:lnTo>
                  <a:lnTo>
                    <a:pt x="9" y="51"/>
                  </a:lnTo>
                  <a:lnTo>
                    <a:pt x="13" y="61"/>
                  </a:lnTo>
                  <a:lnTo>
                    <a:pt x="18" y="72"/>
                  </a:lnTo>
                  <a:lnTo>
                    <a:pt x="25" y="82"/>
                  </a:lnTo>
                  <a:lnTo>
                    <a:pt x="32" y="90"/>
                  </a:lnTo>
                  <a:lnTo>
                    <a:pt x="41" y="99"/>
                  </a:lnTo>
                  <a:lnTo>
                    <a:pt x="50" y="106"/>
                  </a:lnTo>
                  <a:lnTo>
                    <a:pt x="59" y="112"/>
                  </a:lnTo>
                  <a:lnTo>
                    <a:pt x="69" y="118"/>
                  </a:lnTo>
                  <a:lnTo>
                    <a:pt x="80" y="121"/>
                  </a:lnTo>
                  <a:lnTo>
                    <a:pt x="91" y="125"/>
                  </a:lnTo>
                  <a:lnTo>
                    <a:pt x="103" y="126"/>
                  </a:lnTo>
                  <a:lnTo>
                    <a:pt x="115" y="127"/>
                  </a:lnTo>
                  <a:lnTo>
                    <a:pt x="115" y="101"/>
                  </a:lnTo>
                  <a:lnTo>
                    <a:pt x="105" y="100"/>
                  </a:lnTo>
                  <a:lnTo>
                    <a:pt x="95" y="99"/>
                  </a:lnTo>
                  <a:lnTo>
                    <a:pt x="86" y="96"/>
                  </a:lnTo>
                  <a:lnTo>
                    <a:pt x="78" y="93"/>
                  </a:lnTo>
                  <a:lnTo>
                    <a:pt x="70" y="89"/>
                  </a:lnTo>
                  <a:lnTo>
                    <a:pt x="63" y="84"/>
                  </a:lnTo>
                  <a:lnTo>
                    <a:pt x="56" y="78"/>
                  </a:lnTo>
                  <a:lnTo>
                    <a:pt x="50" y="72"/>
                  </a:lnTo>
                  <a:lnTo>
                    <a:pt x="44" y="65"/>
                  </a:lnTo>
                  <a:lnTo>
                    <a:pt x="39" y="57"/>
                  </a:lnTo>
                  <a:lnTo>
                    <a:pt x="35" y="49"/>
                  </a:lnTo>
                  <a:lnTo>
                    <a:pt x="30" y="40"/>
                  </a:lnTo>
                  <a:lnTo>
                    <a:pt x="28" y="30"/>
                  </a:lnTo>
                  <a:lnTo>
                    <a:pt x="26" y="21"/>
                  </a:lnTo>
                  <a:lnTo>
                    <a:pt x="24" y="11"/>
                  </a:lnTo>
                  <a:lnTo>
                    <a:pt x="24" y="0"/>
                  </a:lnTo>
                  <a:lnTo>
                    <a:pt x="0" y="0"/>
                  </a:lnTo>
                  <a:close/>
                </a:path>
              </a:pathLst>
            </a:custGeom>
            <a:solidFill>
              <a:srgbClr val="1F1A17"/>
            </a:solidFill>
            <a:ln w="9525">
              <a:noFill/>
              <a:round/>
              <a:headEnd/>
              <a:tailEnd/>
            </a:ln>
          </p:spPr>
          <p:txBody>
            <a:bodyPr/>
            <a:lstStyle/>
            <a:p>
              <a:endParaRPr lang="en-US"/>
            </a:p>
          </p:txBody>
        </p:sp>
        <p:sp>
          <p:nvSpPr>
            <p:cNvPr id="45117" name="Freeform 54"/>
            <p:cNvSpPr>
              <a:spLocks/>
            </p:cNvSpPr>
            <p:nvPr/>
          </p:nvSpPr>
          <p:spPr bwMode="auto">
            <a:xfrm>
              <a:off x="2810" y="3442"/>
              <a:ext cx="38" cy="42"/>
            </a:xfrm>
            <a:custGeom>
              <a:avLst/>
              <a:gdLst>
                <a:gd name="T0" fmla="*/ 4 w 115"/>
                <a:gd name="T1" fmla="*/ 0 h 128"/>
                <a:gd name="T2" fmla="*/ 4 w 115"/>
                <a:gd name="T3" fmla="*/ 0 h 128"/>
                <a:gd name="T4" fmla="*/ 4 w 115"/>
                <a:gd name="T5" fmla="*/ 0 h 128"/>
                <a:gd name="T6" fmla="*/ 3 w 115"/>
                <a:gd name="T7" fmla="*/ 0 h 128"/>
                <a:gd name="T8" fmla="*/ 3 w 115"/>
                <a:gd name="T9" fmla="*/ 0 h 128"/>
                <a:gd name="T10" fmla="*/ 3 w 115"/>
                <a:gd name="T11" fmla="*/ 0 h 128"/>
                <a:gd name="T12" fmla="*/ 2 w 115"/>
                <a:gd name="T13" fmla="*/ 1 h 128"/>
                <a:gd name="T14" fmla="*/ 2 w 115"/>
                <a:gd name="T15" fmla="*/ 1 h 128"/>
                <a:gd name="T16" fmla="*/ 2 w 115"/>
                <a:gd name="T17" fmla="*/ 1 h 128"/>
                <a:gd name="T18" fmla="*/ 1 w 115"/>
                <a:gd name="T19" fmla="*/ 1 h 128"/>
                <a:gd name="T20" fmla="*/ 1 w 115"/>
                <a:gd name="T21" fmla="*/ 2 h 128"/>
                <a:gd name="T22" fmla="*/ 1 w 115"/>
                <a:gd name="T23" fmla="*/ 2 h 128"/>
                <a:gd name="T24" fmla="*/ 0 w 115"/>
                <a:gd name="T25" fmla="*/ 2 h 128"/>
                <a:gd name="T26" fmla="*/ 0 w 115"/>
                <a:gd name="T27" fmla="*/ 3 h 128"/>
                <a:gd name="T28" fmla="*/ 0 w 115"/>
                <a:gd name="T29" fmla="*/ 3 h 128"/>
                <a:gd name="T30" fmla="*/ 0 w 115"/>
                <a:gd name="T31" fmla="*/ 4 h 128"/>
                <a:gd name="T32" fmla="*/ 0 w 115"/>
                <a:gd name="T33" fmla="*/ 4 h 128"/>
                <a:gd name="T34" fmla="*/ 0 w 115"/>
                <a:gd name="T35" fmla="*/ 5 h 128"/>
                <a:gd name="T36" fmla="*/ 1 w 115"/>
                <a:gd name="T37" fmla="*/ 5 h 128"/>
                <a:gd name="T38" fmla="*/ 1 w 115"/>
                <a:gd name="T39" fmla="*/ 4 h 128"/>
                <a:gd name="T40" fmla="*/ 1 w 115"/>
                <a:gd name="T41" fmla="*/ 4 h 128"/>
                <a:gd name="T42" fmla="*/ 1 w 115"/>
                <a:gd name="T43" fmla="*/ 4 h 128"/>
                <a:gd name="T44" fmla="*/ 1 w 115"/>
                <a:gd name="T45" fmla="*/ 3 h 128"/>
                <a:gd name="T46" fmla="*/ 1 w 115"/>
                <a:gd name="T47" fmla="*/ 3 h 128"/>
                <a:gd name="T48" fmla="*/ 1 w 115"/>
                <a:gd name="T49" fmla="*/ 3 h 128"/>
                <a:gd name="T50" fmla="*/ 2 w 115"/>
                <a:gd name="T51" fmla="*/ 2 h 128"/>
                <a:gd name="T52" fmla="*/ 2 w 115"/>
                <a:gd name="T53" fmla="*/ 2 h 128"/>
                <a:gd name="T54" fmla="*/ 2 w 115"/>
                <a:gd name="T55" fmla="*/ 2 h 128"/>
                <a:gd name="T56" fmla="*/ 2 w 115"/>
                <a:gd name="T57" fmla="*/ 2 h 128"/>
                <a:gd name="T58" fmla="*/ 3 w 115"/>
                <a:gd name="T59" fmla="*/ 1 h 128"/>
                <a:gd name="T60" fmla="*/ 3 w 115"/>
                <a:gd name="T61" fmla="*/ 1 h 128"/>
                <a:gd name="T62" fmla="*/ 3 w 115"/>
                <a:gd name="T63" fmla="*/ 1 h 128"/>
                <a:gd name="T64" fmla="*/ 3 w 115"/>
                <a:gd name="T65" fmla="*/ 1 h 128"/>
                <a:gd name="T66" fmla="*/ 4 w 115"/>
                <a:gd name="T67" fmla="*/ 1 h 128"/>
                <a:gd name="T68" fmla="*/ 4 w 115"/>
                <a:gd name="T69" fmla="*/ 1 h 128"/>
                <a:gd name="T70" fmla="*/ 4 w 115"/>
                <a:gd name="T71" fmla="*/ 1 h 128"/>
                <a:gd name="T72" fmla="*/ 4 w 115"/>
                <a:gd name="T73" fmla="*/ 0 h 128"/>
                <a:gd name="T74" fmla="*/ 4 w 115"/>
                <a:gd name="T75" fmla="*/ 0 h 128"/>
                <a:gd name="T76" fmla="*/ 4 w 115"/>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28"/>
                <a:gd name="T119" fmla="*/ 115 w 115"/>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28">
                  <a:moveTo>
                    <a:pt x="115" y="0"/>
                  </a:moveTo>
                  <a:lnTo>
                    <a:pt x="115" y="0"/>
                  </a:lnTo>
                  <a:lnTo>
                    <a:pt x="103" y="1"/>
                  </a:lnTo>
                  <a:lnTo>
                    <a:pt x="91" y="3"/>
                  </a:lnTo>
                  <a:lnTo>
                    <a:pt x="80" y="6"/>
                  </a:lnTo>
                  <a:lnTo>
                    <a:pt x="69" y="10"/>
                  </a:lnTo>
                  <a:lnTo>
                    <a:pt x="59" y="16"/>
                  </a:lnTo>
                  <a:lnTo>
                    <a:pt x="50" y="22"/>
                  </a:lnTo>
                  <a:lnTo>
                    <a:pt x="41" y="29"/>
                  </a:lnTo>
                  <a:lnTo>
                    <a:pt x="32" y="37"/>
                  </a:lnTo>
                  <a:lnTo>
                    <a:pt x="25" y="46"/>
                  </a:lnTo>
                  <a:lnTo>
                    <a:pt x="18" y="55"/>
                  </a:lnTo>
                  <a:lnTo>
                    <a:pt x="13" y="66"/>
                  </a:lnTo>
                  <a:lnTo>
                    <a:pt x="9" y="78"/>
                  </a:lnTo>
                  <a:lnTo>
                    <a:pt x="4" y="89"/>
                  </a:lnTo>
                  <a:lnTo>
                    <a:pt x="2" y="102"/>
                  </a:lnTo>
                  <a:lnTo>
                    <a:pt x="0" y="115"/>
                  </a:lnTo>
                  <a:lnTo>
                    <a:pt x="0" y="128"/>
                  </a:lnTo>
                  <a:lnTo>
                    <a:pt x="24" y="128"/>
                  </a:lnTo>
                  <a:lnTo>
                    <a:pt x="24" y="118"/>
                  </a:lnTo>
                  <a:lnTo>
                    <a:pt x="26" y="107"/>
                  </a:lnTo>
                  <a:lnTo>
                    <a:pt x="28" y="97"/>
                  </a:lnTo>
                  <a:lnTo>
                    <a:pt x="30" y="88"/>
                  </a:lnTo>
                  <a:lnTo>
                    <a:pt x="35" y="79"/>
                  </a:lnTo>
                  <a:lnTo>
                    <a:pt x="39" y="71"/>
                  </a:lnTo>
                  <a:lnTo>
                    <a:pt x="44" y="62"/>
                  </a:lnTo>
                  <a:lnTo>
                    <a:pt x="50" y="55"/>
                  </a:lnTo>
                  <a:lnTo>
                    <a:pt x="56" y="49"/>
                  </a:lnTo>
                  <a:lnTo>
                    <a:pt x="63" y="43"/>
                  </a:lnTo>
                  <a:lnTo>
                    <a:pt x="70" y="39"/>
                  </a:lnTo>
                  <a:lnTo>
                    <a:pt x="78" y="35"/>
                  </a:lnTo>
                  <a:lnTo>
                    <a:pt x="86" y="31"/>
                  </a:lnTo>
                  <a:lnTo>
                    <a:pt x="95" y="29"/>
                  </a:lnTo>
                  <a:lnTo>
                    <a:pt x="105" y="28"/>
                  </a:lnTo>
                  <a:lnTo>
                    <a:pt x="115" y="28"/>
                  </a:lnTo>
                  <a:lnTo>
                    <a:pt x="115" y="0"/>
                  </a:lnTo>
                  <a:close/>
                </a:path>
              </a:pathLst>
            </a:custGeom>
            <a:solidFill>
              <a:srgbClr val="1F1A17"/>
            </a:solidFill>
            <a:ln w="9525">
              <a:noFill/>
              <a:round/>
              <a:headEnd/>
              <a:tailEnd/>
            </a:ln>
          </p:spPr>
          <p:txBody>
            <a:bodyPr/>
            <a:lstStyle/>
            <a:p>
              <a:endParaRPr lang="en-US"/>
            </a:p>
          </p:txBody>
        </p:sp>
        <p:sp>
          <p:nvSpPr>
            <p:cNvPr id="45118" name="Freeform 55"/>
            <p:cNvSpPr>
              <a:spLocks/>
            </p:cNvSpPr>
            <p:nvPr/>
          </p:nvSpPr>
          <p:spPr bwMode="auto">
            <a:xfrm>
              <a:off x="2848" y="3442"/>
              <a:ext cx="38" cy="42"/>
            </a:xfrm>
            <a:custGeom>
              <a:avLst/>
              <a:gdLst>
                <a:gd name="T0" fmla="*/ 4 w 114"/>
                <a:gd name="T1" fmla="*/ 5 h 128"/>
                <a:gd name="T2" fmla="*/ 4 w 114"/>
                <a:gd name="T3" fmla="*/ 5 h 128"/>
                <a:gd name="T4" fmla="*/ 4 w 114"/>
                <a:gd name="T5" fmla="*/ 4 h 128"/>
                <a:gd name="T6" fmla="*/ 4 w 114"/>
                <a:gd name="T7" fmla="*/ 4 h 128"/>
                <a:gd name="T8" fmla="*/ 4 w 114"/>
                <a:gd name="T9" fmla="*/ 3 h 128"/>
                <a:gd name="T10" fmla="*/ 4 w 114"/>
                <a:gd name="T11" fmla="*/ 3 h 128"/>
                <a:gd name="T12" fmla="*/ 4 w 114"/>
                <a:gd name="T13" fmla="*/ 2 h 128"/>
                <a:gd name="T14" fmla="*/ 4 w 114"/>
                <a:gd name="T15" fmla="*/ 2 h 128"/>
                <a:gd name="T16" fmla="*/ 3 w 114"/>
                <a:gd name="T17" fmla="*/ 2 h 128"/>
                <a:gd name="T18" fmla="*/ 3 w 114"/>
                <a:gd name="T19" fmla="*/ 1 h 128"/>
                <a:gd name="T20" fmla="*/ 3 w 114"/>
                <a:gd name="T21" fmla="*/ 1 h 128"/>
                <a:gd name="T22" fmla="*/ 2 w 114"/>
                <a:gd name="T23" fmla="*/ 1 h 128"/>
                <a:gd name="T24" fmla="*/ 2 w 114"/>
                <a:gd name="T25" fmla="*/ 1 h 128"/>
                <a:gd name="T26" fmla="*/ 2 w 114"/>
                <a:gd name="T27" fmla="*/ 0 h 128"/>
                <a:gd name="T28" fmla="*/ 1 w 114"/>
                <a:gd name="T29" fmla="*/ 0 h 128"/>
                <a:gd name="T30" fmla="*/ 1 w 114"/>
                <a:gd name="T31" fmla="*/ 0 h 128"/>
                <a:gd name="T32" fmla="*/ 0 w 114"/>
                <a:gd name="T33" fmla="*/ 0 h 128"/>
                <a:gd name="T34" fmla="*/ 0 w 114"/>
                <a:gd name="T35" fmla="*/ 0 h 128"/>
                <a:gd name="T36" fmla="*/ 0 w 114"/>
                <a:gd name="T37" fmla="*/ 1 h 128"/>
                <a:gd name="T38" fmla="*/ 0 w 114"/>
                <a:gd name="T39" fmla="*/ 1 h 128"/>
                <a:gd name="T40" fmla="*/ 1 w 114"/>
                <a:gd name="T41" fmla="*/ 1 h 128"/>
                <a:gd name="T42" fmla="*/ 1 w 114"/>
                <a:gd name="T43" fmla="*/ 1 h 128"/>
                <a:gd name="T44" fmla="*/ 1 w 114"/>
                <a:gd name="T45" fmla="*/ 1 h 128"/>
                <a:gd name="T46" fmla="*/ 2 w 114"/>
                <a:gd name="T47" fmla="*/ 1 h 128"/>
                <a:gd name="T48" fmla="*/ 2 w 114"/>
                <a:gd name="T49" fmla="*/ 2 h 128"/>
                <a:gd name="T50" fmla="*/ 2 w 114"/>
                <a:gd name="T51" fmla="*/ 2 h 128"/>
                <a:gd name="T52" fmla="*/ 2 w 114"/>
                <a:gd name="T53" fmla="*/ 2 h 128"/>
                <a:gd name="T54" fmla="*/ 3 w 114"/>
                <a:gd name="T55" fmla="*/ 2 h 128"/>
                <a:gd name="T56" fmla="*/ 3 w 114"/>
                <a:gd name="T57" fmla="*/ 3 h 128"/>
                <a:gd name="T58" fmla="*/ 3 w 114"/>
                <a:gd name="T59" fmla="*/ 3 h 128"/>
                <a:gd name="T60" fmla="*/ 3 w 114"/>
                <a:gd name="T61" fmla="*/ 3 h 128"/>
                <a:gd name="T62" fmla="*/ 3 w 114"/>
                <a:gd name="T63" fmla="*/ 4 h 128"/>
                <a:gd name="T64" fmla="*/ 3 w 114"/>
                <a:gd name="T65" fmla="*/ 4 h 128"/>
                <a:gd name="T66" fmla="*/ 3 w 114"/>
                <a:gd name="T67" fmla="*/ 4 h 128"/>
                <a:gd name="T68" fmla="*/ 3 w 114"/>
                <a:gd name="T69" fmla="*/ 5 h 128"/>
                <a:gd name="T70" fmla="*/ 3 w 114"/>
                <a:gd name="T71" fmla="*/ 5 h 128"/>
                <a:gd name="T72" fmla="*/ 4 w 114"/>
                <a:gd name="T73" fmla="*/ 5 h 128"/>
                <a:gd name="T74" fmla="*/ 4 w 114"/>
                <a:gd name="T75" fmla="*/ 5 h 128"/>
                <a:gd name="T76" fmla="*/ 4 w 114"/>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4"/>
                <a:gd name="T118" fmla="*/ 0 h 128"/>
                <a:gd name="T119" fmla="*/ 114 w 114"/>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4" h="128">
                  <a:moveTo>
                    <a:pt x="114" y="128"/>
                  </a:moveTo>
                  <a:lnTo>
                    <a:pt x="114" y="128"/>
                  </a:lnTo>
                  <a:lnTo>
                    <a:pt x="114" y="114"/>
                  </a:lnTo>
                  <a:lnTo>
                    <a:pt x="112" y="102"/>
                  </a:lnTo>
                  <a:lnTo>
                    <a:pt x="110" y="89"/>
                  </a:lnTo>
                  <a:lnTo>
                    <a:pt x="105" y="78"/>
                  </a:lnTo>
                  <a:lnTo>
                    <a:pt x="101" y="66"/>
                  </a:lnTo>
                  <a:lnTo>
                    <a:pt x="96" y="55"/>
                  </a:lnTo>
                  <a:lnTo>
                    <a:pt x="89" y="46"/>
                  </a:lnTo>
                  <a:lnTo>
                    <a:pt x="82" y="37"/>
                  </a:lnTo>
                  <a:lnTo>
                    <a:pt x="73" y="29"/>
                  </a:lnTo>
                  <a:lnTo>
                    <a:pt x="64" y="22"/>
                  </a:lnTo>
                  <a:lnTo>
                    <a:pt x="55" y="16"/>
                  </a:lnTo>
                  <a:lnTo>
                    <a:pt x="45" y="10"/>
                  </a:lnTo>
                  <a:lnTo>
                    <a:pt x="34" y="6"/>
                  </a:lnTo>
                  <a:lnTo>
                    <a:pt x="23" y="3"/>
                  </a:lnTo>
                  <a:lnTo>
                    <a:pt x="11" y="1"/>
                  </a:lnTo>
                  <a:lnTo>
                    <a:pt x="0" y="0"/>
                  </a:lnTo>
                  <a:lnTo>
                    <a:pt x="0" y="28"/>
                  </a:lnTo>
                  <a:lnTo>
                    <a:pt x="9" y="28"/>
                  </a:lnTo>
                  <a:lnTo>
                    <a:pt x="19" y="29"/>
                  </a:lnTo>
                  <a:lnTo>
                    <a:pt x="28" y="31"/>
                  </a:lnTo>
                  <a:lnTo>
                    <a:pt x="36" y="35"/>
                  </a:lnTo>
                  <a:lnTo>
                    <a:pt x="44" y="39"/>
                  </a:lnTo>
                  <a:lnTo>
                    <a:pt x="51" y="43"/>
                  </a:lnTo>
                  <a:lnTo>
                    <a:pt x="58" y="49"/>
                  </a:lnTo>
                  <a:lnTo>
                    <a:pt x="64" y="55"/>
                  </a:lnTo>
                  <a:lnTo>
                    <a:pt x="70" y="62"/>
                  </a:lnTo>
                  <a:lnTo>
                    <a:pt x="75" y="71"/>
                  </a:lnTo>
                  <a:lnTo>
                    <a:pt x="79" y="79"/>
                  </a:lnTo>
                  <a:lnTo>
                    <a:pt x="84" y="88"/>
                  </a:lnTo>
                  <a:lnTo>
                    <a:pt x="86" y="97"/>
                  </a:lnTo>
                  <a:lnTo>
                    <a:pt x="88" y="107"/>
                  </a:lnTo>
                  <a:lnTo>
                    <a:pt x="90" y="118"/>
                  </a:lnTo>
                  <a:lnTo>
                    <a:pt x="90" y="128"/>
                  </a:lnTo>
                  <a:lnTo>
                    <a:pt x="114" y="128"/>
                  </a:lnTo>
                  <a:close/>
                </a:path>
              </a:pathLst>
            </a:custGeom>
            <a:solidFill>
              <a:srgbClr val="1F1A17"/>
            </a:solidFill>
            <a:ln w="9525">
              <a:noFill/>
              <a:round/>
              <a:headEnd/>
              <a:tailEnd/>
            </a:ln>
          </p:spPr>
          <p:txBody>
            <a:bodyPr/>
            <a:lstStyle/>
            <a:p>
              <a:endParaRPr lang="en-US"/>
            </a:p>
          </p:txBody>
        </p:sp>
        <p:sp>
          <p:nvSpPr>
            <p:cNvPr id="45119" name="Freeform 56"/>
            <p:cNvSpPr>
              <a:spLocks/>
            </p:cNvSpPr>
            <p:nvPr/>
          </p:nvSpPr>
          <p:spPr bwMode="auto">
            <a:xfrm>
              <a:off x="2994" y="3351"/>
              <a:ext cx="55" cy="61"/>
            </a:xfrm>
            <a:custGeom>
              <a:avLst/>
              <a:gdLst>
                <a:gd name="T0" fmla="*/ 6 w 166"/>
                <a:gd name="T1" fmla="*/ 4 h 185"/>
                <a:gd name="T2" fmla="*/ 6 w 166"/>
                <a:gd name="T3" fmla="*/ 4 h 185"/>
                <a:gd name="T4" fmla="*/ 6 w 166"/>
                <a:gd name="T5" fmla="*/ 5 h 185"/>
                <a:gd name="T6" fmla="*/ 5 w 166"/>
                <a:gd name="T7" fmla="*/ 5 h 185"/>
                <a:gd name="T8" fmla="*/ 5 w 166"/>
                <a:gd name="T9" fmla="*/ 6 h 185"/>
                <a:gd name="T10" fmla="*/ 5 w 166"/>
                <a:gd name="T11" fmla="*/ 6 h 185"/>
                <a:gd name="T12" fmla="*/ 4 w 166"/>
                <a:gd name="T13" fmla="*/ 7 h 185"/>
                <a:gd name="T14" fmla="*/ 3 w 166"/>
                <a:gd name="T15" fmla="*/ 7 h 185"/>
                <a:gd name="T16" fmla="*/ 3 w 166"/>
                <a:gd name="T17" fmla="*/ 7 h 185"/>
                <a:gd name="T18" fmla="*/ 2 w 166"/>
                <a:gd name="T19" fmla="*/ 7 h 185"/>
                <a:gd name="T20" fmla="*/ 2 w 166"/>
                <a:gd name="T21" fmla="*/ 6 h 185"/>
                <a:gd name="T22" fmla="*/ 1 w 166"/>
                <a:gd name="T23" fmla="*/ 6 h 185"/>
                <a:gd name="T24" fmla="*/ 1 w 166"/>
                <a:gd name="T25" fmla="*/ 5 h 185"/>
                <a:gd name="T26" fmla="*/ 0 w 166"/>
                <a:gd name="T27" fmla="*/ 5 h 185"/>
                <a:gd name="T28" fmla="*/ 0 w 166"/>
                <a:gd name="T29" fmla="*/ 4 h 185"/>
                <a:gd name="T30" fmla="*/ 0 w 166"/>
                <a:gd name="T31" fmla="*/ 4 h 185"/>
                <a:gd name="T32" fmla="*/ 0 w 166"/>
                <a:gd name="T33" fmla="*/ 3 h 185"/>
                <a:gd name="T34" fmla="*/ 0 w 166"/>
                <a:gd name="T35" fmla="*/ 2 h 185"/>
                <a:gd name="T36" fmla="*/ 0 w 166"/>
                <a:gd name="T37" fmla="*/ 2 h 185"/>
                <a:gd name="T38" fmla="*/ 1 w 166"/>
                <a:gd name="T39" fmla="*/ 1 h 185"/>
                <a:gd name="T40" fmla="*/ 1 w 166"/>
                <a:gd name="T41" fmla="*/ 1 h 185"/>
                <a:gd name="T42" fmla="*/ 2 w 166"/>
                <a:gd name="T43" fmla="*/ 0 h 185"/>
                <a:gd name="T44" fmla="*/ 2 w 166"/>
                <a:gd name="T45" fmla="*/ 0 h 185"/>
                <a:gd name="T46" fmla="*/ 3 w 166"/>
                <a:gd name="T47" fmla="*/ 0 h 185"/>
                <a:gd name="T48" fmla="*/ 3 w 166"/>
                <a:gd name="T49" fmla="*/ 0 h 185"/>
                <a:gd name="T50" fmla="*/ 4 w 166"/>
                <a:gd name="T51" fmla="*/ 0 h 185"/>
                <a:gd name="T52" fmla="*/ 5 w 166"/>
                <a:gd name="T53" fmla="*/ 0 h 185"/>
                <a:gd name="T54" fmla="*/ 5 w 166"/>
                <a:gd name="T55" fmla="*/ 1 h 185"/>
                <a:gd name="T56" fmla="*/ 5 w 166"/>
                <a:gd name="T57" fmla="*/ 1 h 185"/>
                <a:gd name="T58" fmla="*/ 6 w 166"/>
                <a:gd name="T59" fmla="*/ 2 h 185"/>
                <a:gd name="T60" fmla="*/ 6 w 166"/>
                <a:gd name="T61" fmla="*/ 2 h 185"/>
                <a:gd name="T62" fmla="*/ 6 w 166"/>
                <a:gd name="T63" fmla="*/ 3 h 1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6"/>
                <a:gd name="T97" fmla="*/ 0 h 185"/>
                <a:gd name="T98" fmla="*/ 166 w 166"/>
                <a:gd name="T99" fmla="*/ 185 h 1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6" h="185">
                  <a:moveTo>
                    <a:pt x="166" y="95"/>
                  </a:moveTo>
                  <a:lnTo>
                    <a:pt x="165" y="104"/>
                  </a:lnTo>
                  <a:lnTo>
                    <a:pt x="164" y="113"/>
                  </a:lnTo>
                  <a:lnTo>
                    <a:pt x="162" y="121"/>
                  </a:lnTo>
                  <a:lnTo>
                    <a:pt x="160" y="129"/>
                  </a:lnTo>
                  <a:lnTo>
                    <a:pt x="157" y="138"/>
                  </a:lnTo>
                  <a:lnTo>
                    <a:pt x="152" y="145"/>
                  </a:lnTo>
                  <a:lnTo>
                    <a:pt x="148" y="152"/>
                  </a:lnTo>
                  <a:lnTo>
                    <a:pt x="142" y="158"/>
                  </a:lnTo>
                  <a:lnTo>
                    <a:pt x="136" y="164"/>
                  </a:lnTo>
                  <a:lnTo>
                    <a:pt x="131" y="169"/>
                  </a:lnTo>
                  <a:lnTo>
                    <a:pt x="123" y="174"/>
                  </a:lnTo>
                  <a:lnTo>
                    <a:pt x="117" y="177"/>
                  </a:lnTo>
                  <a:lnTo>
                    <a:pt x="109" y="181"/>
                  </a:lnTo>
                  <a:lnTo>
                    <a:pt x="101" y="183"/>
                  </a:lnTo>
                  <a:lnTo>
                    <a:pt x="93" y="185"/>
                  </a:lnTo>
                  <a:lnTo>
                    <a:pt x="85" y="185"/>
                  </a:lnTo>
                  <a:lnTo>
                    <a:pt x="76" y="185"/>
                  </a:lnTo>
                  <a:lnTo>
                    <a:pt x="67" y="183"/>
                  </a:lnTo>
                  <a:lnTo>
                    <a:pt x="59" y="181"/>
                  </a:lnTo>
                  <a:lnTo>
                    <a:pt x="51" y="177"/>
                  </a:lnTo>
                  <a:lnTo>
                    <a:pt x="44" y="174"/>
                  </a:lnTo>
                  <a:lnTo>
                    <a:pt x="37" y="169"/>
                  </a:lnTo>
                  <a:lnTo>
                    <a:pt x="30" y="164"/>
                  </a:lnTo>
                  <a:lnTo>
                    <a:pt x="24" y="158"/>
                  </a:lnTo>
                  <a:lnTo>
                    <a:pt x="18" y="152"/>
                  </a:lnTo>
                  <a:lnTo>
                    <a:pt x="14" y="145"/>
                  </a:lnTo>
                  <a:lnTo>
                    <a:pt x="10" y="138"/>
                  </a:lnTo>
                  <a:lnTo>
                    <a:pt x="6" y="129"/>
                  </a:lnTo>
                  <a:lnTo>
                    <a:pt x="3" y="121"/>
                  </a:lnTo>
                  <a:lnTo>
                    <a:pt x="2" y="113"/>
                  </a:lnTo>
                  <a:lnTo>
                    <a:pt x="0" y="104"/>
                  </a:lnTo>
                  <a:lnTo>
                    <a:pt x="0" y="95"/>
                  </a:lnTo>
                  <a:lnTo>
                    <a:pt x="0" y="85"/>
                  </a:lnTo>
                  <a:lnTo>
                    <a:pt x="2" y="76"/>
                  </a:lnTo>
                  <a:lnTo>
                    <a:pt x="3" y="66"/>
                  </a:lnTo>
                  <a:lnTo>
                    <a:pt x="6" y="58"/>
                  </a:lnTo>
                  <a:lnTo>
                    <a:pt x="10" y="49"/>
                  </a:lnTo>
                  <a:lnTo>
                    <a:pt x="14" y="41"/>
                  </a:lnTo>
                  <a:lnTo>
                    <a:pt x="18" y="34"/>
                  </a:lnTo>
                  <a:lnTo>
                    <a:pt x="24" y="28"/>
                  </a:lnTo>
                  <a:lnTo>
                    <a:pt x="30" y="22"/>
                  </a:lnTo>
                  <a:lnTo>
                    <a:pt x="37" y="16"/>
                  </a:lnTo>
                  <a:lnTo>
                    <a:pt x="44" y="11"/>
                  </a:lnTo>
                  <a:lnTo>
                    <a:pt x="51" y="7"/>
                  </a:lnTo>
                  <a:lnTo>
                    <a:pt x="59" y="5"/>
                  </a:lnTo>
                  <a:lnTo>
                    <a:pt x="67" y="2"/>
                  </a:lnTo>
                  <a:lnTo>
                    <a:pt x="76" y="1"/>
                  </a:lnTo>
                  <a:lnTo>
                    <a:pt x="85" y="0"/>
                  </a:lnTo>
                  <a:lnTo>
                    <a:pt x="93" y="1"/>
                  </a:lnTo>
                  <a:lnTo>
                    <a:pt x="101" y="2"/>
                  </a:lnTo>
                  <a:lnTo>
                    <a:pt x="109" y="5"/>
                  </a:lnTo>
                  <a:lnTo>
                    <a:pt x="117" y="7"/>
                  </a:lnTo>
                  <a:lnTo>
                    <a:pt x="123" y="11"/>
                  </a:lnTo>
                  <a:lnTo>
                    <a:pt x="131" y="16"/>
                  </a:lnTo>
                  <a:lnTo>
                    <a:pt x="136" y="22"/>
                  </a:lnTo>
                  <a:lnTo>
                    <a:pt x="142" y="28"/>
                  </a:lnTo>
                  <a:lnTo>
                    <a:pt x="148" y="34"/>
                  </a:lnTo>
                  <a:lnTo>
                    <a:pt x="152" y="41"/>
                  </a:lnTo>
                  <a:lnTo>
                    <a:pt x="157" y="49"/>
                  </a:lnTo>
                  <a:lnTo>
                    <a:pt x="160" y="58"/>
                  </a:lnTo>
                  <a:lnTo>
                    <a:pt x="162" y="66"/>
                  </a:lnTo>
                  <a:lnTo>
                    <a:pt x="164" y="76"/>
                  </a:lnTo>
                  <a:lnTo>
                    <a:pt x="165" y="85"/>
                  </a:lnTo>
                  <a:lnTo>
                    <a:pt x="166" y="95"/>
                  </a:lnTo>
                  <a:close/>
                </a:path>
              </a:pathLst>
            </a:custGeom>
            <a:solidFill>
              <a:srgbClr val="E87A41"/>
            </a:solidFill>
            <a:ln w="9525">
              <a:noFill/>
              <a:round/>
              <a:headEnd/>
              <a:tailEnd/>
            </a:ln>
          </p:spPr>
          <p:txBody>
            <a:bodyPr/>
            <a:lstStyle/>
            <a:p>
              <a:endParaRPr lang="en-US"/>
            </a:p>
          </p:txBody>
        </p:sp>
        <p:sp>
          <p:nvSpPr>
            <p:cNvPr id="45120" name="Freeform 57"/>
            <p:cNvSpPr>
              <a:spLocks/>
            </p:cNvSpPr>
            <p:nvPr/>
          </p:nvSpPr>
          <p:spPr bwMode="auto">
            <a:xfrm>
              <a:off x="3022" y="3382"/>
              <a:ext cx="31" cy="35"/>
            </a:xfrm>
            <a:custGeom>
              <a:avLst/>
              <a:gdLst>
                <a:gd name="T0" fmla="*/ 0 w 93"/>
                <a:gd name="T1" fmla="*/ 4 h 103"/>
                <a:gd name="T2" fmla="*/ 0 w 93"/>
                <a:gd name="T3" fmla="*/ 4 h 103"/>
                <a:gd name="T4" fmla="*/ 0 w 93"/>
                <a:gd name="T5" fmla="*/ 4 h 103"/>
                <a:gd name="T6" fmla="*/ 1 w 93"/>
                <a:gd name="T7" fmla="*/ 4 h 103"/>
                <a:gd name="T8" fmla="*/ 1 w 93"/>
                <a:gd name="T9" fmla="*/ 4 h 103"/>
                <a:gd name="T10" fmla="*/ 1 w 93"/>
                <a:gd name="T11" fmla="*/ 4 h 103"/>
                <a:gd name="T12" fmla="*/ 2 w 93"/>
                <a:gd name="T13" fmla="*/ 4 h 103"/>
                <a:gd name="T14" fmla="*/ 2 w 93"/>
                <a:gd name="T15" fmla="*/ 3 h 103"/>
                <a:gd name="T16" fmla="*/ 2 w 93"/>
                <a:gd name="T17" fmla="*/ 3 h 103"/>
                <a:gd name="T18" fmla="*/ 2 w 93"/>
                <a:gd name="T19" fmla="*/ 3 h 103"/>
                <a:gd name="T20" fmla="*/ 3 w 93"/>
                <a:gd name="T21" fmla="*/ 2 h 103"/>
                <a:gd name="T22" fmla="*/ 3 w 93"/>
                <a:gd name="T23" fmla="*/ 2 h 103"/>
                <a:gd name="T24" fmla="*/ 3 w 93"/>
                <a:gd name="T25" fmla="*/ 2 h 103"/>
                <a:gd name="T26" fmla="*/ 3 w 93"/>
                <a:gd name="T27" fmla="*/ 2 h 103"/>
                <a:gd name="T28" fmla="*/ 3 w 93"/>
                <a:gd name="T29" fmla="*/ 1 h 103"/>
                <a:gd name="T30" fmla="*/ 3 w 93"/>
                <a:gd name="T31" fmla="*/ 1 h 103"/>
                <a:gd name="T32" fmla="*/ 3 w 93"/>
                <a:gd name="T33" fmla="*/ 0 h 103"/>
                <a:gd name="T34" fmla="*/ 3 w 93"/>
                <a:gd name="T35" fmla="*/ 0 h 103"/>
                <a:gd name="T36" fmla="*/ 3 w 93"/>
                <a:gd name="T37" fmla="*/ 0 h 103"/>
                <a:gd name="T38" fmla="*/ 3 w 93"/>
                <a:gd name="T39" fmla="*/ 0 h 103"/>
                <a:gd name="T40" fmla="*/ 2 w 93"/>
                <a:gd name="T41" fmla="*/ 1 h 103"/>
                <a:gd name="T42" fmla="*/ 2 w 93"/>
                <a:gd name="T43" fmla="*/ 1 h 103"/>
                <a:gd name="T44" fmla="*/ 2 w 93"/>
                <a:gd name="T45" fmla="*/ 1 h 103"/>
                <a:gd name="T46" fmla="*/ 2 w 93"/>
                <a:gd name="T47" fmla="*/ 1 h 103"/>
                <a:gd name="T48" fmla="*/ 2 w 93"/>
                <a:gd name="T49" fmla="*/ 2 h 103"/>
                <a:gd name="T50" fmla="*/ 2 w 93"/>
                <a:gd name="T51" fmla="*/ 2 h 103"/>
                <a:gd name="T52" fmla="*/ 2 w 93"/>
                <a:gd name="T53" fmla="*/ 2 h 103"/>
                <a:gd name="T54" fmla="*/ 2 w 93"/>
                <a:gd name="T55" fmla="*/ 2 h 103"/>
                <a:gd name="T56" fmla="*/ 1 w 93"/>
                <a:gd name="T57" fmla="*/ 2 h 103"/>
                <a:gd name="T58" fmla="*/ 1 w 93"/>
                <a:gd name="T59" fmla="*/ 3 h 103"/>
                <a:gd name="T60" fmla="*/ 1 w 93"/>
                <a:gd name="T61" fmla="*/ 3 h 103"/>
                <a:gd name="T62" fmla="*/ 1 w 93"/>
                <a:gd name="T63" fmla="*/ 3 h 103"/>
                <a:gd name="T64" fmla="*/ 1 w 93"/>
                <a:gd name="T65" fmla="*/ 3 h 103"/>
                <a:gd name="T66" fmla="*/ 0 w 93"/>
                <a:gd name="T67" fmla="*/ 3 h 103"/>
                <a:gd name="T68" fmla="*/ 0 w 93"/>
                <a:gd name="T69" fmla="*/ 3 h 103"/>
                <a:gd name="T70" fmla="*/ 0 w 93"/>
                <a:gd name="T71" fmla="*/ 3 h 103"/>
                <a:gd name="T72" fmla="*/ 0 w 93"/>
                <a:gd name="T73" fmla="*/ 4 h 103"/>
                <a:gd name="T74" fmla="*/ 0 w 93"/>
                <a:gd name="T75" fmla="*/ 4 h 103"/>
                <a:gd name="T76" fmla="*/ 0 w 93"/>
                <a:gd name="T77" fmla="*/ 4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103"/>
                <a:gd name="T119" fmla="*/ 93 w 93"/>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103">
                  <a:moveTo>
                    <a:pt x="0" y="103"/>
                  </a:moveTo>
                  <a:lnTo>
                    <a:pt x="0" y="103"/>
                  </a:lnTo>
                  <a:lnTo>
                    <a:pt x="9" y="103"/>
                  </a:lnTo>
                  <a:lnTo>
                    <a:pt x="19" y="100"/>
                  </a:lnTo>
                  <a:lnTo>
                    <a:pt x="27" y="98"/>
                  </a:lnTo>
                  <a:lnTo>
                    <a:pt x="36" y="94"/>
                  </a:lnTo>
                  <a:lnTo>
                    <a:pt x="45" y="91"/>
                  </a:lnTo>
                  <a:lnTo>
                    <a:pt x="52" y="85"/>
                  </a:lnTo>
                  <a:lnTo>
                    <a:pt x="59" y="79"/>
                  </a:lnTo>
                  <a:lnTo>
                    <a:pt x="66" y="73"/>
                  </a:lnTo>
                  <a:lnTo>
                    <a:pt x="72" y="66"/>
                  </a:lnTo>
                  <a:lnTo>
                    <a:pt x="77" y="57"/>
                  </a:lnTo>
                  <a:lnTo>
                    <a:pt x="81" y="49"/>
                  </a:lnTo>
                  <a:lnTo>
                    <a:pt x="86" y="40"/>
                  </a:lnTo>
                  <a:lnTo>
                    <a:pt x="89" y="31"/>
                  </a:lnTo>
                  <a:lnTo>
                    <a:pt x="91" y="20"/>
                  </a:lnTo>
                  <a:lnTo>
                    <a:pt x="92" y="10"/>
                  </a:lnTo>
                  <a:lnTo>
                    <a:pt x="93" y="0"/>
                  </a:lnTo>
                  <a:lnTo>
                    <a:pt x="69" y="0"/>
                  </a:lnTo>
                  <a:lnTo>
                    <a:pt x="68" y="8"/>
                  </a:lnTo>
                  <a:lnTo>
                    <a:pt x="67" y="15"/>
                  </a:lnTo>
                  <a:lnTo>
                    <a:pt x="66" y="22"/>
                  </a:lnTo>
                  <a:lnTo>
                    <a:pt x="64" y="30"/>
                  </a:lnTo>
                  <a:lnTo>
                    <a:pt x="61" y="36"/>
                  </a:lnTo>
                  <a:lnTo>
                    <a:pt x="57" y="43"/>
                  </a:lnTo>
                  <a:lnTo>
                    <a:pt x="53" y="49"/>
                  </a:lnTo>
                  <a:lnTo>
                    <a:pt x="49" y="54"/>
                  </a:lnTo>
                  <a:lnTo>
                    <a:pt x="43" y="58"/>
                  </a:lnTo>
                  <a:lnTo>
                    <a:pt x="38" y="63"/>
                  </a:lnTo>
                  <a:lnTo>
                    <a:pt x="33" y="67"/>
                  </a:lnTo>
                  <a:lnTo>
                    <a:pt x="27" y="70"/>
                  </a:lnTo>
                  <a:lnTo>
                    <a:pt x="21" y="73"/>
                  </a:lnTo>
                  <a:lnTo>
                    <a:pt x="14" y="75"/>
                  </a:lnTo>
                  <a:lnTo>
                    <a:pt x="7" y="76"/>
                  </a:lnTo>
                  <a:lnTo>
                    <a:pt x="0" y="76"/>
                  </a:lnTo>
                  <a:lnTo>
                    <a:pt x="0" y="103"/>
                  </a:lnTo>
                  <a:close/>
                </a:path>
              </a:pathLst>
            </a:custGeom>
            <a:solidFill>
              <a:srgbClr val="1F1A17"/>
            </a:solidFill>
            <a:ln w="9525">
              <a:noFill/>
              <a:round/>
              <a:headEnd/>
              <a:tailEnd/>
            </a:ln>
          </p:spPr>
          <p:txBody>
            <a:bodyPr/>
            <a:lstStyle/>
            <a:p>
              <a:endParaRPr lang="en-US"/>
            </a:p>
          </p:txBody>
        </p:sp>
        <p:sp>
          <p:nvSpPr>
            <p:cNvPr id="45121" name="Freeform 58"/>
            <p:cNvSpPr>
              <a:spLocks/>
            </p:cNvSpPr>
            <p:nvPr/>
          </p:nvSpPr>
          <p:spPr bwMode="auto">
            <a:xfrm>
              <a:off x="2990" y="3382"/>
              <a:ext cx="32" cy="35"/>
            </a:xfrm>
            <a:custGeom>
              <a:avLst/>
              <a:gdLst>
                <a:gd name="T0" fmla="*/ 0 w 97"/>
                <a:gd name="T1" fmla="*/ 0 h 103"/>
                <a:gd name="T2" fmla="*/ 0 w 97"/>
                <a:gd name="T3" fmla="*/ 0 h 103"/>
                <a:gd name="T4" fmla="*/ 0 w 97"/>
                <a:gd name="T5" fmla="*/ 0 h 103"/>
                <a:gd name="T6" fmla="*/ 0 w 97"/>
                <a:gd name="T7" fmla="*/ 1 h 103"/>
                <a:gd name="T8" fmla="*/ 0 w 97"/>
                <a:gd name="T9" fmla="*/ 1 h 103"/>
                <a:gd name="T10" fmla="*/ 0 w 97"/>
                <a:gd name="T11" fmla="*/ 2 h 103"/>
                <a:gd name="T12" fmla="*/ 0 w 97"/>
                <a:gd name="T13" fmla="*/ 2 h 103"/>
                <a:gd name="T14" fmla="*/ 1 w 97"/>
                <a:gd name="T15" fmla="*/ 2 h 103"/>
                <a:gd name="T16" fmla="*/ 1 w 97"/>
                <a:gd name="T17" fmla="*/ 2 h 103"/>
                <a:gd name="T18" fmla="*/ 1 w 97"/>
                <a:gd name="T19" fmla="*/ 3 h 103"/>
                <a:gd name="T20" fmla="*/ 1 w 97"/>
                <a:gd name="T21" fmla="*/ 3 h 103"/>
                <a:gd name="T22" fmla="*/ 2 w 97"/>
                <a:gd name="T23" fmla="*/ 3 h 103"/>
                <a:gd name="T24" fmla="*/ 2 w 97"/>
                <a:gd name="T25" fmla="*/ 4 h 103"/>
                <a:gd name="T26" fmla="*/ 2 w 97"/>
                <a:gd name="T27" fmla="*/ 4 h 103"/>
                <a:gd name="T28" fmla="*/ 2 w 97"/>
                <a:gd name="T29" fmla="*/ 4 h 103"/>
                <a:gd name="T30" fmla="*/ 3 w 97"/>
                <a:gd name="T31" fmla="*/ 4 h 103"/>
                <a:gd name="T32" fmla="*/ 3 w 97"/>
                <a:gd name="T33" fmla="*/ 4 h 103"/>
                <a:gd name="T34" fmla="*/ 4 w 97"/>
                <a:gd name="T35" fmla="*/ 4 h 103"/>
                <a:gd name="T36" fmla="*/ 4 w 97"/>
                <a:gd name="T37" fmla="*/ 3 h 103"/>
                <a:gd name="T38" fmla="*/ 3 w 97"/>
                <a:gd name="T39" fmla="*/ 3 h 103"/>
                <a:gd name="T40" fmla="*/ 3 w 97"/>
                <a:gd name="T41" fmla="*/ 3 h 103"/>
                <a:gd name="T42" fmla="*/ 3 w 97"/>
                <a:gd name="T43" fmla="*/ 3 h 103"/>
                <a:gd name="T44" fmla="*/ 2 w 97"/>
                <a:gd name="T45" fmla="*/ 3 h 103"/>
                <a:gd name="T46" fmla="*/ 2 w 97"/>
                <a:gd name="T47" fmla="*/ 3 h 103"/>
                <a:gd name="T48" fmla="*/ 2 w 97"/>
                <a:gd name="T49" fmla="*/ 2 h 103"/>
                <a:gd name="T50" fmla="*/ 2 w 97"/>
                <a:gd name="T51" fmla="*/ 2 h 103"/>
                <a:gd name="T52" fmla="*/ 2 w 97"/>
                <a:gd name="T53" fmla="*/ 2 h 103"/>
                <a:gd name="T54" fmla="*/ 1 w 97"/>
                <a:gd name="T55" fmla="*/ 2 h 103"/>
                <a:gd name="T56" fmla="*/ 1 w 97"/>
                <a:gd name="T57" fmla="*/ 2 h 103"/>
                <a:gd name="T58" fmla="*/ 1 w 97"/>
                <a:gd name="T59" fmla="*/ 1 h 103"/>
                <a:gd name="T60" fmla="*/ 1 w 97"/>
                <a:gd name="T61" fmla="*/ 1 h 103"/>
                <a:gd name="T62" fmla="*/ 1 w 97"/>
                <a:gd name="T63" fmla="*/ 1 h 103"/>
                <a:gd name="T64" fmla="*/ 1 w 97"/>
                <a:gd name="T65" fmla="*/ 1 h 103"/>
                <a:gd name="T66" fmla="*/ 1 w 97"/>
                <a:gd name="T67" fmla="*/ 0 h 103"/>
                <a:gd name="T68" fmla="*/ 1 w 97"/>
                <a:gd name="T69" fmla="*/ 0 h 103"/>
                <a:gd name="T70" fmla="*/ 1 w 97"/>
                <a:gd name="T71" fmla="*/ 0 h 103"/>
                <a:gd name="T72" fmla="*/ 0 w 97"/>
                <a:gd name="T73" fmla="*/ 0 h 103"/>
                <a:gd name="T74" fmla="*/ 0 w 97"/>
                <a:gd name="T75" fmla="*/ 0 h 103"/>
                <a:gd name="T76" fmla="*/ 0 w 97"/>
                <a:gd name="T77" fmla="*/ 0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03"/>
                <a:gd name="T119" fmla="*/ 97 w 97"/>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03">
                  <a:moveTo>
                    <a:pt x="0" y="0"/>
                  </a:moveTo>
                  <a:lnTo>
                    <a:pt x="0" y="0"/>
                  </a:lnTo>
                  <a:lnTo>
                    <a:pt x="0" y="10"/>
                  </a:lnTo>
                  <a:lnTo>
                    <a:pt x="2" y="20"/>
                  </a:lnTo>
                  <a:lnTo>
                    <a:pt x="4" y="31"/>
                  </a:lnTo>
                  <a:lnTo>
                    <a:pt x="8" y="40"/>
                  </a:lnTo>
                  <a:lnTo>
                    <a:pt x="11" y="49"/>
                  </a:lnTo>
                  <a:lnTo>
                    <a:pt x="16" y="57"/>
                  </a:lnTo>
                  <a:lnTo>
                    <a:pt x="22" y="66"/>
                  </a:lnTo>
                  <a:lnTo>
                    <a:pt x="28" y="73"/>
                  </a:lnTo>
                  <a:lnTo>
                    <a:pt x="35" y="80"/>
                  </a:lnTo>
                  <a:lnTo>
                    <a:pt x="42" y="86"/>
                  </a:lnTo>
                  <a:lnTo>
                    <a:pt x="50" y="91"/>
                  </a:lnTo>
                  <a:lnTo>
                    <a:pt x="58" y="94"/>
                  </a:lnTo>
                  <a:lnTo>
                    <a:pt x="68" y="98"/>
                  </a:lnTo>
                  <a:lnTo>
                    <a:pt x="77" y="100"/>
                  </a:lnTo>
                  <a:lnTo>
                    <a:pt x="86" y="103"/>
                  </a:lnTo>
                  <a:lnTo>
                    <a:pt x="97" y="103"/>
                  </a:lnTo>
                  <a:lnTo>
                    <a:pt x="97" y="76"/>
                  </a:lnTo>
                  <a:lnTo>
                    <a:pt x="89" y="76"/>
                  </a:lnTo>
                  <a:lnTo>
                    <a:pt x="82" y="75"/>
                  </a:lnTo>
                  <a:lnTo>
                    <a:pt x="75" y="73"/>
                  </a:lnTo>
                  <a:lnTo>
                    <a:pt x="68" y="70"/>
                  </a:lnTo>
                  <a:lnTo>
                    <a:pt x="62" y="67"/>
                  </a:lnTo>
                  <a:lnTo>
                    <a:pt x="55" y="63"/>
                  </a:lnTo>
                  <a:lnTo>
                    <a:pt x="50" y="58"/>
                  </a:lnTo>
                  <a:lnTo>
                    <a:pt x="44" y="54"/>
                  </a:lnTo>
                  <a:lnTo>
                    <a:pt x="40" y="48"/>
                  </a:lnTo>
                  <a:lnTo>
                    <a:pt x="36" y="43"/>
                  </a:lnTo>
                  <a:lnTo>
                    <a:pt x="32" y="36"/>
                  </a:lnTo>
                  <a:lnTo>
                    <a:pt x="29" y="30"/>
                  </a:lnTo>
                  <a:lnTo>
                    <a:pt x="27" y="22"/>
                  </a:lnTo>
                  <a:lnTo>
                    <a:pt x="25" y="15"/>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122" name="Freeform 59"/>
            <p:cNvSpPr>
              <a:spLocks/>
            </p:cNvSpPr>
            <p:nvPr/>
          </p:nvSpPr>
          <p:spPr bwMode="auto">
            <a:xfrm>
              <a:off x="2990" y="3346"/>
              <a:ext cx="32" cy="36"/>
            </a:xfrm>
            <a:custGeom>
              <a:avLst/>
              <a:gdLst>
                <a:gd name="T0" fmla="*/ 4 w 97"/>
                <a:gd name="T1" fmla="*/ 0 h 108"/>
                <a:gd name="T2" fmla="*/ 4 w 97"/>
                <a:gd name="T3" fmla="*/ 0 h 108"/>
                <a:gd name="T4" fmla="*/ 3 w 97"/>
                <a:gd name="T5" fmla="*/ 0 h 108"/>
                <a:gd name="T6" fmla="*/ 3 w 97"/>
                <a:gd name="T7" fmla="*/ 0 h 108"/>
                <a:gd name="T8" fmla="*/ 2 w 97"/>
                <a:gd name="T9" fmla="*/ 0 h 108"/>
                <a:gd name="T10" fmla="*/ 2 w 97"/>
                <a:gd name="T11" fmla="*/ 0 h 108"/>
                <a:gd name="T12" fmla="*/ 2 w 97"/>
                <a:gd name="T13" fmla="*/ 0 h 108"/>
                <a:gd name="T14" fmla="*/ 2 w 97"/>
                <a:gd name="T15" fmla="*/ 1 h 108"/>
                <a:gd name="T16" fmla="*/ 1 w 97"/>
                <a:gd name="T17" fmla="*/ 1 h 108"/>
                <a:gd name="T18" fmla="*/ 1 w 97"/>
                <a:gd name="T19" fmla="*/ 1 h 108"/>
                <a:gd name="T20" fmla="*/ 1 w 97"/>
                <a:gd name="T21" fmla="*/ 1 h 108"/>
                <a:gd name="T22" fmla="*/ 1 w 97"/>
                <a:gd name="T23" fmla="*/ 2 h 108"/>
                <a:gd name="T24" fmla="*/ 0 w 97"/>
                <a:gd name="T25" fmla="*/ 2 h 108"/>
                <a:gd name="T26" fmla="*/ 0 w 97"/>
                <a:gd name="T27" fmla="*/ 2 h 108"/>
                <a:gd name="T28" fmla="*/ 0 w 97"/>
                <a:gd name="T29" fmla="*/ 3 h 108"/>
                <a:gd name="T30" fmla="*/ 0 w 97"/>
                <a:gd name="T31" fmla="*/ 3 h 108"/>
                <a:gd name="T32" fmla="*/ 0 w 97"/>
                <a:gd name="T33" fmla="*/ 4 h 108"/>
                <a:gd name="T34" fmla="*/ 0 w 97"/>
                <a:gd name="T35" fmla="*/ 4 h 108"/>
                <a:gd name="T36" fmla="*/ 1 w 97"/>
                <a:gd name="T37" fmla="*/ 4 h 108"/>
                <a:gd name="T38" fmla="*/ 1 w 97"/>
                <a:gd name="T39" fmla="*/ 4 h 108"/>
                <a:gd name="T40" fmla="*/ 1 w 97"/>
                <a:gd name="T41" fmla="*/ 3 h 108"/>
                <a:gd name="T42" fmla="*/ 1 w 97"/>
                <a:gd name="T43" fmla="*/ 3 h 108"/>
                <a:gd name="T44" fmla="*/ 1 w 97"/>
                <a:gd name="T45" fmla="*/ 3 h 108"/>
                <a:gd name="T46" fmla="*/ 1 w 97"/>
                <a:gd name="T47" fmla="*/ 3 h 108"/>
                <a:gd name="T48" fmla="*/ 1 w 97"/>
                <a:gd name="T49" fmla="*/ 2 h 108"/>
                <a:gd name="T50" fmla="*/ 1 w 97"/>
                <a:gd name="T51" fmla="*/ 2 h 108"/>
                <a:gd name="T52" fmla="*/ 2 w 97"/>
                <a:gd name="T53" fmla="*/ 2 h 108"/>
                <a:gd name="T54" fmla="*/ 2 w 97"/>
                <a:gd name="T55" fmla="*/ 2 h 108"/>
                <a:gd name="T56" fmla="*/ 2 w 97"/>
                <a:gd name="T57" fmla="*/ 2 h 108"/>
                <a:gd name="T58" fmla="*/ 2 w 97"/>
                <a:gd name="T59" fmla="*/ 1 h 108"/>
                <a:gd name="T60" fmla="*/ 2 w 97"/>
                <a:gd name="T61" fmla="*/ 1 h 108"/>
                <a:gd name="T62" fmla="*/ 3 w 97"/>
                <a:gd name="T63" fmla="*/ 1 h 108"/>
                <a:gd name="T64" fmla="*/ 3 w 97"/>
                <a:gd name="T65" fmla="*/ 1 h 108"/>
                <a:gd name="T66" fmla="*/ 3 w 97"/>
                <a:gd name="T67" fmla="*/ 1 h 108"/>
                <a:gd name="T68" fmla="*/ 4 w 97"/>
                <a:gd name="T69" fmla="*/ 1 h 108"/>
                <a:gd name="T70" fmla="*/ 4 w 97"/>
                <a:gd name="T71" fmla="*/ 1 h 108"/>
                <a:gd name="T72" fmla="*/ 4 w 97"/>
                <a:gd name="T73" fmla="*/ 0 h 108"/>
                <a:gd name="T74" fmla="*/ 4 w 97"/>
                <a:gd name="T75" fmla="*/ 0 h 108"/>
                <a:gd name="T76" fmla="*/ 4 w 97"/>
                <a:gd name="T77" fmla="*/ 0 h 1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08"/>
                <a:gd name="T119" fmla="*/ 97 w 97"/>
                <a:gd name="T120" fmla="*/ 108 h 1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08">
                  <a:moveTo>
                    <a:pt x="97" y="0"/>
                  </a:moveTo>
                  <a:lnTo>
                    <a:pt x="97" y="0"/>
                  </a:lnTo>
                  <a:lnTo>
                    <a:pt x="86" y="1"/>
                  </a:lnTo>
                  <a:lnTo>
                    <a:pt x="77" y="2"/>
                  </a:lnTo>
                  <a:lnTo>
                    <a:pt x="68" y="5"/>
                  </a:lnTo>
                  <a:lnTo>
                    <a:pt x="58" y="8"/>
                  </a:lnTo>
                  <a:lnTo>
                    <a:pt x="50" y="13"/>
                  </a:lnTo>
                  <a:lnTo>
                    <a:pt x="42" y="18"/>
                  </a:lnTo>
                  <a:lnTo>
                    <a:pt x="35" y="24"/>
                  </a:lnTo>
                  <a:lnTo>
                    <a:pt x="28" y="31"/>
                  </a:lnTo>
                  <a:lnTo>
                    <a:pt x="22" y="38"/>
                  </a:lnTo>
                  <a:lnTo>
                    <a:pt x="16" y="47"/>
                  </a:lnTo>
                  <a:lnTo>
                    <a:pt x="11" y="56"/>
                  </a:lnTo>
                  <a:lnTo>
                    <a:pt x="8" y="66"/>
                  </a:lnTo>
                  <a:lnTo>
                    <a:pt x="4" y="75"/>
                  </a:lnTo>
                  <a:lnTo>
                    <a:pt x="2" y="86"/>
                  </a:lnTo>
                  <a:lnTo>
                    <a:pt x="0" y="97"/>
                  </a:lnTo>
                  <a:lnTo>
                    <a:pt x="0" y="108"/>
                  </a:lnTo>
                  <a:lnTo>
                    <a:pt x="24" y="108"/>
                  </a:lnTo>
                  <a:lnTo>
                    <a:pt x="24" y="99"/>
                  </a:lnTo>
                  <a:lnTo>
                    <a:pt x="25" y="91"/>
                  </a:lnTo>
                  <a:lnTo>
                    <a:pt x="27" y="83"/>
                  </a:lnTo>
                  <a:lnTo>
                    <a:pt x="29" y="75"/>
                  </a:lnTo>
                  <a:lnTo>
                    <a:pt x="32" y="68"/>
                  </a:lnTo>
                  <a:lnTo>
                    <a:pt x="36" y="62"/>
                  </a:lnTo>
                  <a:lnTo>
                    <a:pt x="40" y="55"/>
                  </a:lnTo>
                  <a:lnTo>
                    <a:pt x="44" y="50"/>
                  </a:lnTo>
                  <a:lnTo>
                    <a:pt x="50" y="44"/>
                  </a:lnTo>
                  <a:lnTo>
                    <a:pt x="55" y="41"/>
                  </a:lnTo>
                  <a:lnTo>
                    <a:pt x="62" y="36"/>
                  </a:lnTo>
                  <a:lnTo>
                    <a:pt x="68" y="33"/>
                  </a:lnTo>
                  <a:lnTo>
                    <a:pt x="75" y="30"/>
                  </a:lnTo>
                  <a:lnTo>
                    <a:pt x="82" y="29"/>
                  </a:lnTo>
                  <a:lnTo>
                    <a:pt x="89" y="27"/>
                  </a:lnTo>
                  <a:lnTo>
                    <a:pt x="97" y="26"/>
                  </a:lnTo>
                  <a:lnTo>
                    <a:pt x="97" y="0"/>
                  </a:lnTo>
                  <a:close/>
                </a:path>
              </a:pathLst>
            </a:custGeom>
            <a:solidFill>
              <a:srgbClr val="1F1A17"/>
            </a:solidFill>
            <a:ln w="9525">
              <a:noFill/>
              <a:round/>
              <a:headEnd/>
              <a:tailEnd/>
            </a:ln>
          </p:spPr>
          <p:txBody>
            <a:bodyPr/>
            <a:lstStyle/>
            <a:p>
              <a:endParaRPr lang="en-US"/>
            </a:p>
          </p:txBody>
        </p:sp>
        <p:sp>
          <p:nvSpPr>
            <p:cNvPr id="45123" name="Freeform 60"/>
            <p:cNvSpPr>
              <a:spLocks/>
            </p:cNvSpPr>
            <p:nvPr/>
          </p:nvSpPr>
          <p:spPr bwMode="auto">
            <a:xfrm>
              <a:off x="3022" y="3346"/>
              <a:ext cx="31" cy="36"/>
            </a:xfrm>
            <a:custGeom>
              <a:avLst/>
              <a:gdLst>
                <a:gd name="T0" fmla="*/ 3 w 93"/>
                <a:gd name="T1" fmla="*/ 4 h 108"/>
                <a:gd name="T2" fmla="*/ 3 w 93"/>
                <a:gd name="T3" fmla="*/ 4 h 108"/>
                <a:gd name="T4" fmla="*/ 3 w 93"/>
                <a:gd name="T5" fmla="*/ 4 h 108"/>
                <a:gd name="T6" fmla="*/ 3 w 93"/>
                <a:gd name="T7" fmla="*/ 3 h 108"/>
                <a:gd name="T8" fmla="*/ 3 w 93"/>
                <a:gd name="T9" fmla="*/ 3 h 108"/>
                <a:gd name="T10" fmla="*/ 3 w 93"/>
                <a:gd name="T11" fmla="*/ 2 h 108"/>
                <a:gd name="T12" fmla="*/ 3 w 93"/>
                <a:gd name="T13" fmla="*/ 2 h 108"/>
                <a:gd name="T14" fmla="*/ 3 w 93"/>
                <a:gd name="T15" fmla="*/ 2 h 108"/>
                <a:gd name="T16" fmla="*/ 3 w 93"/>
                <a:gd name="T17" fmla="*/ 1 h 108"/>
                <a:gd name="T18" fmla="*/ 2 w 93"/>
                <a:gd name="T19" fmla="*/ 1 h 108"/>
                <a:gd name="T20" fmla="*/ 2 w 93"/>
                <a:gd name="T21" fmla="*/ 1 h 108"/>
                <a:gd name="T22" fmla="*/ 2 w 93"/>
                <a:gd name="T23" fmla="*/ 1 h 108"/>
                <a:gd name="T24" fmla="*/ 2 w 93"/>
                <a:gd name="T25" fmla="*/ 0 h 108"/>
                <a:gd name="T26" fmla="*/ 1 w 93"/>
                <a:gd name="T27" fmla="*/ 0 h 108"/>
                <a:gd name="T28" fmla="*/ 1 w 93"/>
                <a:gd name="T29" fmla="*/ 0 h 108"/>
                <a:gd name="T30" fmla="*/ 1 w 93"/>
                <a:gd name="T31" fmla="*/ 0 h 108"/>
                <a:gd name="T32" fmla="*/ 0 w 93"/>
                <a:gd name="T33" fmla="*/ 0 h 108"/>
                <a:gd name="T34" fmla="*/ 0 w 93"/>
                <a:gd name="T35" fmla="*/ 0 h 108"/>
                <a:gd name="T36" fmla="*/ 0 w 93"/>
                <a:gd name="T37" fmla="*/ 1 h 108"/>
                <a:gd name="T38" fmla="*/ 0 w 93"/>
                <a:gd name="T39" fmla="*/ 1 h 108"/>
                <a:gd name="T40" fmla="*/ 1 w 93"/>
                <a:gd name="T41" fmla="*/ 1 h 108"/>
                <a:gd name="T42" fmla="*/ 1 w 93"/>
                <a:gd name="T43" fmla="*/ 1 h 108"/>
                <a:gd name="T44" fmla="*/ 1 w 93"/>
                <a:gd name="T45" fmla="*/ 1 h 108"/>
                <a:gd name="T46" fmla="*/ 1 w 93"/>
                <a:gd name="T47" fmla="*/ 1 h 108"/>
                <a:gd name="T48" fmla="*/ 1 w 93"/>
                <a:gd name="T49" fmla="*/ 2 h 108"/>
                <a:gd name="T50" fmla="*/ 2 w 93"/>
                <a:gd name="T51" fmla="*/ 2 h 108"/>
                <a:gd name="T52" fmla="*/ 2 w 93"/>
                <a:gd name="T53" fmla="*/ 2 h 108"/>
                <a:gd name="T54" fmla="*/ 2 w 93"/>
                <a:gd name="T55" fmla="*/ 2 h 108"/>
                <a:gd name="T56" fmla="*/ 2 w 93"/>
                <a:gd name="T57" fmla="*/ 2 h 108"/>
                <a:gd name="T58" fmla="*/ 2 w 93"/>
                <a:gd name="T59" fmla="*/ 3 h 108"/>
                <a:gd name="T60" fmla="*/ 2 w 93"/>
                <a:gd name="T61" fmla="*/ 3 h 108"/>
                <a:gd name="T62" fmla="*/ 2 w 93"/>
                <a:gd name="T63" fmla="*/ 3 h 108"/>
                <a:gd name="T64" fmla="*/ 2 w 93"/>
                <a:gd name="T65" fmla="*/ 3 h 108"/>
                <a:gd name="T66" fmla="*/ 3 w 93"/>
                <a:gd name="T67" fmla="*/ 4 h 108"/>
                <a:gd name="T68" fmla="*/ 3 w 93"/>
                <a:gd name="T69" fmla="*/ 4 h 108"/>
                <a:gd name="T70" fmla="*/ 3 w 93"/>
                <a:gd name="T71" fmla="*/ 4 h 108"/>
                <a:gd name="T72" fmla="*/ 3 w 93"/>
                <a:gd name="T73" fmla="*/ 4 h 108"/>
                <a:gd name="T74" fmla="*/ 3 w 93"/>
                <a:gd name="T75" fmla="*/ 4 h 108"/>
                <a:gd name="T76" fmla="*/ 3 w 93"/>
                <a:gd name="T77" fmla="*/ 4 h 1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108"/>
                <a:gd name="T119" fmla="*/ 93 w 93"/>
                <a:gd name="T120" fmla="*/ 108 h 1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108">
                  <a:moveTo>
                    <a:pt x="93" y="108"/>
                  </a:moveTo>
                  <a:lnTo>
                    <a:pt x="93" y="108"/>
                  </a:lnTo>
                  <a:lnTo>
                    <a:pt x="92" y="97"/>
                  </a:lnTo>
                  <a:lnTo>
                    <a:pt x="91" y="86"/>
                  </a:lnTo>
                  <a:lnTo>
                    <a:pt x="89" y="75"/>
                  </a:lnTo>
                  <a:lnTo>
                    <a:pt x="86" y="66"/>
                  </a:lnTo>
                  <a:lnTo>
                    <a:pt x="82" y="56"/>
                  </a:lnTo>
                  <a:lnTo>
                    <a:pt x="77" y="47"/>
                  </a:lnTo>
                  <a:lnTo>
                    <a:pt x="72" y="38"/>
                  </a:lnTo>
                  <a:lnTo>
                    <a:pt x="66" y="31"/>
                  </a:lnTo>
                  <a:lnTo>
                    <a:pt x="60" y="24"/>
                  </a:lnTo>
                  <a:lnTo>
                    <a:pt x="52" y="18"/>
                  </a:lnTo>
                  <a:lnTo>
                    <a:pt x="45" y="13"/>
                  </a:lnTo>
                  <a:lnTo>
                    <a:pt x="36" y="8"/>
                  </a:lnTo>
                  <a:lnTo>
                    <a:pt x="27" y="5"/>
                  </a:lnTo>
                  <a:lnTo>
                    <a:pt x="19" y="2"/>
                  </a:lnTo>
                  <a:lnTo>
                    <a:pt x="10" y="1"/>
                  </a:lnTo>
                  <a:lnTo>
                    <a:pt x="0" y="0"/>
                  </a:lnTo>
                  <a:lnTo>
                    <a:pt x="0" y="26"/>
                  </a:lnTo>
                  <a:lnTo>
                    <a:pt x="7" y="27"/>
                  </a:lnTo>
                  <a:lnTo>
                    <a:pt x="14" y="29"/>
                  </a:lnTo>
                  <a:lnTo>
                    <a:pt x="21" y="30"/>
                  </a:lnTo>
                  <a:lnTo>
                    <a:pt x="26" y="33"/>
                  </a:lnTo>
                  <a:lnTo>
                    <a:pt x="33" y="36"/>
                  </a:lnTo>
                  <a:lnTo>
                    <a:pt x="38" y="41"/>
                  </a:lnTo>
                  <a:lnTo>
                    <a:pt x="43" y="44"/>
                  </a:lnTo>
                  <a:lnTo>
                    <a:pt x="49" y="50"/>
                  </a:lnTo>
                  <a:lnTo>
                    <a:pt x="53" y="55"/>
                  </a:lnTo>
                  <a:lnTo>
                    <a:pt x="57" y="61"/>
                  </a:lnTo>
                  <a:lnTo>
                    <a:pt x="61" y="68"/>
                  </a:lnTo>
                  <a:lnTo>
                    <a:pt x="63" y="75"/>
                  </a:lnTo>
                  <a:lnTo>
                    <a:pt x="66" y="83"/>
                  </a:lnTo>
                  <a:lnTo>
                    <a:pt x="67" y="91"/>
                  </a:lnTo>
                  <a:lnTo>
                    <a:pt x="68" y="99"/>
                  </a:lnTo>
                  <a:lnTo>
                    <a:pt x="69" y="108"/>
                  </a:lnTo>
                  <a:lnTo>
                    <a:pt x="93" y="108"/>
                  </a:lnTo>
                  <a:close/>
                </a:path>
              </a:pathLst>
            </a:custGeom>
            <a:solidFill>
              <a:srgbClr val="1F1A17"/>
            </a:solidFill>
            <a:ln w="9525">
              <a:noFill/>
              <a:round/>
              <a:headEnd/>
              <a:tailEnd/>
            </a:ln>
          </p:spPr>
          <p:txBody>
            <a:bodyPr/>
            <a:lstStyle/>
            <a:p>
              <a:endParaRPr lang="en-US"/>
            </a:p>
          </p:txBody>
        </p:sp>
        <p:sp>
          <p:nvSpPr>
            <p:cNvPr id="45124" name="Freeform 61"/>
            <p:cNvSpPr>
              <a:spLocks/>
            </p:cNvSpPr>
            <p:nvPr/>
          </p:nvSpPr>
          <p:spPr bwMode="auto">
            <a:xfrm>
              <a:off x="2138" y="3270"/>
              <a:ext cx="42" cy="46"/>
            </a:xfrm>
            <a:custGeom>
              <a:avLst/>
              <a:gdLst>
                <a:gd name="T0" fmla="*/ 5 w 126"/>
                <a:gd name="T1" fmla="*/ 3 h 138"/>
                <a:gd name="T2" fmla="*/ 5 w 126"/>
                <a:gd name="T3" fmla="*/ 3 h 138"/>
                <a:gd name="T4" fmla="*/ 4 w 126"/>
                <a:gd name="T5" fmla="*/ 4 h 138"/>
                <a:gd name="T6" fmla="*/ 4 w 126"/>
                <a:gd name="T7" fmla="*/ 4 h 138"/>
                <a:gd name="T8" fmla="*/ 4 w 126"/>
                <a:gd name="T9" fmla="*/ 5 h 138"/>
                <a:gd name="T10" fmla="*/ 3 w 126"/>
                <a:gd name="T11" fmla="*/ 5 h 138"/>
                <a:gd name="T12" fmla="*/ 3 w 126"/>
                <a:gd name="T13" fmla="*/ 5 h 138"/>
                <a:gd name="T14" fmla="*/ 3 w 126"/>
                <a:gd name="T15" fmla="*/ 5 h 138"/>
                <a:gd name="T16" fmla="*/ 2 w 126"/>
                <a:gd name="T17" fmla="*/ 5 h 138"/>
                <a:gd name="T18" fmla="*/ 2 w 126"/>
                <a:gd name="T19" fmla="*/ 5 h 138"/>
                <a:gd name="T20" fmla="*/ 1 w 126"/>
                <a:gd name="T21" fmla="*/ 5 h 138"/>
                <a:gd name="T22" fmla="*/ 1 w 126"/>
                <a:gd name="T23" fmla="*/ 5 h 138"/>
                <a:gd name="T24" fmla="*/ 1 w 126"/>
                <a:gd name="T25" fmla="*/ 4 h 138"/>
                <a:gd name="T26" fmla="*/ 0 w 126"/>
                <a:gd name="T27" fmla="*/ 4 h 138"/>
                <a:gd name="T28" fmla="*/ 0 w 126"/>
                <a:gd name="T29" fmla="*/ 3 h 138"/>
                <a:gd name="T30" fmla="*/ 0 w 126"/>
                <a:gd name="T31" fmla="*/ 3 h 138"/>
                <a:gd name="T32" fmla="*/ 0 w 126"/>
                <a:gd name="T33" fmla="*/ 2 h 138"/>
                <a:gd name="T34" fmla="*/ 0 w 126"/>
                <a:gd name="T35" fmla="*/ 2 h 138"/>
                <a:gd name="T36" fmla="*/ 0 w 126"/>
                <a:gd name="T37" fmla="*/ 1 h 138"/>
                <a:gd name="T38" fmla="*/ 1 w 126"/>
                <a:gd name="T39" fmla="*/ 1 h 138"/>
                <a:gd name="T40" fmla="*/ 1 w 126"/>
                <a:gd name="T41" fmla="*/ 1 h 138"/>
                <a:gd name="T42" fmla="*/ 1 w 126"/>
                <a:gd name="T43" fmla="*/ 0 h 138"/>
                <a:gd name="T44" fmla="*/ 2 w 126"/>
                <a:gd name="T45" fmla="*/ 0 h 138"/>
                <a:gd name="T46" fmla="*/ 2 w 126"/>
                <a:gd name="T47" fmla="*/ 0 h 138"/>
                <a:gd name="T48" fmla="*/ 3 w 126"/>
                <a:gd name="T49" fmla="*/ 0 h 138"/>
                <a:gd name="T50" fmla="*/ 3 w 126"/>
                <a:gd name="T51" fmla="*/ 0 h 138"/>
                <a:gd name="T52" fmla="*/ 3 w 126"/>
                <a:gd name="T53" fmla="*/ 0 h 138"/>
                <a:gd name="T54" fmla="*/ 4 w 126"/>
                <a:gd name="T55" fmla="*/ 1 h 138"/>
                <a:gd name="T56" fmla="*/ 4 w 126"/>
                <a:gd name="T57" fmla="*/ 1 h 138"/>
                <a:gd name="T58" fmla="*/ 4 w 126"/>
                <a:gd name="T59" fmla="*/ 1 h 138"/>
                <a:gd name="T60" fmla="*/ 5 w 126"/>
                <a:gd name="T61" fmla="*/ 2 h 138"/>
                <a:gd name="T62" fmla="*/ 5 w 126"/>
                <a:gd name="T63" fmla="*/ 2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38"/>
                <a:gd name="T98" fmla="*/ 126 w 126"/>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38">
                  <a:moveTo>
                    <a:pt x="126" y="71"/>
                  </a:moveTo>
                  <a:lnTo>
                    <a:pt x="126" y="78"/>
                  </a:lnTo>
                  <a:lnTo>
                    <a:pt x="125" y="84"/>
                  </a:lnTo>
                  <a:lnTo>
                    <a:pt x="123" y="91"/>
                  </a:lnTo>
                  <a:lnTo>
                    <a:pt x="122" y="97"/>
                  </a:lnTo>
                  <a:lnTo>
                    <a:pt x="118" y="103"/>
                  </a:lnTo>
                  <a:lnTo>
                    <a:pt x="115" y="108"/>
                  </a:lnTo>
                  <a:lnTo>
                    <a:pt x="112" y="114"/>
                  </a:lnTo>
                  <a:lnTo>
                    <a:pt x="108" y="119"/>
                  </a:lnTo>
                  <a:lnTo>
                    <a:pt x="103" y="122"/>
                  </a:lnTo>
                  <a:lnTo>
                    <a:pt x="99" y="127"/>
                  </a:lnTo>
                  <a:lnTo>
                    <a:pt x="94" y="129"/>
                  </a:lnTo>
                  <a:lnTo>
                    <a:pt x="88" y="133"/>
                  </a:lnTo>
                  <a:lnTo>
                    <a:pt x="82" y="135"/>
                  </a:lnTo>
                  <a:lnTo>
                    <a:pt x="75" y="137"/>
                  </a:lnTo>
                  <a:lnTo>
                    <a:pt x="69" y="138"/>
                  </a:lnTo>
                  <a:lnTo>
                    <a:pt x="62" y="138"/>
                  </a:lnTo>
                  <a:lnTo>
                    <a:pt x="56" y="138"/>
                  </a:lnTo>
                  <a:lnTo>
                    <a:pt x="49" y="137"/>
                  </a:lnTo>
                  <a:lnTo>
                    <a:pt x="43" y="135"/>
                  </a:lnTo>
                  <a:lnTo>
                    <a:pt x="37" y="133"/>
                  </a:lnTo>
                  <a:lnTo>
                    <a:pt x="32" y="129"/>
                  </a:lnTo>
                  <a:lnTo>
                    <a:pt x="27" y="127"/>
                  </a:lnTo>
                  <a:lnTo>
                    <a:pt x="21" y="122"/>
                  </a:lnTo>
                  <a:lnTo>
                    <a:pt x="17" y="119"/>
                  </a:lnTo>
                  <a:lnTo>
                    <a:pt x="14" y="114"/>
                  </a:lnTo>
                  <a:lnTo>
                    <a:pt x="9" y="108"/>
                  </a:lnTo>
                  <a:lnTo>
                    <a:pt x="6" y="103"/>
                  </a:lnTo>
                  <a:lnTo>
                    <a:pt x="4" y="97"/>
                  </a:lnTo>
                  <a:lnTo>
                    <a:pt x="2" y="91"/>
                  </a:lnTo>
                  <a:lnTo>
                    <a:pt x="1" y="84"/>
                  </a:lnTo>
                  <a:lnTo>
                    <a:pt x="0" y="78"/>
                  </a:lnTo>
                  <a:lnTo>
                    <a:pt x="0" y="71"/>
                  </a:lnTo>
                  <a:lnTo>
                    <a:pt x="0" y="64"/>
                  </a:lnTo>
                  <a:lnTo>
                    <a:pt x="1" y="56"/>
                  </a:lnTo>
                  <a:lnTo>
                    <a:pt x="2" y="49"/>
                  </a:lnTo>
                  <a:lnTo>
                    <a:pt x="4" y="43"/>
                  </a:lnTo>
                  <a:lnTo>
                    <a:pt x="6" y="37"/>
                  </a:lnTo>
                  <a:lnTo>
                    <a:pt x="9" y="31"/>
                  </a:lnTo>
                  <a:lnTo>
                    <a:pt x="14" y="25"/>
                  </a:lnTo>
                  <a:lnTo>
                    <a:pt x="17" y="20"/>
                  </a:lnTo>
                  <a:lnTo>
                    <a:pt x="21" y="17"/>
                  </a:lnTo>
                  <a:lnTo>
                    <a:pt x="27" y="12"/>
                  </a:lnTo>
                  <a:lnTo>
                    <a:pt x="32" y="8"/>
                  </a:lnTo>
                  <a:lnTo>
                    <a:pt x="37" y="6"/>
                  </a:lnTo>
                  <a:lnTo>
                    <a:pt x="43" y="4"/>
                  </a:lnTo>
                  <a:lnTo>
                    <a:pt x="49" y="2"/>
                  </a:lnTo>
                  <a:lnTo>
                    <a:pt x="56" y="1"/>
                  </a:lnTo>
                  <a:lnTo>
                    <a:pt x="62" y="0"/>
                  </a:lnTo>
                  <a:lnTo>
                    <a:pt x="69" y="1"/>
                  </a:lnTo>
                  <a:lnTo>
                    <a:pt x="75" y="2"/>
                  </a:lnTo>
                  <a:lnTo>
                    <a:pt x="82" y="4"/>
                  </a:lnTo>
                  <a:lnTo>
                    <a:pt x="88" y="6"/>
                  </a:lnTo>
                  <a:lnTo>
                    <a:pt x="94" y="8"/>
                  </a:lnTo>
                  <a:lnTo>
                    <a:pt x="99" y="12"/>
                  </a:lnTo>
                  <a:lnTo>
                    <a:pt x="103" y="17"/>
                  </a:lnTo>
                  <a:lnTo>
                    <a:pt x="108" y="20"/>
                  </a:lnTo>
                  <a:lnTo>
                    <a:pt x="112" y="25"/>
                  </a:lnTo>
                  <a:lnTo>
                    <a:pt x="115" y="31"/>
                  </a:lnTo>
                  <a:lnTo>
                    <a:pt x="118" y="37"/>
                  </a:lnTo>
                  <a:lnTo>
                    <a:pt x="122" y="43"/>
                  </a:lnTo>
                  <a:lnTo>
                    <a:pt x="123" y="49"/>
                  </a:lnTo>
                  <a:lnTo>
                    <a:pt x="125" y="56"/>
                  </a:lnTo>
                  <a:lnTo>
                    <a:pt x="126" y="64"/>
                  </a:lnTo>
                  <a:lnTo>
                    <a:pt x="126" y="71"/>
                  </a:lnTo>
                  <a:close/>
                </a:path>
              </a:pathLst>
            </a:custGeom>
            <a:solidFill>
              <a:srgbClr val="E87A41"/>
            </a:solidFill>
            <a:ln w="9525">
              <a:noFill/>
              <a:round/>
              <a:headEnd/>
              <a:tailEnd/>
            </a:ln>
          </p:spPr>
          <p:txBody>
            <a:bodyPr/>
            <a:lstStyle/>
            <a:p>
              <a:endParaRPr lang="en-US"/>
            </a:p>
          </p:txBody>
        </p:sp>
        <p:sp>
          <p:nvSpPr>
            <p:cNvPr id="45125" name="Freeform 62"/>
            <p:cNvSpPr>
              <a:spLocks/>
            </p:cNvSpPr>
            <p:nvPr/>
          </p:nvSpPr>
          <p:spPr bwMode="auto">
            <a:xfrm>
              <a:off x="2158" y="3294"/>
              <a:ext cx="26" cy="26"/>
            </a:xfrm>
            <a:custGeom>
              <a:avLst/>
              <a:gdLst>
                <a:gd name="T0" fmla="*/ 0 w 76"/>
                <a:gd name="T1" fmla="*/ 3 h 80"/>
                <a:gd name="T2" fmla="*/ 0 w 76"/>
                <a:gd name="T3" fmla="*/ 3 h 80"/>
                <a:gd name="T4" fmla="*/ 0 w 76"/>
                <a:gd name="T5" fmla="*/ 3 h 80"/>
                <a:gd name="T6" fmla="*/ 1 w 76"/>
                <a:gd name="T7" fmla="*/ 3 h 80"/>
                <a:gd name="T8" fmla="*/ 1 w 76"/>
                <a:gd name="T9" fmla="*/ 3 h 80"/>
                <a:gd name="T10" fmla="*/ 1 w 76"/>
                <a:gd name="T11" fmla="*/ 3 h 80"/>
                <a:gd name="T12" fmla="*/ 1 w 76"/>
                <a:gd name="T13" fmla="*/ 2 h 80"/>
                <a:gd name="T14" fmla="*/ 2 w 76"/>
                <a:gd name="T15" fmla="*/ 2 h 80"/>
                <a:gd name="T16" fmla="*/ 2 w 76"/>
                <a:gd name="T17" fmla="*/ 2 h 80"/>
                <a:gd name="T18" fmla="*/ 2 w 76"/>
                <a:gd name="T19" fmla="*/ 2 h 80"/>
                <a:gd name="T20" fmla="*/ 2 w 76"/>
                <a:gd name="T21" fmla="*/ 2 h 80"/>
                <a:gd name="T22" fmla="*/ 3 w 76"/>
                <a:gd name="T23" fmla="*/ 2 h 80"/>
                <a:gd name="T24" fmla="*/ 3 w 76"/>
                <a:gd name="T25" fmla="*/ 1 h 80"/>
                <a:gd name="T26" fmla="*/ 3 w 76"/>
                <a:gd name="T27" fmla="*/ 1 h 80"/>
                <a:gd name="T28" fmla="*/ 3 w 76"/>
                <a:gd name="T29" fmla="*/ 1 h 80"/>
                <a:gd name="T30" fmla="*/ 3 w 76"/>
                <a:gd name="T31" fmla="*/ 1 h 80"/>
                <a:gd name="T32" fmla="*/ 3 w 76"/>
                <a:gd name="T33" fmla="*/ 0 h 80"/>
                <a:gd name="T34" fmla="*/ 3 w 76"/>
                <a:gd name="T35" fmla="*/ 0 h 80"/>
                <a:gd name="T36" fmla="*/ 2 w 76"/>
                <a:gd name="T37" fmla="*/ 0 h 80"/>
                <a:gd name="T38" fmla="*/ 2 w 76"/>
                <a:gd name="T39" fmla="*/ 0 h 80"/>
                <a:gd name="T40" fmla="*/ 2 w 76"/>
                <a:gd name="T41" fmla="*/ 0 h 80"/>
                <a:gd name="T42" fmla="*/ 2 w 76"/>
                <a:gd name="T43" fmla="*/ 1 h 80"/>
                <a:gd name="T44" fmla="*/ 2 w 76"/>
                <a:gd name="T45" fmla="*/ 1 h 80"/>
                <a:gd name="T46" fmla="*/ 2 w 76"/>
                <a:gd name="T47" fmla="*/ 1 h 80"/>
                <a:gd name="T48" fmla="*/ 2 w 76"/>
                <a:gd name="T49" fmla="*/ 1 h 80"/>
                <a:gd name="T50" fmla="*/ 2 w 76"/>
                <a:gd name="T51" fmla="*/ 1 h 80"/>
                <a:gd name="T52" fmla="*/ 1 w 76"/>
                <a:gd name="T53" fmla="*/ 1 h 80"/>
                <a:gd name="T54" fmla="*/ 1 w 76"/>
                <a:gd name="T55" fmla="*/ 2 h 80"/>
                <a:gd name="T56" fmla="*/ 1 w 76"/>
                <a:gd name="T57" fmla="*/ 2 h 80"/>
                <a:gd name="T58" fmla="*/ 1 w 76"/>
                <a:gd name="T59" fmla="*/ 2 h 80"/>
                <a:gd name="T60" fmla="*/ 1 w 76"/>
                <a:gd name="T61" fmla="*/ 2 h 80"/>
                <a:gd name="T62" fmla="*/ 1 w 76"/>
                <a:gd name="T63" fmla="*/ 2 h 80"/>
                <a:gd name="T64" fmla="*/ 0 w 76"/>
                <a:gd name="T65" fmla="*/ 2 h 80"/>
                <a:gd name="T66" fmla="*/ 0 w 76"/>
                <a:gd name="T67" fmla="*/ 2 h 80"/>
                <a:gd name="T68" fmla="*/ 0 w 76"/>
                <a:gd name="T69" fmla="*/ 2 h 80"/>
                <a:gd name="T70" fmla="*/ 0 w 76"/>
                <a:gd name="T71" fmla="*/ 2 h 80"/>
                <a:gd name="T72" fmla="*/ 0 w 76"/>
                <a:gd name="T73" fmla="*/ 3 h 80"/>
                <a:gd name="T74" fmla="*/ 0 w 76"/>
                <a:gd name="T75" fmla="*/ 3 h 80"/>
                <a:gd name="T76" fmla="*/ 0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80"/>
                  </a:moveTo>
                  <a:lnTo>
                    <a:pt x="0" y="80"/>
                  </a:lnTo>
                  <a:lnTo>
                    <a:pt x="8" y="80"/>
                  </a:lnTo>
                  <a:lnTo>
                    <a:pt x="17" y="79"/>
                  </a:lnTo>
                  <a:lnTo>
                    <a:pt x="23" y="76"/>
                  </a:lnTo>
                  <a:lnTo>
                    <a:pt x="31" y="74"/>
                  </a:lnTo>
                  <a:lnTo>
                    <a:pt x="37" y="70"/>
                  </a:lnTo>
                  <a:lnTo>
                    <a:pt x="44" y="67"/>
                  </a:lnTo>
                  <a:lnTo>
                    <a:pt x="49" y="62"/>
                  </a:lnTo>
                  <a:lnTo>
                    <a:pt x="54" y="57"/>
                  </a:lnTo>
                  <a:lnTo>
                    <a:pt x="59" y="51"/>
                  </a:lnTo>
                  <a:lnTo>
                    <a:pt x="63" y="45"/>
                  </a:lnTo>
                  <a:lnTo>
                    <a:pt x="67" y="38"/>
                  </a:lnTo>
                  <a:lnTo>
                    <a:pt x="71" y="31"/>
                  </a:lnTo>
                  <a:lnTo>
                    <a:pt x="73" y="24"/>
                  </a:lnTo>
                  <a:lnTo>
                    <a:pt x="75" y="17"/>
                  </a:lnTo>
                  <a:lnTo>
                    <a:pt x="76" y="8"/>
                  </a:lnTo>
                  <a:lnTo>
                    <a:pt x="76" y="0"/>
                  </a:lnTo>
                  <a:lnTo>
                    <a:pt x="52" y="0"/>
                  </a:lnTo>
                  <a:lnTo>
                    <a:pt x="52" y="6"/>
                  </a:lnTo>
                  <a:lnTo>
                    <a:pt x="51" y="11"/>
                  </a:lnTo>
                  <a:lnTo>
                    <a:pt x="50" y="15"/>
                  </a:lnTo>
                  <a:lnTo>
                    <a:pt x="48" y="21"/>
                  </a:lnTo>
                  <a:lnTo>
                    <a:pt x="46" y="25"/>
                  </a:lnTo>
                  <a:lnTo>
                    <a:pt x="44" y="30"/>
                  </a:lnTo>
                  <a:lnTo>
                    <a:pt x="40" y="35"/>
                  </a:lnTo>
                  <a:lnTo>
                    <a:pt x="38" y="38"/>
                  </a:lnTo>
                  <a:lnTo>
                    <a:pt x="34" y="42"/>
                  </a:lnTo>
                  <a:lnTo>
                    <a:pt x="31" y="44"/>
                  </a:lnTo>
                  <a:lnTo>
                    <a:pt x="26" y="48"/>
                  </a:lnTo>
                  <a:lnTo>
                    <a:pt x="21" y="49"/>
                  </a:lnTo>
                  <a:lnTo>
                    <a:pt x="17" y="51"/>
                  </a:lnTo>
                  <a:lnTo>
                    <a:pt x="11" y="52"/>
                  </a:lnTo>
                  <a:lnTo>
                    <a:pt x="6" y="54"/>
                  </a:lnTo>
                  <a:lnTo>
                    <a:pt x="0" y="54"/>
                  </a:lnTo>
                  <a:lnTo>
                    <a:pt x="0" y="80"/>
                  </a:lnTo>
                  <a:close/>
                </a:path>
              </a:pathLst>
            </a:custGeom>
            <a:solidFill>
              <a:srgbClr val="1F1A17"/>
            </a:solidFill>
            <a:ln w="9525">
              <a:noFill/>
              <a:round/>
              <a:headEnd/>
              <a:tailEnd/>
            </a:ln>
          </p:spPr>
          <p:txBody>
            <a:bodyPr/>
            <a:lstStyle/>
            <a:p>
              <a:endParaRPr lang="en-US"/>
            </a:p>
          </p:txBody>
        </p:sp>
        <p:sp>
          <p:nvSpPr>
            <p:cNvPr id="45126" name="Freeform 63"/>
            <p:cNvSpPr>
              <a:spLocks/>
            </p:cNvSpPr>
            <p:nvPr/>
          </p:nvSpPr>
          <p:spPr bwMode="auto">
            <a:xfrm>
              <a:off x="2133" y="3294"/>
              <a:ext cx="25" cy="26"/>
            </a:xfrm>
            <a:custGeom>
              <a:avLst/>
              <a:gdLst>
                <a:gd name="T0" fmla="*/ 0 w 75"/>
                <a:gd name="T1" fmla="*/ 0 h 80"/>
                <a:gd name="T2" fmla="*/ 0 w 75"/>
                <a:gd name="T3" fmla="*/ 0 h 80"/>
                <a:gd name="T4" fmla="*/ 0 w 75"/>
                <a:gd name="T5" fmla="*/ 0 h 80"/>
                <a:gd name="T6" fmla="*/ 0 w 75"/>
                <a:gd name="T7" fmla="*/ 1 h 80"/>
                <a:gd name="T8" fmla="*/ 0 w 75"/>
                <a:gd name="T9" fmla="*/ 1 h 80"/>
                <a:gd name="T10" fmla="*/ 0 w 75"/>
                <a:gd name="T11" fmla="*/ 1 h 80"/>
                <a:gd name="T12" fmla="*/ 0 w 75"/>
                <a:gd name="T13" fmla="*/ 1 h 80"/>
                <a:gd name="T14" fmla="*/ 0 w 75"/>
                <a:gd name="T15" fmla="*/ 2 h 80"/>
                <a:gd name="T16" fmla="*/ 1 w 75"/>
                <a:gd name="T17" fmla="*/ 2 h 80"/>
                <a:gd name="T18" fmla="*/ 1 w 75"/>
                <a:gd name="T19" fmla="*/ 2 h 80"/>
                <a:gd name="T20" fmla="*/ 1 w 75"/>
                <a:gd name="T21" fmla="*/ 2 h 80"/>
                <a:gd name="T22" fmla="*/ 1 w 75"/>
                <a:gd name="T23" fmla="*/ 2 h 80"/>
                <a:gd name="T24" fmla="*/ 1 w 75"/>
                <a:gd name="T25" fmla="*/ 2 h 80"/>
                <a:gd name="T26" fmla="*/ 2 w 75"/>
                <a:gd name="T27" fmla="*/ 3 h 80"/>
                <a:gd name="T28" fmla="*/ 2 w 75"/>
                <a:gd name="T29" fmla="*/ 3 h 80"/>
                <a:gd name="T30" fmla="*/ 2 w 75"/>
                <a:gd name="T31" fmla="*/ 3 h 80"/>
                <a:gd name="T32" fmla="*/ 3 w 75"/>
                <a:gd name="T33" fmla="*/ 3 h 80"/>
                <a:gd name="T34" fmla="*/ 3 w 75"/>
                <a:gd name="T35" fmla="*/ 3 h 80"/>
                <a:gd name="T36" fmla="*/ 3 w 75"/>
                <a:gd name="T37" fmla="*/ 2 h 80"/>
                <a:gd name="T38" fmla="*/ 3 w 75"/>
                <a:gd name="T39" fmla="*/ 2 h 80"/>
                <a:gd name="T40" fmla="*/ 2 w 75"/>
                <a:gd name="T41" fmla="*/ 2 h 80"/>
                <a:gd name="T42" fmla="*/ 2 w 75"/>
                <a:gd name="T43" fmla="*/ 2 h 80"/>
                <a:gd name="T44" fmla="*/ 2 w 75"/>
                <a:gd name="T45" fmla="*/ 2 h 80"/>
                <a:gd name="T46" fmla="*/ 2 w 75"/>
                <a:gd name="T47" fmla="*/ 2 h 80"/>
                <a:gd name="T48" fmla="*/ 2 w 75"/>
                <a:gd name="T49" fmla="*/ 2 h 80"/>
                <a:gd name="T50" fmla="*/ 2 w 75"/>
                <a:gd name="T51" fmla="*/ 2 h 80"/>
                <a:gd name="T52" fmla="*/ 1 w 75"/>
                <a:gd name="T53" fmla="*/ 1 h 80"/>
                <a:gd name="T54" fmla="*/ 1 w 75"/>
                <a:gd name="T55" fmla="*/ 1 h 80"/>
                <a:gd name="T56" fmla="*/ 1 w 75"/>
                <a:gd name="T57" fmla="*/ 1 h 80"/>
                <a:gd name="T58" fmla="*/ 1 w 75"/>
                <a:gd name="T59" fmla="*/ 1 h 80"/>
                <a:gd name="T60" fmla="*/ 1 w 75"/>
                <a:gd name="T61" fmla="*/ 1 h 80"/>
                <a:gd name="T62" fmla="*/ 1 w 75"/>
                <a:gd name="T63" fmla="*/ 1 h 80"/>
                <a:gd name="T64" fmla="*/ 1 w 75"/>
                <a:gd name="T65" fmla="*/ 0 h 80"/>
                <a:gd name="T66" fmla="*/ 1 w 75"/>
                <a:gd name="T67" fmla="*/ 0 h 80"/>
                <a:gd name="T68" fmla="*/ 1 w 75"/>
                <a:gd name="T69" fmla="*/ 0 h 80"/>
                <a:gd name="T70" fmla="*/ 1 w 75"/>
                <a:gd name="T71" fmla="*/ 0 h 80"/>
                <a:gd name="T72" fmla="*/ 0 w 75"/>
                <a:gd name="T73" fmla="*/ 0 h 80"/>
                <a:gd name="T74" fmla="*/ 0 w 75"/>
                <a:gd name="T75" fmla="*/ 0 h 80"/>
                <a:gd name="T76" fmla="*/ 0 w 75"/>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0"/>
                  </a:moveTo>
                  <a:lnTo>
                    <a:pt x="0" y="0"/>
                  </a:lnTo>
                  <a:lnTo>
                    <a:pt x="1" y="8"/>
                  </a:lnTo>
                  <a:lnTo>
                    <a:pt x="2" y="17"/>
                  </a:lnTo>
                  <a:lnTo>
                    <a:pt x="3" y="24"/>
                  </a:lnTo>
                  <a:lnTo>
                    <a:pt x="6" y="31"/>
                  </a:lnTo>
                  <a:lnTo>
                    <a:pt x="9" y="38"/>
                  </a:lnTo>
                  <a:lnTo>
                    <a:pt x="13" y="45"/>
                  </a:lnTo>
                  <a:lnTo>
                    <a:pt x="17" y="51"/>
                  </a:lnTo>
                  <a:lnTo>
                    <a:pt x="22" y="57"/>
                  </a:lnTo>
                  <a:lnTo>
                    <a:pt x="28" y="62"/>
                  </a:lnTo>
                  <a:lnTo>
                    <a:pt x="33" y="67"/>
                  </a:lnTo>
                  <a:lnTo>
                    <a:pt x="40" y="70"/>
                  </a:lnTo>
                  <a:lnTo>
                    <a:pt x="46" y="74"/>
                  </a:lnTo>
                  <a:lnTo>
                    <a:pt x="53" y="76"/>
                  </a:lnTo>
                  <a:lnTo>
                    <a:pt x="60" y="79"/>
                  </a:lnTo>
                  <a:lnTo>
                    <a:pt x="68" y="80"/>
                  </a:lnTo>
                  <a:lnTo>
                    <a:pt x="75" y="80"/>
                  </a:lnTo>
                  <a:lnTo>
                    <a:pt x="75" y="54"/>
                  </a:lnTo>
                  <a:lnTo>
                    <a:pt x="70" y="54"/>
                  </a:lnTo>
                  <a:lnTo>
                    <a:pt x="65" y="52"/>
                  </a:lnTo>
                  <a:lnTo>
                    <a:pt x="60" y="51"/>
                  </a:lnTo>
                  <a:lnTo>
                    <a:pt x="55" y="49"/>
                  </a:lnTo>
                  <a:lnTo>
                    <a:pt x="50" y="48"/>
                  </a:lnTo>
                  <a:lnTo>
                    <a:pt x="46" y="44"/>
                  </a:lnTo>
                  <a:lnTo>
                    <a:pt x="42" y="42"/>
                  </a:lnTo>
                  <a:lnTo>
                    <a:pt x="39" y="38"/>
                  </a:lnTo>
                  <a:lnTo>
                    <a:pt x="35" y="35"/>
                  </a:lnTo>
                  <a:lnTo>
                    <a:pt x="32" y="30"/>
                  </a:lnTo>
                  <a:lnTo>
                    <a:pt x="30" y="25"/>
                  </a:lnTo>
                  <a:lnTo>
                    <a:pt x="28" y="21"/>
                  </a:lnTo>
                  <a:lnTo>
                    <a:pt x="27" y="15"/>
                  </a:lnTo>
                  <a:lnTo>
                    <a:pt x="26" y="11"/>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127" name="Freeform 64"/>
            <p:cNvSpPr>
              <a:spLocks/>
            </p:cNvSpPr>
            <p:nvPr/>
          </p:nvSpPr>
          <p:spPr bwMode="auto">
            <a:xfrm>
              <a:off x="2133" y="326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1"/>
                  </a:lnTo>
                  <a:lnTo>
                    <a:pt x="60" y="2"/>
                  </a:lnTo>
                  <a:lnTo>
                    <a:pt x="53" y="4"/>
                  </a:lnTo>
                  <a:lnTo>
                    <a:pt x="46" y="7"/>
                  </a:lnTo>
                  <a:lnTo>
                    <a:pt x="40" y="10"/>
                  </a:lnTo>
                  <a:lnTo>
                    <a:pt x="33" y="14"/>
                  </a:lnTo>
                  <a:lnTo>
                    <a:pt x="27" y="19"/>
                  </a:lnTo>
                  <a:lnTo>
                    <a:pt x="21" y="24"/>
                  </a:lnTo>
                  <a:lnTo>
                    <a:pt x="17" y="30"/>
                  </a:lnTo>
                  <a:lnTo>
                    <a:pt x="13" y="37"/>
                  </a:lnTo>
                  <a:lnTo>
                    <a:pt x="9" y="44"/>
                  </a:lnTo>
                  <a:lnTo>
                    <a:pt x="6" y="51"/>
                  </a:lnTo>
                  <a:lnTo>
                    <a:pt x="3" y="59"/>
                  </a:lnTo>
                  <a:lnTo>
                    <a:pt x="2" y="67"/>
                  </a:lnTo>
                  <a:lnTo>
                    <a:pt x="1" y="75"/>
                  </a:lnTo>
                  <a:lnTo>
                    <a:pt x="0" y="84"/>
                  </a:lnTo>
                  <a:lnTo>
                    <a:pt x="25" y="84"/>
                  </a:lnTo>
                  <a:lnTo>
                    <a:pt x="25" y="78"/>
                  </a:lnTo>
                  <a:lnTo>
                    <a:pt x="26" y="72"/>
                  </a:lnTo>
                  <a:lnTo>
                    <a:pt x="27" y="66"/>
                  </a:lnTo>
                  <a:lnTo>
                    <a:pt x="28" y="61"/>
                  </a:lnTo>
                  <a:lnTo>
                    <a:pt x="30" y="56"/>
                  </a:lnTo>
                  <a:lnTo>
                    <a:pt x="33" y="51"/>
                  </a:lnTo>
                  <a:lnTo>
                    <a:pt x="35" y="47"/>
                  </a:lnTo>
                  <a:lnTo>
                    <a:pt x="39" y="43"/>
                  </a:lnTo>
                  <a:lnTo>
                    <a:pt x="43" y="39"/>
                  </a:lnTo>
                  <a:lnTo>
                    <a:pt x="46" y="37"/>
                  </a:lnTo>
                  <a:lnTo>
                    <a:pt x="50" y="33"/>
                  </a:lnTo>
                  <a:lnTo>
                    <a:pt x="55" y="31"/>
                  </a:lnTo>
                  <a:lnTo>
                    <a:pt x="60" y="30"/>
                  </a:lnTo>
                  <a:lnTo>
                    <a:pt x="65" y="29"/>
                  </a:lnTo>
                  <a:lnTo>
                    <a:pt x="70" y="27"/>
                  </a:lnTo>
                  <a:lnTo>
                    <a:pt x="75" y="27"/>
                  </a:lnTo>
                  <a:lnTo>
                    <a:pt x="75" y="0"/>
                  </a:lnTo>
                  <a:close/>
                </a:path>
              </a:pathLst>
            </a:custGeom>
            <a:solidFill>
              <a:srgbClr val="1F1A17"/>
            </a:solidFill>
            <a:ln w="9525">
              <a:noFill/>
              <a:round/>
              <a:headEnd/>
              <a:tailEnd/>
            </a:ln>
          </p:spPr>
          <p:txBody>
            <a:bodyPr/>
            <a:lstStyle/>
            <a:p>
              <a:endParaRPr lang="en-US"/>
            </a:p>
          </p:txBody>
        </p:sp>
        <p:sp>
          <p:nvSpPr>
            <p:cNvPr id="45128" name="Freeform 65"/>
            <p:cNvSpPr>
              <a:spLocks/>
            </p:cNvSpPr>
            <p:nvPr/>
          </p:nvSpPr>
          <p:spPr bwMode="auto">
            <a:xfrm>
              <a:off x="2158" y="326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1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9"/>
                  </a:lnTo>
                  <a:lnTo>
                    <a:pt x="71" y="51"/>
                  </a:lnTo>
                  <a:lnTo>
                    <a:pt x="67" y="44"/>
                  </a:lnTo>
                  <a:lnTo>
                    <a:pt x="64" y="37"/>
                  </a:lnTo>
                  <a:lnTo>
                    <a:pt x="60" y="30"/>
                  </a:lnTo>
                  <a:lnTo>
                    <a:pt x="54" y="24"/>
                  </a:lnTo>
                  <a:lnTo>
                    <a:pt x="49" y="19"/>
                  </a:lnTo>
                  <a:lnTo>
                    <a:pt x="44" y="14"/>
                  </a:lnTo>
                  <a:lnTo>
                    <a:pt x="37" y="10"/>
                  </a:lnTo>
                  <a:lnTo>
                    <a:pt x="31" y="7"/>
                  </a:lnTo>
                  <a:lnTo>
                    <a:pt x="23" y="4"/>
                  </a:lnTo>
                  <a:lnTo>
                    <a:pt x="17" y="2"/>
                  </a:lnTo>
                  <a:lnTo>
                    <a:pt x="9" y="1"/>
                  </a:lnTo>
                  <a:lnTo>
                    <a:pt x="0" y="0"/>
                  </a:lnTo>
                  <a:lnTo>
                    <a:pt x="0" y="27"/>
                  </a:lnTo>
                  <a:lnTo>
                    <a:pt x="6" y="27"/>
                  </a:lnTo>
                  <a:lnTo>
                    <a:pt x="11" y="29"/>
                  </a:lnTo>
                  <a:lnTo>
                    <a:pt x="17" y="30"/>
                  </a:lnTo>
                  <a:lnTo>
                    <a:pt x="21" y="31"/>
                  </a:lnTo>
                  <a:lnTo>
                    <a:pt x="26" y="33"/>
                  </a:lnTo>
                  <a:lnTo>
                    <a:pt x="29" y="37"/>
                  </a:lnTo>
                  <a:lnTo>
                    <a:pt x="34" y="39"/>
                  </a:lnTo>
                  <a:lnTo>
                    <a:pt x="37" y="43"/>
                  </a:lnTo>
                  <a:lnTo>
                    <a:pt x="40" y="47"/>
                  </a:lnTo>
                  <a:lnTo>
                    <a:pt x="44" y="51"/>
                  </a:lnTo>
                  <a:lnTo>
                    <a:pt x="46" y="56"/>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129" name="Freeform 66"/>
            <p:cNvSpPr>
              <a:spLocks/>
            </p:cNvSpPr>
            <p:nvPr/>
          </p:nvSpPr>
          <p:spPr bwMode="auto">
            <a:xfrm>
              <a:off x="2237" y="3187"/>
              <a:ext cx="103" cy="110"/>
            </a:xfrm>
            <a:custGeom>
              <a:avLst/>
              <a:gdLst>
                <a:gd name="T0" fmla="*/ 11 w 307"/>
                <a:gd name="T1" fmla="*/ 7 h 332"/>
                <a:gd name="T2" fmla="*/ 11 w 307"/>
                <a:gd name="T3" fmla="*/ 8 h 332"/>
                <a:gd name="T4" fmla="*/ 11 w 307"/>
                <a:gd name="T5" fmla="*/ 9 h 332"/>
                <a:gd name="T6" fmla="*/ 10 w 307"/>
                <a:gd name="T7" fmla="*/ 10 h 332"/>
                <a:gd name="T8" fmla="*/ 9 w 307"/>
                <a:gd name="T9" fmla="*/ 11 h 332"/>
                <a:gd name="T10" fmla="*/ 8 w 307"/>
                <a:gd name="T11" fmla="*/ 11 h 332"/>
                <a:gd name="T12" fmla="*/ 7 w 307"/>
                <a:gd name="T13" fmla="*/ 12 h 332"/>
                <a:gd name="T14" fmla="*/ 6 w 307"/>
                <a:gd name="T15" fmla="*/ 12 h 332"/>
                <a:gd name="T16" fmla="*/ 5 w 307"/>
                <a:gd name="T17" fmla="*/ 12 h 332"/>
                <a:gd name="T18" fmla="*/ 4 w 307"/>
                <a:gd name="T19" fmla="*/ 12 h 332"/>
                <a:gd name="T20" fmla="*/ 3 w 307"/>
                <a:gd name="T21" fmla="*/ 11 h 332"/>
                <a:gd name="T22" fmla="*/ 2 w 307"/>
                <a:gd name="T23" fmla="*/ 11 h 332"/>
                <a:gd name="T24" fmla="*/ 1 w 307"/>
                <a:gd name="T25" fmla="*/ 10 h 332"/>
                <a:gd name="T26" fmla="*/ 1 w 307"/>
                <a:gd name="T27" fmla="*/ 9 h 332"/>
                <a:gd name="T28" fmla="*/ 0 w 307"/>
                <a:gd name="T29" fmla="*/ 8 h 332"/>
                <a:gd name="T30" fmla="*/ 0 w 307"/>
                <a:gd name="T31" fmla="*/ 7 h 332"/>
                <a:gd name="T32" fmla="*/ 0 w 307"/>
                <a:gd name="T33" fmla="*/ 6 h 332"/>
                <a:gd name="T34" fmla="*/ 0 w 307"/>
                <a:gd name="T35" fmla="*/ 4 h 332"/>
                <a:gd name="T36" fmla="*/ 1 w 307"/>
                <a:gd name="T37" fmla="*/ 3 h 332"/>
                <a:gd name="T38" fmla="*/ 1 w 307"/>
                <a:gd name="T39" fmla="*/ 2 h 332"/>
                <a:gd name="T40" fmla="*/ 2 w 307"/>
                <a:gd name="T41" fmla="*/ 1 h 332"/>
                <a:gd name="T42" fmla="*/ 3 w 307"/>
                <a:gd name="T43" fmla="*/ 1 h 332"/>
                <a:gd name="T44" fmla="*/ 4 w 307"/>
                <a:gd name="T45" fmla="*/ 0 h 332"/>
                <a:gd name="T46" fmla="*/ 5 w 307"/>
                <a:gd name="T47" fmla="*/ 0 h 332"/>
                <a:gd name="T48" fmla="*/ 6 w 307"/>
                <a:gd name="T49" fmla="*/ 0 h 332"/>
                <a:gd name="T50" fmla="*/ 7 w 307"/>
                <a:gd name="T51" fmla="*/ 0 h 332"/>
                <a:gd name="T52" fmla="*/ 8 w 307"/>
                <a:gd name="T53" fmla="*/ 1 h 332"/>
                <a:gd name="T54" fmla="*/ 9 w 307"/>
                <a:gd name="T55" fmla="*/ 1 h 332"/>
                <a:gd name="T56" fmla="*/ 10 w 307"/>
                <a:gd name="T57" fmla="*/ 2 h 332"/>
                <a:gd name="T58" fmla="*/ 11 w 307"/>
                <a:gd name="T59" fmla="*/ 3 h 332"/>
                <a:gd name="T60" fmla="*/ 11 w 307"/>
                <a:gd name="T61" fmla="*/ 4 h 332"/>
                <a:gd name="T62" fmla="*/ 11 w 307"/>
                <a:gd name="T63" fmla="*/ 6 h 3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332"/>
                <a:gd name="T98" fmla="*/ 307 w 307"/>
                <a:gd name="T99" fmla="*/ 332 h 3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332">
                  <a:moveTo>
                    <a:pt x="307" y="170"/>
                  </a:moveTo>
                  <a:lnTo>
                    <a:pt x="305" y="187"/>
                  </a:lnTo>
                  <a:lnTo>
                    <a:pt x="303" y="202"/>
                  </a:lnTo>
                  <a:lnTo>
                    <a:pt x="299" y="218"/>
                  </a:lnTo>
                  <a:lnTo>
                    <a:pt x="295" y="232"/>
                  </a:lnTo>
                  <a:lnTo>
                    <a:pt x="288" y="247"/>
                  </a:lnTo>
                  <a:lnTo>
                    <a:pt x="281" y="260"/>
                  </a:lnTo>
                  <a:lnTo>
                    <a:pt x="272" y="273"/>
                  </a:lnTo>
                  <a:lnTo>
                    <a:pt x="262" y="285"/>
                  </a:lnTo>
                  <a:lnTo>
                    <a:pt x="251" y="294"/>
                  </a:lnTo>
                  <a:lnTo>
                    <a:pt x="240" y="304"/>
                  </a:lnTo>
                  <a:lnTo>
                    <a:pt x="227" y="312"/>
                  </a:lnTo>
                  <a:lnTo>
                    <a:pt x="214" y="320"/>
                  </a:lnTo>
                  <a:lnTo>
                    <a:pt x="200" y="324"/>
                  </a:lnTo>
                  <a:lnTo>
                    <a:pt x="185" y="328"/>
                  </a:lnTo>
                  <a:lnTo>
                    <a:pt x="169" y="332"/>
                  </a:lnTo>
                  <a:lnTo>
                    <a:pt x="153" y="332"/>
                  </a:lnTo>
                  <a:lnTo>
                    <a:pt x="137" y="332"/>
                  </a:lnTo>
                  <a:lnTo>
                    <a:pt x="121" y="328"/>
                  </a:lnTo>
                  <a:lnTo>
                    <a:pt x="106" y="324"/>
                  </a:lnTo>
                  <a:lnTo>
                    <a:pt x="92" y="320"/>
                  </a:lnTo>
                  <a:lnTo>
                    <a:pt x="79" y="312"/>
                  </a:lnTo>
                  <a:lnTo>
                    <a:pt x="66" y="304"/>
                  </a:lnTo>
                  <a:lnTo>
                    <a:pt x="54" y="294"/>
                  </a:lnTo>
                  <a:lnTo>
                    <a:pt x="43" y="285"/>
                  </a:lnTo>
                  <a:lnTo>
                    <a:pt x="33" y="273"/>
                  </a:lnTo>
                  <a:lnTo>
                    <a:pt x="25" y="260"/>
                  </a:lnTo>
                  <a:lnTo>
                    <a:pt x="17" y="247"/>
                  </a:lnTo>
                  <a:lnTo>
                    <a:pt x="11" y="232"/>
                  </a:lnTo>
                  <a:lnTo>
                    <a:pt x="6" y="218"/>
                  </a:lnTo>
                  <a:lnTo>
                    <a:pt x="2" y="202"/>
                  </a:lnTo>
                  <a:lnTo>
                    <a:pt x="0" y="187"/>
                  </a:lnTo>
                  <a:lnTo>
                    <a:pt x="0" y="170"/>
                  </a:lnTo>
                  <a:lnTo>
                    <a:pt x="0" y="152"/>
                  </a:lnTo>
                  <a:lnTo>
                    <a:pt x="2" y="135"/>
                  </a:lnTo>
                  <a:lnTo>
                    <a:pt x="6" y="118"/>
                  </a:lnTo>
                  <a:lnTo>
                    <a:pt x="11" y="103"/>
                  </a:lnTo>
                  <a:lnTo>
                    <a:pt x="17" y="87"/>
                  </a:lnTo>
                  <a:lnTo>
                    <a:pt x="25" y="73"/>
                  </a:lnTo>
                  <a:lnTo>
                    <a:pt x="33" y="61"/>
                  </a:lnTo>
                  <a:lnTo>
                    <a:pt x="43" y="49"/>
                  </a:lnTo>
                  <a:lnTo>
                    <a:pt x="54" y="38"/>
                  </a:lnTo>
                  <a:lnTo>
                    <a:pt x="66" y="27"/>
                  </a:lnTo>
                  <a:lnTo>
                    <a:pt x="79" y="20"/>
                  </a:lnTo>
                  <a:lnTo>
                    <a:pt x="92" y="13"/>
                  </a:lnTo>
                  <a:lnTo>
                    <a:pt x="106" y="7"/>
                  </a:lnTo>
                  <a:lnTo>
                    <a:pt x="121" y="3"/>
                  </a:lnTo>
                  <a:lnTo>
                    <a:pt x="137" y="1"/>
                  </a:lnTo>
                  <a:lnTo>
                    <a:pt x="153" y="0"/>
                  </a:lnTo>
                  <a:lnTo>
                    <a:pt x="169" y="1"/>
                  </a:lnTo>
                  <a:lnTo>
                    <a:pt x="185" y="3"/>
                  </a:lnTo>
                  <a:lnTo>
                    <a:pt x="200" y="7"/>
                  </a:lnTo>
                  <a:lnTo>
                    <a:pt x="214" y="13"/>
                  </a:lnTo>
                  <a:lnTo>
                    <a:pt x="227" y="20"/>
                  </a:lnTo>
                  <a:lnTo>
                    <a:pt x="240" y="27"/>
                  </a:lnTo>
                  <a:lnTo>
                    <a:pt x="251" y="38"/>
                  </a:lnTo>
                  <a:lnTo>
                    <a:pt x="262" y="49"/>
                  </a:lnTo>
                  <a:lnTo>
                    <a:pt x="272" y="61"/>
                  </a:lnTo>
                  <a:lnTo>
                    <a:pt x="281" y="73"/>
                  </a:lnTo>
                  <a:lnTo>
                    <a:pt x="288" y="87"/>
                  </a:lnTo>
                  <a:lnTo>
                    <a:pt x="295" y="103"/>
                  </a:lnTo>
                  <a:lnTo>
                    <a:pt x="299" y="118"/>
                  </a:lnTo>
                  <a:lnTo>
                    <a:pt x="303" y="135"/>
                  </a:lnTo>
                  <a:lnTo>
                    <a:pt x="305" y="152"/>
                  </a:lnTo>
                  <a:lnTo>
                    <a:pt x="307" y="170"/>
                  </a:lnTo>
                  <a:close/>
                </a:path>
              </a:pathLst>
            </a:custGeom>
            <a:solidFill>
              <a:srgbClr val="E87A41"/>
            </a:solidFill>
            <a:ln w="9525">
              <a:noFill/>
              <a:round/>
              <a:headEnd/>
              <a:tailEnd/>
            </a:ln>
          </p:spPr>
          <p:txBody>
            <a:bodyPr/>
            <a:lstStyle/>
            <a:p>
              <a:endParaRPr lang="en-US"/>
            </a:p>
          </p:txBody>
        </p:sp>
        <p:sp>
          <p:nvSpPr>
            <p:cNvPr id="45130" name="Freeform 67"/>
            <p:cNvSpPr>
              <a:spLocks/>
            </p:cNvSpPr>
            <p:nvPr/>
          </p:nvSpPr>
          <p:spPr bwMode="auto">
            <a:xfrm>
              <a:off x="2288" y="3243"/>
              <a:ext cx="55" cy="59"/>
            </a:xfrm>
            <a:custGeom>
              <a:avLst/>
              <a:gdLst>
                <a:gd name="T0" fmla="*/ 0 w 165"/>
                <a:gd name="T1" fmla="*/ 7 h 175"/>
                <a:gd name="T2" fmla="*/ 0 w 165"/>
                <a:gd name="T3" fmla="*/ 7 h 175"/>
                <a:gd name="T4" fmla="*/ 1 w 165"/>
                <a:gd name="T5" fmla="*/ 7 h 175"/>
                <a:gd name="T6" fmla="*/ 1 w 165"/>
                <a:gd name="T7" fmla="*/ 7 h 175"/>
                <a:gd name="T8" fmla="*/ 2 w 165"/>
                <a:gd name="T9" fmla="*/ 6 h 175"/>
                <a:gd name="T10" fmla="*/ 2 w 165"/>
                <a:gd name="T11" fmla="*/ 6 h 175"/>
                <a:gd name="T12" fmla="*/ 3 w 165"/>
                <a:gd name="T13" fmla="*/ 6 h 175"/>
                <a:gd name="T14" fmla="*/ 3 w 165"/>
                <a:gd name="T15" fmla="*/ 6 h 175"/>
                <a:gd name="T16" fmla="*/ 4 w 165"/>
                <a:gd name="T17" fmla="*/ 5 h 175"/>
                <a:gd name="T18" fmla="*/ 4 w 165"/>
                <a:gd name="T19" fmla="*/ 5 h 175"/>
                <a:gd name="T20" fmla="*/ 5 w 165"/>
                <a:gd name="T21" fmla="*/ 4 h 175"/>
                <a:gd name="T22" fmla="*/ 5 w 165"/>
                <a:gd name="T23" fmla="*/ 4 h 175"/>
                <a:gd name="T24" fmla="*/ 5 w 165"/>
                <a:gd name="T25" fmla="*/ 3 h 175"/>
                <a:gd name="T26" fmla="*/ 6 w 165"/>
                <a:gd name="T27" fmla="*/ 3 h 175"/>
                <a:gd name="T28" fmla="*/ 6 w 165"/>
                <a:gd name="T29" fmla="*/ 2 h 175"/>
                <a:gd name="T30" fmla="*/ 6 w 165"/>
                <a:gd name="T31" fmla="*/ 1 h 175"/>
                <a:gd name="T32" fmla="*/ 6 w 165"/>
                <a:gd name="T33" fmla="*/ 1 h 175"/>
                <a:gd name="T34" fmla="*/ 6 w 165"/>
                <a:gd name="T35" fmla="*/ 0 h 175"/>
                <a:gd name="T36" fmla="*/ 5 w 165"/>
                <a:gd name="T37" fmla="*/ 0 h 175"/>
                <a:gd name="T38" fmla="*/ 5 w 165"/>
                <a:gd name="T39" fmla="*/ 1 h 175"/>
                <a:gd name="T40" fmla="*/ 5 w 165"/>
                <a:gd name="T41" fmla="*/ 1 h 175"/>
                <a:gd name="T42" fmla="*/ 5 w 165"/>
                <a:gd name="T43" fmla="*/ 2 h 175"/>
                <a:gd name="T44" fmla="*/ 5 w 165"/>
                <a:gd name="T45" fmla="*/ 2 h 175"/>
                <a:gd name="T46" fmla="*/ 5 w 165"/>
                <a:gd name="T47" fmla="*/ 3 h 175"/>
                <a:gd name="T48" fmla="*/ 4 w 165"/>
                <a:gd name="T49" fmla="*/ 3 h 175"/>
                <a:gd name="T50" fmla="*/ 4 w 165"/>
                <a:gd name="T51" fmla="*/ 4 h 175"/>
                <a:gd name="T52" fmla="*/ 4 w 165"/>
                <a:gd name="T53" fmla="*/ 4 h 175"/>
                <a:gd name="T54" fmla="*/ 3 w 165"/>
                <a:gd name="T55" fmla="*/ 4 h 175"/>
                <a:gd name="T56" fmla="*/ 3 w 165"/>
                <a:gd name="T57" fmla="*/ 5 h 175"/>
                <a:gd name="T58" fmla="*/ 3 w 165"/>
                <a:gd name="T59" fmla="*/ 5 h 175"/>
                <a:gd name="T60" fmla="*/ 2 w 165"/>
                <a:gd name="T61" fmla="*/ 5 h 175"/>
                <a:gd name="T62" fmla="*/ 2 w 165"/>
                <a:gd name="T63" fmla="*/ 5 h 175"/>
                <a:gd name="T64" fmla="*/ 1 w 165"/>
                <a:gd name="T65" fmla="*/ 6 h 175"/>
                <a:gd name="T66" fmla="*/ 1 w 165"/>
                <a:gd name="T67" fmla="*/ 6 h 175"/>
                <a:gd name="T68" fmla="*/ 0 w 165"/>
                <a:gd name="T69" fmla="*/ 6 h 175"/>
                <a:gd name="T70" fmla="*/ 0 w 165"/>
                <a:gd name="T71" fmla="*/ 6 h 175"/>
                <a:gd name="T72" fmla="*/ 0 w 165"/>
                <a:gd name="T73" fmla="*/ 7 h 175"/>
                <a:gd name="T74" fmla="*/ 0 w 165"/>
                <a:gd name="T75" fmla="*/ 7 h 175"/>
                <a:gd name="T76" fmla="*/ 0 w 165"/>
                <a:gd name="T77" fmla="*/ 7 h 1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175"/>
                <a:gd name="T119" fmla="*/ 165 w 165"/>
                <a:gd name="T120" fmla="*/ 175 h 1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175">
                  <a:moveTo>
                    <a:pt x="0" y="175"/>
                  </a:moveTo>
                  <a:lnTo>
                    <a:pt x="0" y="175"/>
                  </a:lnTo>
                  <a:lnTo>
                    <a:pt x="17" y="175"/>
                  </a:lnTo>
                  <a:lnTo>
                    <a:pt x="34" y="171"/>
                  </a:lnTo>
                  <a:lnTo>
                    <a:pt x="50" y="168"/>
                  </a:lnTo>
                  <a:lnTo>
                    <a:pt x="65" y="162"/>
                  </a:lnTo>
                  <a:lnTo>
                    <a:pt x="80" y="154"/>
                  </a:lnTo>
                  <a:lnTo>
                    <a:pt x="93" y="145"/>
                  </a:lnTo>
                  <a:lnTo>
                    <a:pt x="106" y="135"/>
                  </a:lnTo>
                  <a:lnTo>
                    <a:pt x="118" y="124"/>
                  </a:lnTo>
                  <a:lnTo>
                    <a:pt x="129" y="111"/>
                  </a:lnTo>
                  <a:lnTo>
                    <a:pt x="137" y="98"/>
                  </a:lnTo>
                  <a:lnTo>
                    <a:pt x="146" y="84"/>
                  </a:lnTo>
                  <a:lnTo>
                    <a:pt x="152" y="68"/>
                  </a:lnTo>
                  <a:lnTo>
                    <a:pt x="158" y="51"/>
                  </a:lnTo>
                  <a:lnTo>
                    <a:pt x="162" y="35"/>
                  </a:lnTo>
                  <a:lnTo>
                    <a:pt x="164" y="18"/>
                  </a:lnTo>
                  <a:lnTo>
                    <a:pt x="165" y="0"/>
                  </a:lnTo>
                  <a:lnTo>
                    <a:pt x="141" y="0"/>
                  </a:lnTo>
                  <a:lnTo>
                    <a:pt x="141" y="15"/>
                  </a:lnTo>
                  <a:lnTo>
                    <a:pt x="138" y="30"/>
                  </a:lnTo>
                  <a:lnTo>
                    <a:pt x="135" y="44"/>
                  </a:lnTo>
                  <a:lnTo>
                    <a:pt x="131" y="57"/>
                  </a:lnTo>
                  <a:lnTo>
                    <a:pt x="124" y="71"/>
                  </a:lnTo>
                  <a:lnTo>
                    <a:pt x="118" y="82"/>
                  </a:lnTo>
                  <a:lnTo>
                    <a:pt x="110" y="94"/>
                  </a:lnTo>
                  <a:lnTo>
                    <a:pt x="101" y="104"/>
                  </a:lnTo>
                  <a:lnTo>
                    <a:pt x="91" y="115"/>
                  </a:lnTo>
                  <a:lnTo>
                    <a:pt x="80" y="123"/>
                  </a:lnTo>
                  <a:lnTo>
                    <a:pt x="68" y="130"/>
                  </a:lnTo>
                  <a:lnTo>
                    <a:pt x="56" y="136"/>
                  </a:lnTo>
                  <a:lnTo>
                    <a:pt x="43" y="141"/>
                  </a:lnTo>
                  <a:lnTo>
                    <a:pt x="29" y="146"/>
                  </a:lnTo>
                  <a:lnTo>
                    <a:pt x="15" y="147"/>
                  </a:lnTo>
                  <a:lnTo>
                    <a:pt x="0" y="148"/>
                  </a:lnTo>
                  <a:lnTo>
                    <a:pt x="0" y="175"/>
                  </a:lnTo>
                  <a:close/>
                </a:path>
              </a:pathLst>
            </a:custGeom>
            <a:solidFill>
              <a:srgbClr val="1F1A17"/>
            </a:solidFill>
            <a:ln w="9525">
              <a:noFill/>
              <a:round/>
              <a:headEnd/>
              <a:tailEnd/>
            </a:ln>
          </p:spPr>
          <p:txBody>
            <a:bodyPr/>
            <a:lstStyle/>
            <a:p>
              <a:endParaRPr lang="en-US"/>
            </a:p>
          </p:txBody>
        </p:sp>
        <p:sp>
          <p:nvSpPr>
            <p:cNvPr id="45131" name="Freeform 68"/>
            <p:cNvSpPr>
              <a:spLocks/>
            </p:cNvSpPr>
            <p:nvPr/>
          </p:nvSpPr>
          <p:spPr bwMode="auto">
            <a:xfrm>
              <a:off x="2233" y="3243"/>
              <a:ext cx="55" cy="59"/>
            </a:xfrm>
            <a:custGeom>
              <a:avLst/>
              <a:gdLst>
                <a:gd name="T0" fmla="*/ 0 w 166"/>
                <a:gd name="T1" fmla="*/ 0 h 175"/>
                <a:gd name="T2" fmla="*/ 0 w 166"/>
                <a:gd name="T3" fmla="*/ 0 h 175"/>
                <a:gd name="T4" fmla="*/ 0 w 166"/>
                <a:gd name="T5" fmla="*/ 1 h 175"/>
                <a:gd name="T6" fmla="*/ 0 w 166"/>
                <a:gd name="T7" fmla="*/ 1 h 175"/>
                <a:gd name="T8" fmla="*/ 0 w 166"/>
                <a:gd name="T9" fmla="*/ 2 h 175"/>
                <a:gd name="T10" fmla="*/ 0 w 166"/>
                <a:gd name="T11" fmla="*/ 3 h 175"/>
                <a:gd name="T12" fmla="*/ 1 w 166"/>
                <a:gd name="T13" fmla="*/ 3 h 175"/>
                <a:gd name="T14" fmla="*/ 1 w 166"/>
                <a:gd name="T15" fmla="*/ 4 h 175"/>
                <a:gd name="T16" fmla="*/ 1 w 166"/>
                <a:gd name="T17" fmla="*/ 4 h 175"/>
                <a:gd name="T18" fmla="*/ 2 w 166"/>
                <a:gd name="T19" fmla="*/ 5 h 175"/>
                <a:gd name="T20" fmla="*/ 2 w 166"/>
                <a:gd name="T21" fmla="*/ 5 h 175"/>
                <a:gd name="T22" fmla="*/ 3 w 166"/>
                <a:gd name="T23" fmla="*/ 6 h 175"/>
                <a:gd name="T24" fmla="*/ 3 w 166"/>
                <a:gd name="T25" fmla="*/ 6 h 175"/>
                <a:gd name="T26" fmla="*/ 4 w 166"/>
                <a:gd name="T27" fmla="*/ 6 h 175"/>
                <a:gd name="T28" fmla="*/ 4 w 166"/>
                <a:gd name="T29" fmla="*/ 6 h 175"/>
                <a:gd name="T30" fmla="*/ 5 w 166"/>
                <a:gd name="T31" fmla="*/ 7 h 175"/>
                <a:gd name="T32" fmla="*/ 5 w 166"/>
                <a:gd name="T33" fmla="*/ 7 h 175"/>
                <a:gd name="T34" fmla="*/ 6 w 166"/>
                <a:gd name="T35" fmla="*/ 7 h 175"/>
                <a:gd name="T36" fmla="*/ 6 w 166"/>
                <a:gd name="T37" fmla="*/ 6 h 175"/>
                <a:gd name="T38" fmla="*/ 6 w 166"/>
                <a:gd name="T39" fmla="*/ 6 h 175"/>
                <a:gd name="T40" fmla="*/ 5 w 166"/>
                <a:gd name="T41" fmla="*/ 6 h 175"/>
                <a:gd name="T42" fmla="*/ 4 w 166"/>
                <a:gd name="T43" fmla="*/ 5 h 175"/>
                <a:gd name="T44" fmla="*/ 4 w 166"/>
                <a:gd name="T45" fmla="*/ 5 h 175"/>
                <a:gd name="T46" fmla="*/ 4 w 166"/>
                <a:gd name="T47" fmla="*/ 5 h 175"/>
                <a:gd name="T48" fmla="*/ 3 w 166"/>
                <a:gd name="T49" fmla="*/ 5 h 175"/>
                <a:gd name="T50" fmla="*/ 3 w 166"/>
                <a:gd name="T51" fmla="*/ 4 h 175"/>
                <a:gd name="T52" fmla="*/ 2 w 166"/>
                <a:gd name="T53" fmla="*/ 4 h 175"/>
                <a:gd name="T54" fmla="*/ 2 w 166"/>
                <a:gd name="T55" fmla="*/ 4 h 175"/>
                <a:gd name="T56" fmla="*/ 2 w 166"/>
                <a:gd name="T57" fmla="*/ 3 h 175"/>
                <a:gd name="T58" fmla="*/ 2 w 166"/>
                <a:gd name="T59" fmla="*/ 3 h 175"/>
                <a:gd name="T60" fmla="*/ 1 w 166"/>
                <a:gd name="T61" fmla="*/ 2 h 175"/>
                <a:gd name="T62" fmla="*/ 1 w 166"/>
                <a:gd name="T63" fmla="*/ 2 h 175"/>
                <a:gd name="T64" fmla="*/ 1 w 166"/>
                <a:gd name="T65" fmla="*/ 1 h 175"/>
                <a:gd name="T66" fmla="*/ 1 w 166"/>
                <a:gd name="T67" fmla="*/ 1 h 175"/>
                <a:gd name="T68" fmla="*/ 1 w 166"/>
                <a:gd name="T69" fmla="*/ 0 h 175"/>
                <a:gd name="T70" fmla="*/ 1 w 166"/>
                <a:gd name="T71" fmla="*/ 0 h 175"/>
                <a:gd name="T72" fmla="*/ 0 w 166"/>
                <a:gd name="T73" fmla="*/ 0 h 175"/>
                <a:gd name="T74" fmla="*/ 0 w 166"/>
                <a:gd name="T75" fmla="*/ 0 h 175"/>
                <a:gd name="T76" fmla="*/ 0 w 166"/>
                <a:gd name="T77" fmla="*/ 0 h 1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6"/>
                <a:gd name="T118" fmla="*/ 0 h 175"/>
                <a:gd name="T119" fmla="*/ 166 w 166"/>
                <a:gd name="T120" fmla="*/ 175 h 1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6" h="175">
                  <a:moveTo>
                    <a:pt x="0" y="0"/>
                  </a:moveTo>
                  <a:lnTo>
                    <a:pt x="0" y="0"/>
                  </a:lnTo>
                  <a:lnTo>
                    <a:pt x="1" y="18"/>
                  </a:lnTo>
                  <a:lnTo>
                    <a:pt x="3" y="35"/>
                  </a:lnTo>
                  <a:lnTo>
                    <a:pt x="7" y="51"/>
                  </a:lnTo>
                  <a:lnTo>
                    <a:pt x="13" y="68"/>
                  </a:lnTo>
                  <a:lnTo>
                    <a:pt x="19" y="84"/>
                  </a:lnTo>
                  <a:lnTo>
                    <a:pt x="28" y="98"/>
                  </a:lnTo>
                  <a:lnTo>
                    <a:pt x="38" y="111"/>
                  </a:lnTo>
                  <a:lnTo>
                    <a:pt x="47" y="124"/>
                  </a:lnTo>
                  <a:lnTo>
                    <a:pt x="59" y="135"/>
                  </a:lnTo>
                  <a:lnTo>
                    <a:pt x="72" y="145"/>
                  </a:lnTo>
                  <a:lnTo>
                    <a:pt x="86" y="154"/>
                  </a:lnTo>
                  <a:lnTo>
                    <a:pt x="100" y="162"/>
                  </a:lnTo>
                  <a:lnTo>
                    <a:pt x="115" y="168"/>
                  </a:lnTo>
                  <a:lnTo>
                    <a:pt x="132" y="171"/>
                  </a:lnTo>
                  <a:lnTo>
                    <a:pt x="149" y="175"/>
                  </a:lnTo>
                  <a:lnTo>
                    <a:pt x="166" y="175"/>
                  </a:lnTo>
                  <a:lnTo>
                    <a:pt x="166" y="148"/>
                  </a:lnTo>
                  <a:lnTo>
                    <a:pt x="151" y="147"/>
                  </a:lnTo>
                  <a:lnTo>
                    <a:pt x="136" y="146"/>
                  </a:lnTo>
                  <a:lnTo>
                    <a:pt x="122" y="141"/>
                  </a:lnTo>
                  <a:lnTo>
                    <a:pt x="109" y="136"/>
                  </a:lnTo>
                  <a:lnTo>
                    <a:pt x="97" y="130"/>
                  </a:lnTo>
                  <a:lnTo>
                    <a:pt x="85" y="123"/>
                  </a:lnTo>
                  <a:lnTo>
                    <a:pt x="74" y="115"/>
                  </a:lnTo>
                  <a:lnTo>
                    <a:pt x="65" y="104"/>
                  </a:lnTo>
                  <a:lnTo>
                    <a:pt x="56" y="94"/>
                  </a:lnTo>
                  <a:lnTo>
                    <a:pt x="47" y="82"/>
                  </a:lnTo>
                  <a:lnTo>
                    <a:pt x="41" y="71"/>
                  </a:lnTo>
                  <a:lnTo>
                    <a:pt x="36" y="57"/>
                  </a:lnTo>
                  <a:lnTo>
                    <a:pt x="30" y="44"/>
                  </a:lnTo>
                  <a:lnTo>
                    <a:pt x="27" y="30"/>
                  </a:lnTo>
                  <a:lnTo>
                    <a:pt x="25" y="15"/>
                  </a:lnTo>
                  <a:lnTo>
                    <a:pt x="25" y="0"/>
                  </a:lnTo>
                  <a:lnTo>
                    <a:pt x="0" y="0"/>
                  </a:lnTo>
                  <a:close/>
                </a:path>
              </a:pathLst>
            </a:custGeom>
            <a:solidFill>
              <a:srgbClr val="1F1A17"/>
            </a:solidFill>
            <a:ln w="9525">
              <a:noFill/>
              <a:round/>
              <a:headEnd/>
              <a:tailEnd/>
            </a:ln>
          </p:spPr>
          <p:txBody>
            <a:bodyPr/>
            <a:lstStyle/>
            <a:p>
              <a:endParaRPr lang="en-US"/>
            </a:p>
          </p:txBody>
        </p:sp>
        <p:sp>
          <p:nvSpPr>
            <p:cNvPr id="45132" name="Freeform 69"/>
            <p:cNvSpPr>
              <a:spLocks/>
            </p:cNvSpPr>
            <p:nvPr/>
          </p:nvSpPr>
          <p:spPr bwMode="auto">
            <a:xfrm>
              <a:off x="2233" y="3182"/>
              <a:ext cx="55" cy="61"/>
            </a:xfrm>
            <a:custGeom>
              <a:avLst/>
              <a:gdLst>
                <a:gd name="T0" fmla="*/ 6 w 166"/>
                <a:gd name="T1" fmla="*/ 0 h 183"/>
                <a:gd name="T2" fmla="*/ 6 w 166"/>
                <a:gd name="T3" fmla="*/ 0 h 183"/>
                <a:gd name="T4" fmla="*/ 5 w 166"/>
                <a:gd name="T5" fmla="*/ 0 h 183"/>
                <a:gd name="T6" fmla="*/ 5 w 166"/>
                <a:gd name="T7" fmla="*/ 0 h 183"/>
                <a:gd name="T8" fmla="*/ 4 w 166"/>
                <a:gd name="T9" fmla="*/ 0 h 183"/>
                <a:gd name="T10" fmla="*/ 4 w 166"/>
                <a:gd name="T11" fmla="*/ 0 h 183"/>
                <a:gd name="T12" fmla="*/ 3 w 166"/>
                <a:gd name="T13" fmla="*/ 1 h 183"/>
                <a:gd name="T14" fmla="*/ 3 w 166"/>
                <a:gd name="T15" fmla="*/ 1 h 183"/>
                <a:gd name="T16" fmla="*/ 2 w 166"/>
                <a:gd name="T17" fmla="*/ 1 h 183"/>
                <a:gd name="T18" fmla="*/ 2 w 166"/>
                <a:gd name="T19" fmla="*/ 2 h 183"/>
                <a:gd name="T20" fmla="*/ 1 w 166"/>
                <a:gd name="T21" fmla="*/ 2 h 183"/>
                <a:gd name="T22" fmla="*/ 1 w 166"/>
                <a:gd name="T23" fmla="*/ 3 h 183"/>
                <a:gd name="T24" fmla="*/ 1 w 166"/>
                <a:gd name="T25" fmla="*/ 3 h 183"/>
                <a:gd name="T26" fmla="*/ 0 w 166"/>
                <a:gd name="T27" fmla="*/ 4 h 183"/>
                <a:gd name="T28" fmla="*/ 0 w 166"/>
                <a:gd name="T29" fmla="*/ 5 h 183"/>
                <a:gd name="T30" fmla="*/ 0 w 166"/>
                <a:gd name="T31" fmla="*/ 5 h 183"/>
                <a:gd name="T32" fmla="*/ 0 w 166"/>
                <a:gd name="T33" fmla="*/ 6 h 183"/>
                <a:gd name="T34" fmla="*/ 0 w 166"/>
                <a:gd name="T35" fmla="*/ 7 h 183"/>
                <a:gd name="T36" fmla="*/ 1 w 166"/>
                <a:gd name="T37" fmla="*/ 7 h 183"/>
                <a:gd name="T38" fmla="*/ 1 w 166"/>
                <a:gd name="T39" fmla="*/ 6 h 183"/>
                <a:gd name="T40" fmla="*/ 1 w 166"/>
                <a:gd name="T41" fmla="*/ 6 h 183"/>
                <a:gd name="T42" fmla="*/ 1 w 166"/>
                <a:gd name="T43" fmla="*/ 5 h 183"/>
                <a:gd name="T44" fmla="*/ 1 w 166"/>
                <a:gd name="T45" fmla="*/ 4 h 183"/>
                <a:gd name="T46" fmla="*/ 2 w 166"/>
                <a:gd name="T47" fmla="*/ 4 h 183"/>
                <a:gd name="T48" fmla="*/ 2 w 166"/>
                <a:gd name="T49" fmla="*/ 3 h 183"/>
                <a:gd name="T50" fmla="*/ 2 w 166"/>
                <a:gd name="T51" fmla="*/ 3 h 183"/>
                <a:gd name="T52" fmla="*/ 2 w 166"/>
                <a:gd name="T53" fmla="*/ 3 h 183"/>
                <a:gd name="T54" fmla="*/ 3 w 166"/>
                <a:gd name="T55" fmla="*/ 2 h 183"/>
                <a:gd name="T56" fmla="*/ 3 w 166"/>
                <a:gd name="T57" fmla="*/ 2 h 183"/>
                <a:gd name="T58" fmla="*/ 4 w 166"/>
                <a:gd name="T59" fmla="*/ 2 h 183"/>
                <a:gd name="T60" fmla="*/ 4 w 166"/>
                <a:gd name="T61" fmla="*/ 1 h 183"/>
                <a:gd name="T62" fmla="*/ 4 w 166"/>
                <a:gd name="T63" fmla="*/ 1 h 183"/>
                <a:gd name="T64" fmla="*/ 5 w 166"/>
                <a:gd name="T65" fmla="*/ 1 h 183"/>
                <a:gd name="T66" fmla="*/ 6 w 166"/>
                <a:gd name="T67" fmla="*/ 1 h 183"/>
                <a:gd name="T68" fmla="*/ 6 w 166"/>
                <a:gd name="T69" fmla="*/ 1 h 183"/>
                <a:gd name="T70" fmla="*/ 6 w 166"/>
                <a:gd name="T71" fmla="*/ 1 h 183"/>
                <a:gd name="T72" fmla="*/ 6 w 166"/>
                <a:gd name="T73" fmla="*/ 0 h 183"/>
                <a:gd name="T74" fmla="*/ 6 w 166"/>
                <a:gd name="T75" fmla="*/ 0 h 183"/>
                <a:gd name="T76" fmla="*/ 6 w 166"/>
                <a:gd name="T77" fmla="*/ 0 h 1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6"/>
                <a:gd name="T118" fmla="*/ 0 h 183"/>
                <a:gd name="T119" fmla="*/ 166 w 166"/>
                <a:gd name="T120" fmla="*/ 183 h 1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6" h="183">
                  <a:moveTo>
                    <a:pt x="166" y="0"/>
                  </a:moveTo>
                  <a:lnTo>
                    <a:pt x="166" y="0"/>
                  </a:lnTo>
                  <a:lnTo>
                    <a:pt x="149" y="1"/>
                  </a:lnTo>
                  <a:lnTo>
                    <a:pt x="132" y="3"/>
                  </a:lnTo>
                  <a:lnTo>
                    <a:pt x="115" y="7"/>
                  </a:lnTo>
                  <a:lnTo>
                    <a:pt x="100" y="13"/>
                  </a:lnTo>
                  <a:lnTo>
                    <a:pt x="85" y="21"/>
                  </a:lnTo>
                  <a:lnTo>
                    <a:pt x="72" y="30"/>
                  </a:lnTo>
                  <a:lnTo>
                    <a:pt x="59" y="40"/>
                  </a:lnTo>
                  <a:lnTo>
                    <a:pt x="47" y="52"/>
                  </a:lnTo>
                  <a:lnTo>
                    <a:pt x="37" y="64"/>
                  </a:lnTo>
                  <a:lnTo>
                    <a:pt x="28" y="79"/>
                  </a:lnTo>
                  <a:lnTo>
                    <a:pt x="19" y="94"/>
                  </a:lnTo>
                  <a:lnTo>
                    <a:pt x="13" y="110"/>
                  </a:lnTo>
                  <a:lnTo>
                    <a:pt x="7" y="128"/>
                  </a:lnTo>
                  <a:lnTo>
                    <a:pt x="3" y="145"/>
                  </a:lnTo>
                  <a:lnTo>
                    <a:pt x="1" y="164"/>
                  </a:lnTo>
                  <a:lnTo>
                    <a:pt x="0" y="183"/>
                  </a:lnTo>
                  <a:lnTo>
                    <a:pt x="25" y="183"/>
                  </a:lnTo>
                  <a:lnTo>
                    <a:pt x="25" y="166"/>
                  </a:lnTo>
                  <a:lnTo>
                    <a:pt x="27" y="150"/>
                  </a:lnTo>
                  <a:lnTo>
                    <a:pt x="30" y="135"/>
                  </a:lnTo>
                  <a:lnTo>
                    <a:pt x="36" y="121"/>
                  </a:lnTo>
                  <a:lnTo>
                    <a:pt x="41" y="106"/>
                  </a:lnTo>
                  <a:lnTo>
                    <a:pt x="47" y="94"/>
                  </a:lnTo>
                  <a:lnTo>
                    <a:pt x="56" y="82"/>
                  </a:lnTo>
                  <a:lnTo>
                    <a:pt x="65" y="70"/>
                  </a:lnTo>
                  <a:lnTo>
                    <a:pt x="74" y="61"/>
                  </a:lnTo>
                  <a:lnTo>
                    <a:pt x="85" y="52"/>
                  </a:lnTo>
                  <a:lnTo>
                    <a:pt x="97" y="44"/>
                  </a:lnTo>
                  <a:lnTo>
                    <a:pt x="109" y="38"/>
                  </a:lnTo>
                  <a:lnTo>
                    <a:pt x="122" y="33"/>
                  </a:lnTo>
                  <a:lnTo>
                    <a:pt x="136" y="30"/>
                  </a:lnTo>
                  <a:lnTo>
                    <a:pt x="151" y="27"/>
                  </a:lnTo>
                  <a:lnTo>
                    <a:pt x="166" y="26"/>
                  </a:lnTo>
                  <a:lnTo>
                    <a:pt x="166" y="0"/>
                  </a:lnTo>
                  <a:close/>
                </a:path>
              </a:pathLst>
            </a:custGeom>
            <a:solidFill>
              <a:srgbClr val="1F1A17"/>
            </a:solidFill>
            <a:ln w="9525">
              <a:noFill/>
              <a:round/>
              <a:headEnd/>
              <a:tailEnd/>
            </a:ln>
          </p:spPr>
          <p:txBody>
            <a:bodyPr/>
            <a:lstStyle/>
            <a:p>
              <a:endParaRPr lang="en-US"/>
            </a:p>
          </p:txBody>
        </p:sp>
        <p:sp>
          <p:nvSpPr>
            <p:cNvPr id="45133" name="Freeform 70"/>
            <p:cNvSpPr>
              <a:spLocks/>
            </p:cNvSpPr>
            <p:nvPr/>
          </p:nvSpPr>
          <p:spPr bwMode="auto">
            <a:xfrm>
              <a:off x="2288" y="3182"/>
              <a:ext cx="55" cy="61"/>
            </a:xfrm>
            <a:custGeom>
              <a:avLst/>
              <a:gdLst>
                <a:gd name="T0" fmla="*/ 6 w 165"/>
                <a:gd name="T1" fmla="*/ 7 h 183"/>
                <a:gd name="T2" fmla="*/ 6 w 165"/>
                <a:gd name="T3" fmla="*/ 7 h 183"/>
                <a:gd name="T4" fmla="*/ 6 w 165"/>
                <a:gd name="T5" fmla="*/ 6 h 183"/>
                <a:gd name="T6" fmla="*/ 6 w 165"/>
                <a:gd name="T7" fmla="*/ 5 h 183"/>
                <a:gd name="T8" fmla="*/ 6 w 165"/>
                <a:gd name="T9" fmla="*/ 5 h 183"/>
                <a:gd name="T10" fmla="*/ 6 w 165"/>
                <a:gd name="T11" fmla="*/ 4 h 183"/>
                <a:gd name="T12" fmla="*/ 5 w 165"/>
                <a:gd name="T13" fmla="*/ 3 h 183"/>
                <a:gd name="T14" fmla="*/ 5 w 165"/>
                <a:gd name="T15" fmla="*/ 3 h 183"/>
                <a:gd name="T16" fmla="*/ 5 w 165"/>
                <a:gd name="T17" fmla="*/ 2 h 183"/>
                <a:gd name="T18" fmla="*/ 4 w 165"/>
                <a:gd name="T19" fmla="*/ 2 h 183"/>
                <a:gd name="T20" fmla="*/ 4 w 165"/>
                <a:gd name="T21" fmla="*/ 1 h 183"/>
                <a:gd name="T22" fmla="*/ 3 w 165"/>
                <a:gd name="T23" fmla="*/ 1 h 183"/>
                <a:gd name="T24" fmla="*/ 3 w 165"/>
                <a:gd name="T25" fmla="*/ 1 h 183"/>
                <a:gd name="T26" fmla="*/ 2 w 165"/>
                <a:gd name="T27" fmla="*/ 0 h 183"/>
                <a:gd name="T28" fmla="*/ 2 w 165"/>
                <a:gd name="T29" fmla="*/ 0 h 183"/>
                <a:gd name="T30" fmla="*/ 1 w 165"/>
                <a:gd name="T31" fmla="*/ 0 h 183"/>
                <a:gd name="T32" fmla="*/ 1 w 165"/>
                <a:gd name="T33" fmla="*/ 0 h 183"/>
                <a:gd name="T34" fmla="*/ 0 w 165"/>
                <a:gd name="T35" fmla="*/ 0 h 183"/>
                <a:gd name="T36" fmla="*/ 0 w 165"/>
                <a:gd name="T37" fmla="*/ 1 h 183"/>
                <a:gd name="T38" fmla="*/ 1 w 165"/>
                <a:gd name="T39" fmla="*/ 1 h 183"/>
                <a:gd name="T40" fmla="*/ 1 w 165"/>
                <a:gd name="T41" fmla="*/ 1 h 183"/>
                <a:gd name="T42" fmla="*/ 2 w 165"/>
                <a:gd name="T43" fmla="*/ 1 h 183"/>
                <a:gd name="T44" fmla="*/ 2 w 165"/>
                <a:gd name="T45" fmla="*/ 1 h 183"/>
                <a:gd name="T46" fmla="*/ 3 w 165"/>
                <a:gd name="T47" fmla="*/ 2 h 183"/>
                <a:gd name="T48" fmla="*/ 3 w 165"/>
                <a:gd name="T49" fmla="*/ 2 h 183"/>
                <a:gd name="T50" fmla="*/ 3 w 165"/>
                <a:gd name="T51" fmla="*/ 2 h 183"/>
                <a:gd name="T52" fmla="*/ 4 w 165"/>
                <a:gd name="T53" fmla="*/ 3 h 183"/>
                <a:gd name="T54" fmla="*/ 4 w 165"/>
                <a:gd name="T55" fmla="*/ 3 h 183"/>
                <a:gd name="T56" fmla="*/ 4 w 165"/>
                <a:gd name="T57" fmla="*/ 3 h 183"/>
                <a:gd name="T58" fmla="*/ 5 w 165"/>
                <a:gd name="T59" fmla="*/ 4 h 183"/>
                <a:gd name="T60" fmla="*/ 5 w 165"/>
                <a:gd name="T61" fmla="*/ 4 h 183"/>
                <a:gd name="T62" fmla="*/ 5 w 165"/>
                <a:gd name="T63" fmla="*/ 5 h 183"/>
                <a:gd name="T64" fmla="*/ 5 w 165"/>
                <a:gd name="T65" fmla="*/ 6 h 183"/>
                <a:gd name="T66" fmla="*/ 5 w 165"/>
                <a:gd name="T67" fmla="*/ 6 h 183"/>
                <a:gd name="T68" fmla="*/ 5 w 165"/>
                <a:gd name="T69" fmla="*/ 7 h 183"/>
                <a:gd name="T70" fmla="*/ 5 w 165"/>
                <a:gd name="T71" fmla="*/ 7 h 183"/>
                <a:gd name="T72" fmla="*/ 6 w 165"/>
                <a:gd name="T73" fmla="*/ 7 h 183"/>
                <a:gd name="T74" fmla="*/ 6 w 165"/>
                <a:gd name="T75" fmla="*/ 7 h 183"/>
                <a:gd name="T76" fmla="*/ 6 w 165"/>
                <a:gd name="T77" fmla="*/ 7 h 1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183"/>
                <a:gd name="T119" fmla="*/ 165 w 165"/>
                <a:gd name="T120" fmla="*/ 183 h 1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183">
                  <a:moveTo>
                    <a:pt x="165" y="183"/>
                  </a:moveTo>
                  <a:lnTo>
                    <a:pt x="165" y="183"/>
                  </a:lnTo>
                  <a:lnTo>
                    <a:pt x="164" y="164"/>
                  </a:lnTo>
                  <a:lnTo>
                    <a:pt x="162" y="145"/>
                  </a:lnTo>
                  <a:lnTo>
                    <a:pt x="158" y="128"/>
                  </a:lnTo>
                  <a:lnTo>
                    <a:pt x="152" y="110"/>
                  </a:lnTo>
                  <a:lnTo>
                    <a:pt x="146" y="94"/>
                  </a:lnTo>
                  <a:lnTo>
                    <a:pt x="137" y="79"/>
                  </a:lnTo>
                  <a:lnTo>
                    <a:pt x="129" y="64"/>
                  </a:lnTo>
                  <a:lnTo>
                    <a:pt x="118" y="52"/>
                  </a:lnTo>
                  <a:lnTo>
                    <a:pt x="106" y="40"/>
                  </a:lnTo>
                  <a:lnTo>
                    <a:pt x="93" y="30"/>
                  </a:lnTo>
                  <a:lnTo>
                    <a:pt x="80" y="21"/>
                  </a:lnTo>
                  <a:lnTo>
                    <a:pt x="65" y="13"/>
                  </a:lnTo>
                  <a:lnTo>
                    <a:pt x="50" y="7"/>
                  </a:lnTo>
                  <a:lnTo>
                    <a:pt x="34" y="3"/>
                  </a:lnTo>
                  <a:lnTo>
                    <a:pt x="17" y="1"/>
                  </a:lnTo>
                  <a:lnTo>
                    <a:pt x="0" y="0"/>
                  </a:lnTo>
                  <a:lnTo>
                    <a:pt x="0" y="26"/>
                  </a:lnTo>
                  <a:lnTo>
                    <a:pt x="14" y="27"/>
                  </a:lnTo>
                  <a:lnTo>
                    <a:pt x="29" y="30"/>
                  </a:lnTo>
                  <a:lnTo>
                    <a:pt x="43" y="33"/>
                  </a:lnTo>
                  <a:lnTo>
                    <a:pt x="56" y="38"/>
                  </a:lnTo>
                  <a:lnTo>
                    <a:pt x="68" y="44"/>
                  </a:lnTo>
                  <a:lnTo>
                    <a:pt x="80" y="52"/>
                  </a:lnTo>
                  <a:lnTo>
                    <a:pt x="91" y="61"/>
                  </a:lnTo>
                  <a:lnTo>
                    <a:pt x="101" y="70"/>
                  </a:lnTo>
                  <a:lnTo>
                    <a:pt x="109" y="82"/>
                  </a:lnTo>
                  <a:lnTo>
                    <a:pt x="118" y="94"/>
                  </a:lnTo>
                  <a:lnTo>
                    <a:pt x="124" y="106"/>
                  </a:lnTo>
                  <a:lnTo>
                    <a:pt x="130" y="121"/>
                  </a:lnTo>
                  <a:lnTo>
                    <a:pt x="135" y="135"/>
                  </a:lnTo>
                  <a:lnTo>
                    <a:pt x="138" y="150"/>
                  </a:lnTo>
                  <a:lnTo>
                    <a:pt x="141" y="166"/>
                  </a:lnTo>
                  <a:lnTo>
                    <a:pt x="141" y="183"/>
                  </a:lnTo>
                  <a:lnTo>
                    <a:pt x="165" y="183"/>
                  </a:lnTo>
                  <a:close/>
                </a:path>
              </a:pathLst>
            </a:custGeom>
            <a:solidFill>
              <a:srgbClr val="1F1A17"/>
            </a:solidFill>
            <a:ln w="9525">
              <a:noFill/>
              <a:round/>
              <a:headEnd/>
              <a:tailEnd/>
            </a:ln>
          </p:spPr>
          <p:txBody>
            <a:bodyPr/>
            <a:lstStyle/>
            <a:p>
              <a:endParaRPr lang="en-US"/>
            </a:p>
          </p:txBody>
        </p:sp>
        <p:sp>
          <p:nvSpPr>
            <p:cNvPr id="45134" name="Freeform 71"/>
            <p:cNvSpPr>
              <a:spLocks/>
            </p:cNvSpPr>
            <p:nvPr/>
          </p:nvSpPr>
          <p:spPr bwMode="auto">
            <a:xfrm>
              <a:off x="2281" y="3464"/>
              <a:ext cx="48" cy="52"/>
            </a:xfrm>
            <a:custGeom>
              <a:avLst/>
              <a:gdLst>
                <a:gd name="T0" fmla="*/ 5 w 143"/>
                <a:gd name="T1" fmla="*/ 3 h 156"/>
                <a:gd name="T2" fmla="*/ 5 w 143"/>
                <a:gd name="T3" fmla="*/ 4 h 156"/>
                <a:gd name="T4" fmla="*/ 5 w 143"/>
                <a:gd name="T5" fmla="*/ 4 h 156"/>
                <a:gd name="T6" fmla="*/ 5 w 143"/>
                <a:gd name="T7" fmla="*/ 5 h 156"/>
                <a:gd name="T8" fmla="*/ 4 w 143"/>
                <a:gd name="T9" fmla="*/ 5 h 156"/>
                <a:gd name="T10" fmla="*/ 4 w 143"/>
                <a:gd name="T11" fmla="*/ 5 h 156"/>
                <a:gd name="T12" fmla="*/ 3 w 143"/>
                <a:gd name="T13" fmla="*/ 6 h 156"/>
                <a:gd name="T14" fmla="*/ 3 w 143"/>
                <a:gd name="T15" fmla="*/ 6 h 156"/>
                <a:gd name="T16" fmla="*/ 2 w 143"/>
                <a:gd name="T17" fmla="*/ 6 h 156"/>
                <a:gd name="T18" fmla="*/ 2 w 143"/>
                <a:gd name="T19" fmla="*/ 6 h 156"/>
                <a:gd name="T20" fmla="*/ 1 w 143"/>
                <a:gd name="T21" fmla="*/ 5 h 156"/>
                <a:gd name="T22" fmla="*/ 1 w 143"/>
                <a:gd name="T23" fmla="*/ 5 h 156"/>
                <a:gd name="T24" fmla="*/ 1 w 143"/>
                <a:gd name="T25" fmla="*/ 5 h 156"/>
                <a:gd name="T26" fmla="*/ 0 w 143"/>
                <a:gd name="T27" fmla="*/ 4 h 156"/>
                <a:gd name="T28" fmla="*/ 0 w 143"/>
                <a:gd name="T29" fmla="*/ 4 h 156"/>
                <a:gd name="T30" fmla="*/ 0 w 143"/>
                <a:gd name="T31" fmla="*/ 3 h 156"/>
                <a:gd name="T32" fmla="*/ 0 w 143"/>
                <a:gd name="T33" fmla="*/ 3 h 156"/>
                <a:gd name="T34" fmla="*/ 0 w 143"/>
                <a:gd name="T35" fmla="*/ 2 h 156"/>
                <a:gd name="T36" fmla="*/ 0 w 143"/>
                <a:gd name="T37" fmla="*/ 2 h 156"/>
                <a:gd name="T38" fmla="*/ 1 w 143"/>
                <a:gd name="T39" fmla="*/ 1 h 156"/>
                <a:gd name="T40" fmla="*/ 1 w 143"/>
                <a:gd name="T41" fmla="*/ 1 h 156"/>
                <a:gd name="T42" fmla="*/ 1 w 143"/>
                <a:gd name="T43" fmla="*/ 0 h 156"/>
                <a:gd name="T44" fmla="*/ 2 w 143"/>
                <a:gd name="T45" fmla="*/ 0 h 156"/>
                <a:gd name="T46" fmla="*/ 2 w 143"/>
                <a:gd name="T47" fmla="*/ 0 h 156"/>
                <a:gd name="T48" fmla="*/ 3 w 143"/>
                <a:gd name="T49" fmla="*/ 0 h 156"/>
                <a:gd name="T50" fmla="*/ 3 w 143"/>
                <a:gd name="T51" fmla="*/ 0 h 156"/>
                <a:gd name="T52" fmla="*/ 4 w 143"/>
                <a:gd name="T53" fmla="*/ 0 h 156"/>
                <a:gd name="T54" fmla="*/ 4 w 143"/>
                <a:gd name="T55" fmla="*/ 1 h 156"/>
                <a:gd name="T56" fmla="*/ 5 w 143"/>
                <a:gd name="T57" fmla="*/ 1 h 156"/>
                <a:gd name="T58" fmla="*/ 5 w 143"/>
                <a:gd name="T59" fmla="*/ 2 h 156"/>
                <a:gd name="T60" fmla="*/ 5 w 143"/>
                <a:gd name="T61" fmla="*/ 2 h 156"/>
                <a:gd name="T62" fmla="*/ 5 w 143"/>
                <a:gd name="T63" fmla="*/ 3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156"/>
                <a:gd name="T98" fmla="*/ 143 w 14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156">
                  <a:moveTo>
                    <a:pt x="143" y="78"/>
                  </a:moveTo>
                  <a:lnTo>
                    <a:pt x="143" y="86"/>
                  </a:lnTo>
                  <a:lnTo>
                    <a:pt x="142" y="94"/>
                  </a:lnTo>
                  <a:lnTo>
                    <a:pt x="140" y="101"/>
                  </a:lnTo>
                  <a:lnTo>
                    <a:pt x="138" y="108"/>
                  </a:lnTo>
                  <a:lnTo>
                    <a:pt x="135" y="115"/>
                  </a:lnTo>
                  <a:lnTo>
                    <a:pt x="131" y="121"/>
                  </a:lnTo>
                  <a:lnTo>
                    <a:pt x="127" y="127"/>
                  </a:lnTo>
                  <a:lnTo>
                    <a:pt x="123" y="133"/>
                  </a:lnTo>
                  <a:lnTo>
                    <a:pt x="117" y="138"/>
                  </a:lnTo>
                  <a:lnTo>
                    <a:pt x="112" y="143"/>
                  </a:lnTo>
                  <a:lnTo>
                    <a:pt x="106" y="146"/>
                  </a:lnTo>
                  <a:lnTo>
                    <a:pt x="100" y="150"/>
                  </a:lnTo>
                  <a:lnTo>
                    <a:pt x="93" y="152"/>
                  </a:lnTo>
                  <a:lnTo>
                    <a:pt x="87" y="155"/>
                  </a:lnTo>
                  <a:lnTo>
                    <a:pt x="81" y="156"/>
                  </a:lnTo>
                  <a:lnTo>
                    <a:pt x="73" y="156"/>
                  </a:lnTo>
                  <a:lnTo>
                    <a:pt x="65" y="156"/>
                  </a:lnTo>
                  <a:lnTo>
                    <a:pt x="58" y="155"/>
                  </a:lnTo>
                  <a:lnTo>
                    <a:pt x="50" y="152"/>
                  </a:lnTo>
                  <a:lnTo>
                    <a:pt x="44" y="150"/>
                  </a:lnTo>
                  <a:lnTo>
                    <a:pt x="37" y="146"/>
                  </a:lnTo>
                  <a:lnTo>
                    <a:pt x="31" y="143"/>
                  </a:lnTo>
                  <a:lnTo>
                    <a:pt x="25" y="138"/>
                  </a:lnTo>
                  <a:lnTo>
                    <a:pt x="20" y="133"/>
                  </a:lnTo>
                  <a:lnTo>
                    <a:pt x="16" y="127"/>
                  </a:lnTo>
                  <a:lnTo>
                    <a:pt x="11" y="121"/>
                  </a:lnTo>
                  <a:lnTo>
                    <a:pt x="8" y="115"/>
                  </a:lnTo>
                  <a:lnTo>
                    <a:pt x="5" y="108"/>
                  </a:lnTo>
                  <a:lnTo>
                    <a:pt x="3" y="101"/>
                  </a:lnTo>
                  <a:lnTo>
                    <a:pt x="1" y="94"/>
                  </a:lnTo>
                  <a:lnTo>
                    <a:pt x="0" y="86"/>
                  </a:lnTo>
                  <a:lnTo>
                    <a:pt x="0" y="78"/>
                  </a:lnTo>
                  <a:lnTo>
                    <a:pt x="0" y="70"/>
                  </a:lnTo>
                  <a:lnTo>
                    <a:pt x="1" y="62"/>
                  </a:lnTo>
                  <a:lnTo>
                    <a:pt x="3" y="55"/>
                  </a:lnTo>
                  <a:lnTo>
                    <a:pt x="5" y="48"/>
                  </a:lnTo>
                  <a:lnTo>
                    <a:pt x="8" y="41"/>
                  </a:lnTo>
                  <a:lnTo>
                    <a:pt x="11" y="35"/>
                  </a:lnTo>
                  <a:lnTo>
                    <a:pt x="16" y="29"/>
                  </a:lnTo>
                  <a:lnTo>
                    <a:pt x="20" y="23"/>
                  </a:lnTo>
                  <a:lnTo>
                    <a:pt x="25" y="18"/>
                  </a:lnTo>
                  <a:lnTo>
                    <a:pt x="31" y="13"/>
                  </a:lnTo>
                  <a:lnTo>
                    <a:pt x="37" y="10"/>
                  </a:lnTo>
                  <a:lnTo>
                    <a:pt x="44" y="6"/>
                  </a:lnTo>
                  <a:lnTo>
                    <a:pt x="50" y="4"/>
                  </a:lnTo>
                  <a:lnTo>
                    <a:pt x="58" y="1"/>
                  </a:lnTo>
                  <a:lnTo>
                    <a:pt x="65" y="0"/>
                  </a:lnTo>
                  <a:lnTo>
                    <a:pt x="73" y="0"/>
                  </a:lnTo>
                  <a:lnTo>
                    <a:pt x="81" y="0"/>
                  </a:lnTo>
                  <a:lnTo>
                    <a:pt x="87" y="1"/>
                  </a:lnTo>
                  <a:lnTo>
                    <a:pt x="93" y="4"/>
                  </a:lnTo>
                  <a:lnTo>
                    <a:pt x="100" y="6"/>
                  </a:lnTo>
                  <a:lnTo>
                    <a:pt x="106" y="10"/>
                  </a:lnTo>
                  <a:lnTo>
                    <a:pt x="112" y="13"/>
                  </a:lnTo>
                  <a:lnTo>
                    <a:pt x="117" y="18"/>
                  </a:lnTo>
                  <a:lnTo>
                    <a:pt x="123" y="23"/>
                  </a:lnTo>
                  <a:lnTo>
                    <a:pt x="127" y="29"/>
                  </a:lnTo>
                  <a:lnTo>
                    <a:pt x="131" y="35"/>
                  </a:lnTo>
                  <a:lnTo>
                    <a:pt x="135" y="41"/>
                  </a:lnTo>
                  <a:lnTo>
                    <a:pt x="138" y="48"/>
                  </a:lnTo>
                  <a:lnTo>
                    <a:pt x="140" y="55"/>
                  </a:lnTo>
                  <a:lnTo>
                    <a:pt x="142" y="62"/>
                  </a:lnTo>
                  <a:lnTo>
                    <a:pt x="143" y="70"/>
                  </a:lnTo>
                  <a:lnTo>
                    <a:pt x="143" y="78"/>
                  </a:lnTo>
                  <a:close/>
                </a:path>
              </a:pathLst>
            </a:custGeom>
            <a:solidFill>
              <a:srgbClr val="E87A41"/>
            </a:solidFill>
            <a:ln w="9525">
              <a:noFill/>
              <a:round/>
              <a:headEnd/>
              <a:tailEnd/>
            </a:ln>
          </p:spPr>
          <p:txBody>
            <a:bodyPr/>
            <a:lstStyle/>
            <a:p>
              <a:endParaRPr lang="en-US"/>
            </a:p>
          </p:txBody>
        </p:sp>
        <p:sp>
          <p:nvSpPr>
            <p:cNvPr id="45135" name="Freeform 72"/>
            <p:cNvSpPr>
              <a:spLocks/>
            </p:cNvSpPr>
            <p:nvPr/>
          </p:nvSpPr>
          <p:spPr bwMode="auto">
            <a:xfrm>
              <a:off x="2305" y="3490"/>
              <a:ext cx="28" cy="30"/>
            </a:xfrm>
            <a:custGeom>
              <a:avLst/>
              <a:gdLst>
                <a:gd name="T0" fmla="*/ 0 w 82"/>
                <a:gd name="T1" fmla="*/ 3 h 91"/>
                <a:gd name="T2" fmla="*/ 0 w 82"/>
                <a:gd name="T3" fmla="*/ 3 h 91"/>
                <a:gd name="T4" fmla="*/ 0 w 82"/>
                <a:gd name="T5" fmla="*/ 3 h 91"/>
                <a:gd name="T6" fmla="*/ 1 w 82"/>
                <a:gd name="T7" fmla="*/ 3 h 91"/>
                <a:gd name="T8" fmla="*/ 1 w 82"/>
                <a:gd name="T9" fmla="*/ 3 h 91"/>
                <a:gd name="T10" fmla="*/ 1 w 82"/>
                <a:gd name="T11" fmla="*/ 3 h 91"/>
                <a:gd name="T12" fmla="*/ 1 w 82"/>
                <a:gd name="T13" fmla="*/ 3 h 91"/>
                <a:gd name="T14" fmla="*/ 2 w 82"/>
                <a:gd name="T15" fmla="*/ 3 h 91"/>
                <a:gd name="T16" fmla="*/ 2 w 82"/>
                <a:gd name="T17" fmla="*/ 3 h 91"/>
                <a:gd name="T18" fmla="*/ 2 w 82"/>
                <a:gd name="T19" fmla="*/ 2 h 91"/>
                <a:gd name="T20" fmla="*/ 3 w 82"/>
                <a:gd name="T21" fmla="*/ 2 h 91"/>
                <a:gd name="T22" fmla="*/ 3 w 82"/>
                <a:gd name="T23" fmla="*/ 2 h 91"/>
                <a:gd name="T24" fmla="*/ 3 w 82"/>
                <a:gd name="T25" fmla="*/ 2 h 91"/>
                <a:gd name="T26" fmla="*/ 3 w 82"/>
                <a:gd name="T27" fmla="*/ 1 h 91"/>
                <a:gd name="T28" fmla="*/ 3 w 82"/>
                <a:gd name="T29" fmla="*/ 1 h 91"/>
                <a:gd name="T30" fmla="*/ 3 w 82"/>
                <a:gd name="T31" fmla="*/ 1 h 91"/>
                <a:gd name="T32" fmla="*/ 3 w 82"/>
                <a:gd name="T33" fmla="*/ 0 h 91"/>
                <a:gd name="T34" fmla="*/ 3 w 82"/>
                <a:gd name="T35" fmla="*/ 0 h 91"/>
                <a:gd name="T36" fmla="*/ 2 w 82"/>
                <a:gd name="T37" fmla="*/ 0 h 91"/>
                <a:gd name="T38" fmla="*/ 2 w 82"/>
                <a:gd name="T39" fmla="*/ 0 h 91"/>
                <a:gd name="T40" fmla="*/ 2 w 82"/>
                <a:gd name="T41" fmla="*/ 0 h 91"/>
                <a:gd name="T42" fmla="*/ 2 w 82"/>
                <a:gd name="T43" fmla="*/ 1 h 91"/>
                <a:gd name="T44" fmla="*/ 2 w 82"/>
                <a:gd name="T45" fmla="*/ 1 h 91"/>
                <a:gd name="T46" fmla="*/ 2 w 82"/>
                <a:gd name="T47" fmla="*/ 1 h 91"/>
                <a:gd name="T48" fmla="*/ 2 w 82"/>
                <a:gd name="T49" fmla="*/ 1 h 91"/>
                <a:gd name="T50" fmla="*/ 2 w 82"/>
                <a:gd name="T51" fmla="*/ 2 h 91"/>
                <a:gd name="T52" fmla="*/ 2 w 82"/>
                <a:gd name="T53" fmla="*/ 2 h 91"/>
                <a:gd name="T54" fmla="*/ 1 w 82"/>
                <a:gd name="T55" fmla="*/ 2 h 91"/>
                <a:gd name="T56" fmla="*/ 1 w 82"/>
                <a:gd name="T57" fmla="*/ 2 h 91"/>
                <a:gd name="T58" fmla="*/ 1 w 82"/>
                <a:gd name="T59" fmla="*/ 2 h 91"/>
                <a:gd name="T60" fmla="*/ 1 w 82"/>
                <a:gd name="T61" fmla="*/ 2 h 91"/>
                <a:gd name="T62" fmla="*/ 1 w 82"/>
                <a:gd name="T63" fmla="*/ 2 h 91"/>
                <a:gd name="T64" fmla="*/ 0 w 82"/>
                <a:gd name="T65" fmla="*/ 2 h 91"/>
                <a:gd name="T66" fmla="*/ 0 w 82"/>
                <a:gd name="T67" fmla="*/ 2 h 91"/>
                <a:gd name="T68" fmla="*/ 0 w 82"/>
                <a:gd name="T69" fmla="*/ 2 h 91"/>
                <a:gd name="T70" fmla="*/ 0 w 82"/>
                <a:gd name="T71" fmla="*/ 2 h 91"/>
                <a:gd name="T72" fmla="*/ 0 w 82"/>
                <a:gd name="T73" fmla="*/ 3 h 91"/>
                <a:gd name="T74" fmla="*/ 0 w 82"/>
                <a:gd name="T75" fmla="*/ 3 h 91"/>
                <a:gd name="T76" fmla="*/ 0 w 82"/>
                <a:gd name="T77" fmla="*/ 3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2"/>
                <a:gd name="T118" fmla="*/ 0 h 91"/>
                <a:gd name="T119" fmla="*/ 82 w 82"/>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2" h="91">
                  <a:moveTo>
                    <a:pt x="0" y="91"/>
                  </a:moveTo>
                  <a:lnTo>
                    <a:pt x="0" y="91"/>
                  </a:lnTo>
                  <a:lnTo>
                    <a:pt x="9" y="91"/>
                  </a:lnTo>
                  <a:lnTo>
                    <a:pt x="16" y="90"/>
                  </a:lnTo>
                  <a:lnTo>
                    <a:pt x="25" y="87"/>
                  </a:lnTo>
                  <a:lnTo>
                    <a:pt x="32" y="84"/>
                  </a:lnTo>
                  <a:lnTo>
                    <a:pt x="39" y="80"/>
                  </a:lnTo>
                  <a:lnTo>
                    <a:pt x="46" y="75"/>
                  </a:lnTo>
                  <a:lnTo>
                    <a:pt x="52" y="71"/>
                  </a:lnTo>
                  <a:lnTo>
                    <a:pt x="58" y="65"/>
                  </a:lnTo>
                  <a:lnTo>
                    <a:pt x="64" y="57"/>
                  </a:lnTo>
                  <a:lnTo>
                    <a:pt x="68" y="51"/>
                  </a:lnTo>
                  <a:lnTo>
                    <a:pt x="72" y="43"/>
                  </a:lnTo>
                  <a:lnTo>
                    <a:pt x="76" y="36"/>
                  </a:lnTo>
                  <a:lnTo>
                    <a:pt x="79" y="27"/>
                  </a:lnTo>
                  <a:lnTo>
                    <a:pt x="81" y="18"/>
                  </a:lnTo>
                  <a:lnTo>
                    <a:pt x="82" y="10"/>
                  </a:lnTo>
                  <a:lnTo>
                    <a:pt x="82" y="0"/>
                  </a:lnTo>
                  <a:lnTo>
                    <a:pt x="58" y="0"/>
                  </a:lnTo>
                  <a:lnTo>
                    <a:pt x="58" y="7"/>
                  </a:lnTo>
                  <a:lnTo>
                    <a:pt x="57" y="13"/>
                  </a:lnTo>
                  <a:lnTo>
                    <a:pt x="56" y="19"/>
                  </a:lnTo>
                  <a:lnTo>
                    <a:pt x="54" y="25"/>
                  </a:lnTo>
                  <a:lnTo>
                    <a:pt x="51" y="31"/>
                  </a:lnTo>
                  <a:lnTo>
                    <a:pt x="49" y="36"/>
                  </a:lnTo>
                  <a:lnTo>
                    <a:pt x="45" y="41"/>
                  </a:lnTo>
                  <a:lnTo>
                    <a:pt x="41" y="45"/>
                  </a:lnTo>
                  <a:lnTo>
                    <a:pt x="37" y="50"/>
                  </a:lnTo>
                  <a:lnTo>
                    <a:pt x="32" y="54"/>
                  </a:lnTo>
                  <a:lnTo>
                    <a:pt x="28" y="56"/>
                  </a:lnTo>
                  <a:lnTo>
                    <a:pt x="23" y="60"/>
                  </a:lnTo>
                  <a:lnTo>
                    <a:pt x="17" y="62"/>
                  </a:lnTo>
                  <a:lnTo>
                    <a:pt x="12" y="63"/>
                  </a:lnTo>
                  <a:lnTo>
                    <a:pt x="6" y="65"/>
                  </a:lnTo>
                  <a:lnTo>
                    <a:pt x="0" y="65"/>
                  </a:lnTo>
                  <a:lnTo>
                    <a:pt x="0" y="91"/>
                  </a:lnTo>
                  <a:close/>
                </a:path>
              </a:pathLst>
            </a:custGeom>
            <a:solidFill>
              <a:srgbClr val="1F1A17"/>
            </a:solidFill>
            <a:ln w="9525">
              <a:noFill/>
              <a:round/>
              <a:headEnd/>
              <a:tailEnd/>
            </a:ln>
          </p:spPr>
          <p:txBody>
            <a:bodyPr/>
            <a:lstStyle/>
            <a:p>
              <a:endParaRPr lang="en-US"/>
            </a:p>
          </p:txBody>
        </p:sp>
        <p:sp>
          <p:nvSpPr>
            <p:cNvPr id="45136" name="Freeform 73"/>
            <p:cNvSpPr>
              <a:spLocks/>
            </p:cNvSpPr>
            <p:nvPr/>
          </p:nvSpPr>
          <p:spPr bwMode="auto">
            <a:xfrm>
              <a:off x="2277" y="3490"/>
              <a:ext cx="28" cy="30"/>
            </a:xfrm>
            <a:custGeom>
              <a:avLst/>
              <a:gdLst>
                <a:gd name="T0" fmla="*/ 0 w 86"/>
                <a:gd name="T1" fmla="*/ 0 h 91"/>
                <a:gd name="T2" fmla="*/ 0 w 86"/>
                <a:gd name="T3" fmla="*/ 0 h 91"/>
                <a:gd name="T4" fmla="*/ 0 w 86"/>
                <a:gd name="T5" fmla="*/ 0 h 91"/>
                <a:gd name="T6" fmla="*/ 0 w 86"/>
                <a:gd name="T7" fmla="*/ 1 h 91"/>
                <a:gd name="T8" fmla="*/ 0 w 86"/>
                <a:gd name="T9" fmla="*/ 1 h 91"/>
                <a:gd name="T10" fmla="*/ 0 w 86"/>
                <a:gd name="T11" fmla="*/ 1 h 91"/>
                <a:gd name="T12" fmla="*/ 0 w 86"/>
                <a:gd name="T13" fmla="*/ 2 h 91"/>
                <a:gd name="T14" fmla="*/ 1 w 86"/>
                <a:gd name="T15" fmla="*/ 2 h 91"/>
                <a:gd name="T16" fmla="*/ 1 w 86"/>
                <a:gd name="T17" fmla="*/ 2 h 91"/>
                <a:gd name="T18" fmla="*/ 1 w 86"/>
                <a:gd name="T19" fmla="*/ 2 h 91"/>
                <a:gd name="T20" fmla="*/ 1 w 86"/>
                <a:gd name="T21" fmla="*/ 3 h 91"/>
                <a:gd name="T22" fmla="*/ 1 w 86"/>
                <a:gd name="T23" fmla="*/ 3 h 91"/>
                <a:gd name="T24" fmla="*/ 2 w 86"/>
                <a:gd name="T25" fmla="*/ 3 h 91"/>
                <a:gd name="T26" fmla="*/ 2 w 86"/>
                <a:gd name="T27" fmla="*/ 3 h 91"/>
                <a:gd name="T28" fmla="*/ 2 w 86"/>
                <a:gd name="T29" fmla="*/ 3 h 91"/>
                <a:gd name="T30" fmla="*/ 2 w 86"/>
                <a:gd name="T31" fmla="*/ 3 h 91"/>
                <a:gd name="T32" fmla="*/ 3 w 86"/>
                <a:gd name="T33" fmla="*/ 3 h 91"/>
                <a:gd name="T34" fmla="*/ 3 w 86"/>
                <a:gd name="T35" fmla="*/ 3 h 91"/>
                <a:gd name="T36" fmla="*/ 3 w 86"/>
                <a:gd name="T37" fmla="*/ 2 h 91"/>
                <a:gd name="T38" fmla="*/ 3 w 86"/>
                <a:gd name="T39" fmla="*/ 2 h 91"/>
                <a:gd name="T40" fmla="*/ 3 w 86"/>
                <a:gd name="T41" fmla="*/ 2 h 91"/>
                <a:gd name="T42" fmla="*/ 2 w 86"/>
                <a:gd name="T43" fmla="*/ 2 h 91"/>
                <a:gd name="T44" fmla="*/ 2 w 86"/>
                <a:gd name="T45" fmla="*/ 2 h 91"/>
                <a:gd name="T46" fmla="*/ 2 w 86"/>
                <a:gd name="T47" fmla="*/ 2 h 91"/>
                <a:gd name="T48" fmla="*/ 2 w 86"/>
                <a:gd name="T49" fmla="*/ 2 h 91"/>
                <a:gd name="T50" fmla="*/ 2 w 86"/>
                <a:gd name="T51" fmla="*/ 2 h 91"/>
                <a:gd name="T52" fmla="*/ 2 w 86"/>
                <a:gd name="T53" fmla="*/ 2 h 91"/>
                <a:gd name="T54" fmla="*/ 1 w 86"/>
                <a:gd name="T55" fmla="*/ 2 h 91"/>
                <a:gd name="T56" fmla="*/ 1 w 86"/>
                <a:gd name="T57" fmla="*/ 1 h 91"/>
                <a:gd name="T58" fmla="*/ 1 w 86"/>
                <a:gd name="T59" fmla="*/ 1 h 91"/>
                <a:gd name="T60" fmla="*/ 1 w 86"/>
                <a:gd name="T61" fmla="*/ 1 h 91"/>
                <a:gd name="T62" fmla="*/ 1 w 86"/>
                <a:gd name="T63" fmla="*/ 1 h 91"/>
                <a:gd name="T64" fmla="*/ 1 w 86"/>
                <a:gd name="T65" fmla="*/ 0 h 91"/>
                <a:gd name="T66" fmla="*/ 1 w 86"/>
                <a:gd name="T67" fmla="*/ 0 h 91"/>
                <a:gd name="T68" fmla="*/ 1 w 86"/>
                <a:gd name="T69" fmla="*/ 0 h 91"/>
                <a:gd name="T70" fmla="*/ 1 w 86"/>
                <a:gd name="T71" fmla="*/ 0 h 91"/>
                <a:gd name="T72" fmla="*/ 0 w 86"/>
                <a:gd name="T73" fmla="*/ 0 h 91"/>
                <a:gd name="T74" fmla="*/ 0 w 86"/>
                <a:gd name="T75" fmla="*/ 0 h 91"/>
                <a:gd name="T76" fmla="*/ 0 w 86"/>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1"/>
                <a:gd name="T119" fmla="*/ 86 w 86"/>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1">
                  <a:moveTo>
                    <a:pt x="0" y="0"/>
                  </a:moveTo>
                  <a:lnTo>
                    <a:pt x="0" y="0"/>
                  </a:lnTo>
                  <a:lnTo>
                    <a:pt x="1" y="10"/>
                  </a:lnTo>
                  <a:lnTo>
                    <a:pt x="2" y="18"/>
                  </a:lnTo>
                  <a:lnTo>
                    <a:pt x="4" y="27"/>
                  </a:lnTo>
                  <a:lnTo>
                    <a:pt x="6" y="36"/>
                  </a:lnTo>
                  <a:lnTo>
                    <a:pt x="10" y="43"/>
                  </a:lnTo>
                  <a:lnTo>
                    <a:pt x="15" y="51"/>
                  </a:lnTo>
                  <a:lnTo>
                    <a:pt x="19" y="59"/>
                  </a:lnTo>
                  <a:lnTo>
                    <a:pt x="24" y="65"/>
                  </a:lnTo>
                  <a:lnTo>
                    <a:pt x="31" y="71"/>
                  </a:lnTo>
                  <a:lnTo>
                    <a:pt x="37" y="75"/>
                  </a:lnTo>
                  <a:lnTo>
                    <a:pt x="45" y="80"/>
                  </a:lnTo>
                  <a:lnTo>
                    <a:pt x="52" y="84"/>
                  </a:lnTo>
                  <a:lnTo>
                    <a:pt x="60" y="87"/>
                  </a:lnTo>
                  <a:lnTo>
                    <a:pt x="69" y="90"/>
                  </a:lnTo>
                  <a:lnTo>
                    <a:pt x="77" y="91"/>
                  </a:lnTo>
                  <a:lnTo>
                    <a:pt x="86" y="91"/>
                  </a:lnTo>
                  <a:lnTo>
                    <a:pt x="86" y="65"/>
                  </a:lnTo>
                  <a:lnTo>
                    <a:pt x="79" y="65"/>
                  </a:lnTo>
                  <a:lnTo>
                    <a:pt x="73" y="63"/>
                  </a:lnTo>
                  <a:lnTo>
                    <a:pt x="67" y="61"/>
                  </a:lnTo>
                  <a:lnTo>
                    <a:pt x="61" y="60"/>
                  </a:lnTo>
                  <a:lnTo>
                    <a:pt x="56" y="56"/>
                  </a:lnTo>
                  <a:lnTo>
                    <a:pt x="50" y="54"/>
                  </a:lnTo>
                  <a:lnTo>
                    <a:pt x="46" y="49"/>
                  </a:lnTo>
                  <a:lnTo>
                    <a:pt x="42" y="45"/>
                  </a:lnTo>
                  <a:lnTo>
                    <a:pt x="37" y="41"/>
                  </a:lnTo>
                  <a:lnTo>
                    <a:pt x="34" y="36"/>
                  </a:lnTo>
                  <a:lnTo>
                    <a:pt x="31" y="31"/>
                  </a:lnTo>
                  <a:lnTo>
                    <a:pt x="29" y="25"/>
                  </a:lnTo>
                  <a:lnTo>
                    <a:pt x="27" y="19"/>
                  </a:lnTo>
                  <a:lnTo>
                    <a:pt x="25" y="13"/>
                  </a:lnTo>
                  <a:lnTo>
                    <a:pt x="24" y="7"/>
                  </a:lnTo>
                  <a:lnTo>
                    <a:pt x="24" y="0"/>
                  </a:lnTo>
                  <a:lnTo>
                    <a:pt x="0" y="0"/>
                  </a:lnTo>
                  <a:close/>
                </a:path>
              </a:pathLst>
            </a:custGeom>
            <a:solidFill>
              <a:srgbClr val="1F1A17"/>
            </a:solidFill>
            <a:ln w="9525">
              <a:noFill/>
              <a:round/>
              <a:headEnd/>
              <a:tailEnd/>
            </a:ln>
          </p:spPr>
          <p:txBody>
            <a:bodyPr/>
            <a:lstStyle/>
            <a:p>
              <a:endParaRPr lang="en-US"/>
            </a:p>
          </p:txBody>
        </p:sp>
        <p:sp>
          <p:nvSpPr>
            <p:cNvPr id="45137" name="Freeform 74"/>
            <p:cNvSpPr>
              <a:spLocks/>
            </p:cNvSpPr>
            <p:nvPr/>
          </p:nvSpPr>
          <p:spPr bwMode="auto">
            <a:xfrm>
              <a:off x="2277" y="3459"/>
              <a:ext cx="28" cy="31"/>
            </a:xfrm>
            <a:custGeom>
              <a:avLst/>
              <a:gdLst>
                <a:gd name="T0" fmla="*/ 3 w 86"/>
                <a:gd name="T1" fmla="*/ 0 h 91"/>
                <a:gd name="T2" fmla="*/ 3 w 86"/>
                <a:gd name="T3" fmla="*/ 0 h 91"/>
                <a:gd name="T4" fmla="*/ 3 w 86"/>
                <a:gd name="T5" fmla="*/ 0 h 91"/>
                <a:gd name="T6" fmla="*/ 2 w 86"/>
                <a:gd name="T7" fmla="*/ 0 h 91"/>
                <a:gd name="T8" fmla="*/ 2 w 86"/>
                <a:gd name="T9" fmla="*/ 0 h 91"/>
                <a:gd name="T10" fmla="*/ 2 w 86"/>
                <a:gd name="T11" fmla="*/ 0 h 91"/>
                <a:gd name="T12" fmla="*/ 2 w 86"/>
                <a:gd name="T13" fmla="*/ 0 h 91"/>
                <a:gd name="T14" fmla="*/ 1 w 86"/>
                <a:gd name="T15" fmla="*/ 1 h 91"/>
                <a:gd name="T16" fmla="*/ 1 w 86"/>
                <a:gd name="T17" fmla="*/ 1 h 91"/>
                <a:gd name="T18" fmla="*/ 1 w 86"/>
                <a:gd name="T19" fmla="*/ 1 h 91"/>
                <a:gd name="T20" fmla="*/ 1 w 86"/>
                <a:gd name="T21" fmla="*/ 1 h 91"/>
                <a:gd name="T22" fmla="*/ 1 w 86"/>
                <a:gd name="T23" fmla="*/ 1 h 91"/>
                <a:gd name="T24" fmla="*/ 0 w 86"/>
                <a:gd name="T25" fmla="*/ 2 h 91"/>
                <a:gd name="T26" fmla="*/ 0 w 86"/>
                <a:gd name="T27" fmla="*/ 2 h 91"/>
                <a:gd name="T28" fmla="*/ 0 w 86"/>
                <a:gd name="T29" fmla="*/ 2 h 91"/>
                <a:gd name="T30" fmla="*/ 0 w 86"/>
                <a:gd name="T31" fmla="*/ 3 h 91"/>
                <a:gd name="T32" fmla="*/ 0 w 86"/>
                <a:gd name="T33" fmla="*/ 3 h 91"/>
                <a:gd name="T34" fmla="*/ 0 w 86"/>
                <a:gd name="T35" fmla="*/ 4 h 91"/>
                <a:gd name="T36" fmla="*/ 1 w 86"/>
                <a:gd name="T37" fmla="*/ 4 h 91"/>
                <a:gd name="T38" fmla="*/ 1 w 86"/>
                <a:gd name="T39" fmla="*/ 3 h 91"/>
                <a:gd name="T40" fmla="*/ 1 w 86"/>
                <a:gd name="T41" fmla="*/ 3 h 91"/>
                <a:gd name="T42" fmla="*/ 1 w 86"/>
                <a:gd name="T43" fmla="*/ 3 h 91"/>
                <a:gd name="T44" fmla="*/ 1 w 86"/>
                <a:gd name="T45" fmla="*/ 2 h 91"/>
                <a:gd name="T46" fmla="*/ 1 w 86"/>
                <a:gd name="T47" fmla="*/ 2 h 91"/>
                <a:gd name="T48" fmla="*/ 1 w 86"/>
                <a:gd name="T49" fmla="*/ 2 h 91"/>
                <a:gd name="T50" fmla="*/ 1 w 86"/>
                <a:gd name="T51" fmla="*/ 2 h 91"/>
                <a:gd name="T52" fmla="*/ 2 w 86"/>
                <a:gd name="T53" fmla="*/ 2 h 91"/>
                <a:gd name="T54" fmla="*/ 2 w 86"/>
                <a:gd name="T55" fmla="*/ 2 h 91"/>
                <a:gd name="T56" fmla="*/ 2 w 86"/>
                <a:gd name="T57" fmla="*/ 1 h 91"/>
                <a:gd name="T58" fmla="*/ 2 w 86"/>
                <a:gd name="T59" fmla="*/ 1 h 91"/>
                <a:gd name="T60" fmla="*/ 2 w 86"/>
                <a:gd name="T61" fmla="*/ 1 h 91"/>
                <a:gd name="T62" fmla="*/ 2 w 86"/>
                <a:gd name="T63" fmla="*/ 1 h 91"/>
                <a:gd name="T64" fmla="*/ 3 w 86"/>
                <a:gd name="T65" fmla="*/ 1 h 91"/>
                <a:gd name="T66" fmla="*/ 3 w 86"/>
                <a:gd name="T67" fmla="*/ 1 h 91"/>
                <a:gd name="T68" fmla="*/ 3 w 86"/>
                <a:gd name="T69" fmla="*/ 1 h 91"/>
                <a:gd name="T70" fmla="*/ 3 w 86"/>
                <a:gd name="T71" fmla="*/ 1 h 91"/>
                <a:gd name="T72" fmla="*/ 3 w 86"/>
                <a:gd name="T73" fmla="*/ 0 h 91"/>
                <a:gd name="T74" fmla="*/ 3 w 86"/>
                <a:gd name="T75" fmla="*/ 0 h 91"/>
                <a:gd name="T76" fmla="*/ 3 w 86"/>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1"/>
                <a:gd name="T119" fmla="*/ 86 w 86"/>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1">
                  <a:moveTo>
                    <a:pt x="86" y="0"/>
                  </a:moveTo>
                  <a:lnTo>
                    <a:pt x="86" y="0"/>
                  </a:lnTo>
                  <a:lnTo>
                    <a:pt x="77" y="0"/>
                  </a:lnTo>
                  <a:lnTo>
                    <a:pt x="69" y="1"/>
                  </a:lnTo>
                  <a:lnTo>
                    <a:pt x="60" y="3"/>
                  </a:lnTo>
                  <a:lnTo>
                    <a:pt x="52" y="7"/>
                  </a:lnTo>
                  <a:lnTo>
                    <a:pt x="45" y="11"/>
                  </a:lnTo>
                  <a:lnTo>
                    <a:pt x="37" y="15"/>
                  </a:lnTo>
                  <a:lnTo>
                    <a:pt x="31" y="20"/>
                  </a:lnTo>
                  <a:lnTo>
                    <a:pt x="24" y="26"/>
                  </a:lnTo>
                  <a:lnTo>
                    <a:pt x="19" y="32"/>
                  </a:lnTo>
                  <a:lnTo>
                    <a:pt x="15" y="39"/>
                  </a:lnTo>
                  <a:lnTo>
                    <a:pt x="10" y="48"/>
                  </a:lnTo>
                  <a:lnTo>
                    <a:pt x="6" y="55"/>
                  </a:lnTo>
                  <a:lnTo>
                    <a:pt x="4" y="63"/>
                  </a:lnTo>
                  <a:lnTo>
                    <a:pt x="2" y="73"/>
                  </a:lnTo>
                  <a:lnTo>
                    <a:pt x="1" y="81"/>
                  </a:lnTo>
                  <a:lnTo>
                    <a:pt x="0" y="91"/>
                  </a:lnTo>
                  <a:lnTo>
                    <a:pt x="24" y="91"/>
                  </a:lnTo>
                  <a:lnTo>
                    <a:pt x="24" y="84"/>
                  </a:lnTo>
                  <a:lnTo>
                    <a:pt x="25" y="78"/>
                  </a:lnTo>
                  <a:lnTo>
                    <a:pt x="27" y="72"/>
                  </a:lnTo>
                  <a:lnTo>
                    <a:pt x="29" y="66"/>
                  </a:lnTo>
                  <a:lnTo>
                    <a:pt x="31" y="60"/>
                  </a:lnTo>
                  <a:lnTo>
                    <a:pt x="34" y="55"/>
                  </a:lnTo>
                  <a:lnTo>
                    <a:pt x="37" y="50"/>
                  </a:lnTo>
                  <a:lnTo>
                    <a:pt x="42" y="45"/>
                  </a:lnTo>
                  <a:lnTo>
                    <a:pt x="46" y="41"/>
                  </a:lnTo>
                  <a:lnTo>
                    <a:pt x="50" y="37"/>
                  </a:lnTo>
                  <a:lnTo>
                    <a:pt x="56" y="35"/>
                  </a:lnTo>
                  <a:lnTo>
                    <a:pt x="61" y="31"/>
                  </a:lnTo>
                  <a:lnTo>
                    <a:pt x="67" y="29"/>
                  </a:lnTo>
                  <a:lnTo>
                    <a:pt x="73" y="27"/>
                  </a:lnTo>
                  <a:lnTo>
                    <a:pt x="79" y="26"/>
                  </a:lnTo>
                  <a:lnTo>
                    <a:pt x="86" y="26"/>
                  </a:lnTo>
                  <a:lnTo>
                    <a:pt x="86" y="0"/>
                  </a:lnTo>
                  <a:close/>
                </a:path>
              </a:pathLst>
            </a:custGeom>
            <a:solidFill>
              <a:srgbClr val="1F1A17"/>
            </a:solidFill>
            <a:ln w="9525">
              <a:noFill/>
              <a:round/>
              <a:headEnd/>
              <a:tailEnd/>
            </a:ln>
          </p:spPr>
          <p:txBody>
            <a:bodyPr/>
            <a:lstStyle/>
            <a:p>
              <a:endParaRPr lang="en-US"/>
            </a:p>
          </p:txBody>
        </p:sp>
        <p:sp>
          <p:nvSpPr>
            <p:cNvPr id="45138" name="Freeform 75"/>
            <p:cNvSpPr>
              <a:spLocks/>
            </p:cNvSpPr>
            <p:nvPr/>
          </p:nvSpPr>
          <p:spPr bwMode="auto">
            <a:xfrm>
              <a:off x="2305" y="3459"/>
              <a:ext cx="28" cy="31"/>
            </a:xfrm>
            <a:custGeom>
              <a:avLst/>
              <a:gdLst>
                <a:gd name="T0" fmla="*/ 3 w 82"/>
                <a:gd name="T1" fmla="*/ 4 h 91"/>
                <a:gd name="T2" fmla="*/ 3 w 82"/>
                <a:gd name="T3" fmla="*/ 4 h 91"/>
                <a:gd name="T4" fmla="*/ 3 w 82"/>
                <a:gd name="T5" fmla="*/ 3 h 91"/>
                <a:gd name="T6" fmla="*/ 3 w 82"/>
                <a:gd name="T7" fmla="*/ 3 h 91"/>
                <a:gd name="T8" fmla="*/ 3 w 82"/>
                <a:gd name="T9" fmla="*/ 2 h 91"/>
                <a:gd name="T10" fmla="*/ 3 w 82"/>
                <a:gd name="T11" fmla="*/ 2 h 91"/>
                <a:gd name="T12" fmla="*/ 3 w 82"/>
                <a:gd name="T13" fmla="*/ 2 h 91"/>
                <a:gd name="T14" fmla="*/ 3 w 82"/>
                <a:gd name="T15" fmla="*/ 1 h 91"/>
                <a:gd name="T16" fmla="*/ 3 w 82"/>
                <a:gd name="T17" fmla="*/ 1 h 91"/>
                <a:gd name="T18" fmla="*/ 2 w 82"/>
                <a:gd name="T19" fmla="*/ 1 h 91"/>
                <a:gd name="T20" fmla="*/ 2 w 82"/>
                <a:gd name="T21" fmla="*/ 1 h 91"/>
                <a:gd name="T22" fmla="*/ 2 w 82"/>
                <a:gd name="T23" fmla="*/ 1 h 91"/>
                <a:gd name="T24" fmla="*/ 1 w 82"/>
                <a:gd name="T25" fmla="*/ 0 h 91"/>
                <a:gd name="T26" fmla="*/ 1 w 82"/>
                <a:gd name="T27" fmla="*/ 0 h 91"/>
                <a:gd name="T28" fmla="*/ 1 w 82"/>
                <a:gd name="T29" fmla="*/ 0 h 91"/>
                <a:gd name="T30" fmla="*/ 1 w 82"/>
                <a:gd name="T31" fmla="*/ 0 h 91"/>
                <a:gd name="T32" fmla="*/ 0 w 82"/>
                <a:gd name="T33" fmla="*/ 0 h 91"/>
                <a:gd name="T34" fmla="*/ 0 w 82"/>
                <a:gd name="T35" fmla="*/ 0 h 91"/>
                <a:gd name="T36" fmla="*/ 0 w 82"/>
                <a:gd name="T37" fmla="*/ 1 h 91"/>
                <a:gd name="T38" fmla="*/ 0 w 82"/>
                <a:gd name="T39" fmla="*/ 1 h 91"/>
                <a:gd name="T40" fmla="*/ 0 w 82"/>
                <a:gd name="T41" fmla="*/ 1 h 91"/>
                <a:gd name="T42" fmla="*/ 1 w 82"/>
                <a:gd name="T43" fmla="*/ 1 h 91"/>
                <a:gd name="T44" fmla="*/ 1 w 82"/>
                <a:gd name="T45" fmla="*/ 1 h 91"/>
                <a:gd name="T46" fmla="*/ 1 w 82"/>
                <a:gd name="T47" fmla="*/ 1 h 91"/>
                <a:gd name="T48" fmla="*/ 1 w 82"/>
                <a:gd name="T49" fmla="*/ 1 h 91"/>
                <a:gd name="T50" fmla="*/ 1 w 82"/>
                <a:gd name="T51" fmla="*/ 2 h 91"/>
                <a:gd name="T52" fmla="*/ 2 w 82"/>
                <a:gd name="T53" fmla="*/ 2 h 91"/>
                <a:gd name="T54" fmla="*/ 2 w 82"/>
                <a:gd name="T55" fmla="*/ 2 h 91"/>
                <a:gd name="T56" fmla="*/ 2 w 82"/>
                <a:gd name="T57" fmla="*/ 2 h 91"/>
                <a:gd name="T58" fmla="*/ 2 w 82"/>
                <a:gd name="T59" fmla="*/ 2 h 91"/>
                <a:gd name="T60" fmla="*/ 2 w 82"/>
                <a:gd name="T61" fmla="*/ 2 h 91"/>
                <a:gd name="T62" fmla="*/ 2 w 82"/>
                <a:gd name="T63" fmla="*/ 3 h 91"/>
                <a:gd name="T64" fmla="*/ 2 w 82"/>
                <a:gd name="T65" fmla="*/ 3 h 91"/>
                <a:gd name="T66" fmla="*/ 2 w 82"/>
                <a:gd name="T67" fmla="*/ 3 h 91"/>
                <a:gd name="T68" fmla="*/ 2 w 82"/>
                <a:gd name="T69" fmla="*/ 4 h 91"/>
                <a:gd name="T70" fmla="*/ 2 w 82"/>
                <a:gd name="T71" fmla="*/ 4 h 91"/>
                <a:gd name="T72" fmla="*/ 3 w 82"/>
                <a:gd name="T73" fmla="*/ 4 h 91"/>
                <a:gd name="T74" fmla="*/ 3 w 82"/>
                <a:gd name="T75" fmla="*/ 4 h 91"/>
                <a:gd name="T76" fmla="*/ 3 w 82"/>
                <a:gd name="T77" fmla="*/ 4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2"/>
                <a:gd name="T118" fmla="*/ 0 h 91"/>
                <a:gd name="T119" fmla="*/ 82 w 82"/>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2" h="91">
                  <a:moveTo>
                    <a:pt x="82" y="91"/>
                  </a:moveTo>
                  <a:lnTo>
                    <a:pt x="82" y="91"/>
                  </a:lnTo>
                  <a:lnTo>
                    <a:pt x="82" y="81"/>
                  </a:lnTo>
                  <a:lnTo>
                    <a:pt x="81" y="73"/>
                  </a:lnTo>
                  <a:lnTo>
                    <a:pt x="79" y="63"/>
                  </a:lnTo>
                  <a:lnTo>
                    <a:pt x="76" y="55"/>
                  </a:lnTo>
                  <a:lnTo>
                    <a:pt x="72" y="48"/>
                  </a:lnTo>
                  <a:lnTo>
                    <a:pt x="68" y="39"/>
                  </a:lnTo>
                  <a:lnTo>
                    <a:pt x="64" y="33"/>
                  </a:lnTo>
                  <a:lnTo>
                    <a:pt x="58" y="26"/>
                  </a:lnTo>
                  <a:lnTo>
                    <a:pt x="52" y="20"/>
                  </a:lnTo>
                  <a:lnTo>
                    <a:pt x="46" y="15"/>
                  </a:lnTo>
                  <a:lnTo>
                    <a:pt x="39" y="11"/>
                  </a:lnTo>
                  <a:lnTo>
                    <a:pt x="32" y="7"/>
                  </a:lnTo>
                  <a:lnTo>
                    <a:pt x="25" y="3"/>
                  </a:lnTo>
                  <a:lnTo>
                    <a:pt x="16" y="1"/>
                  </a:lnTo>
                  <a:lnTo>
                    <a:pt x="9" y="0"/>
                  </a:lnTo>
                  <a:lnTo>
                    <a:pt x="0" y="0"/>
                  </a:lnTo>
                  <a:lnTo>
                    <a:pt x="0" y="26"/>
                  </a:lnTo>
                  <a:lnTo>
                    <a:pt x="5" y="26"/>
                  </a:lnTo>
                  <a:lnTo>
                    <a:pt x="12" y="27"/>
                  </a:lnTo>
                  <a:lnTo>
                    <a:pt x="17" y="29"/>
                  </a:lnTo>
                  <a:lnTo>
                    <a:pt x="23" y="31"/>
                  </a:lnTo>
                  <a:lnTo>
                    <a:pt x="28" y="33"/>
                  </a:lnTo>
                  <a:lnTo>
                    <a:pt x="32" y="37"/>
                  </a:lnTo>
                  <a:lnTo>
                    <a:pt x="37" y="41"/>
                  </a:lnTo>
                  <a:lnTo>
                    <a:pt x="41" y="45"/>
                  </a:lnTo>
                  <a:lnTo>
                    <a:pt x="45" y="50"/>
                  </a:lnTo>
                  <a:lnTo>
                    <a:pt x="49" y="55"/>
                  </a:lnTo>
                  <a:lnTo>
                    <a:pt x="51" y="60"/>
                  </a:lnTo>
                  <a:lnTo>
                    <a:pt x="54" y="66"/>
                  </a:lnTo>
                  <a:lnTo>
                    <a:pt x="56" y="72"/>
                  </a:lnTo>
                  <a:lnTo>
                    <a:pt x="57" y="78"/>
                  </a:lnTo>
                  <a:lnTo>
                    <a:pt x="58" y="84"/>
                  </a:lnTo>
                  <a:lnTo>
                    <a:pt x="58" y="91"/>
                  </a:lnTo>
                  <a:lnTo>
                    <a:pt x="82" y="91"/>
                  </a:lnTo>
                  <a:close/>
                </a:path>
              </a:pathLst>
            </a:custGeom>
            <a:solidFill>
              <a:srgbClr val="1F1A17"/>
            </a:solidFill>
            <a:ln w="9525">
              <a:noFill/>
              <a:round/>
              <a:headEnd/>
              <a:tailEnd/>
            </a:ln>
          </p:spPr>
          <p:txBody>
            <a:bodyPr/>
            <a:lstStyle/>
            <a:p>
              <a:endParaRPr lang="en-US"/>
            </a:p>
          </p:txBody>
        </p:sp>
        <p:sp>
          <p:nvSpPr>
            <p:cNvPr id="45139" name="Freeform 76"/>
            <p:cNvSpPr>
              <a:spLocks/>
            </p:cNvSpPr>
            <p:nvPr/>
          </p:nvSpPr>
          <p:spPr bwMode="auto">
            <a:xfrm>
              <a:off x="2479" y="3149"/>
              <a:ext cx="48" cy="52"/>
            </a:xfrm>
            <a:custGeom>
              <a:avLst/>
              <a:gdLst>
                <a:gd name="T0" fmla="*/ 5 w 144"/>
                <a:gd name="T1" fmla="*/ 3 h 157"/>
                <a:gd name="T2" fmla="*/ 5 w 144"/>
                <a:gd name="T3" fmla="*/ 4 h 157"/>
                <a:gd name="T4" fmla="*/ 5 w 144"/>
                <a:gd name="T5" fmla="*/ 4 h 157"/>
                <a:gd name="T6" fmla="*/ 5 w 144"/>
                <a:gd name="T7" fmla="*/ 5 h 157"/>
                <a:gd name="T8" fmla="*/ 4 w 144"/>
                <a:gd name="T9" fmla="*/ 5 h 157"/>
                <a:gd name="T10" fmla="*/ 4 w 144"/>
                <a:gd name="T11" fmla="*/ 5 h 157"/>
                <a:gd name="T12" fmla="*/ 3 w 144"/>
                <a:gd name="T13" fmla="*/ 6 h 157"/>
                <a:gd name="T14" fmla="*/ 3 w 144"/>
                <a:gd name="T15" fmla="*/ 6 h 157"/>
                <a:gd name="T16" fmla="*/ 2 w 144"/>
                <a:gd name="T17" fmla="*/ 6 h 157"/>
                <a:gd name="T18" fmla="*/ 2 w 144"/>
                <a:gd name="T19" fmla="*/ 6 h 157"/>
                <a:gd name="T20" fmla="*/ 1 w 144"/>
                <a:gd name="T21" fmla="*/ 5 h 157"/>
                <a:gd name="T22" fmla="*/ 1 w 144"/>
                <a:gd name="T23" fmla="*/ 5 h 157"/>
                <a:gd name="T24" fmla="*/ 1 w 144"/>
                <a:gd name="T25" fmla="*/ 5 h 157"/>
                <a:gd name="T26" fmla="*/ 0 w 144"/>
                <a:gd name="T27" fmla="*/ 4 h 157"/>
                <a:gd name="T28" fmla="*/ 0 w 144"/>
                <a:gd name="T29" fmla="*/ 4 h 157"/>
                <a:gd name="T30" fmla="*/ 0 w 144"/>
                <a:gd name="T31" fmla="*/ 3 h 157"/>
                <a:gd name="T32" fmla="*/ 0 w 144"/>
                <a:gd name="T33" fmla="*/ 3 h 157"/>
                <a:gd name="T34" fmla="*/ 0 w 144"/>
                <a:gd name="T35" fmla="*/ 2 h 157"/>
                <a:gd name="T36" fmla="*/ 0 w 144"/>
                <a:gd name="T37" fmla="*/ 2 h 157"/>
                <a:gd name="T38" fmla="*/ 1 w 144"/>
                <a:gd name="T39" fmla="*/ 1 h 157"/>
                <a:gd name="T40" fmla="*/ 1 w 144"/>
                <a:gd name="T41" fmla="*/ 1 h 157"/>
                <a:gd name="T42" fmla="*/ 1 w 144"/>
                <a:gd name="T43" fmla="*/ 0 h 157"/>
                <a:gd name="T44" fmla="*/ 2 w 144"/>
                <a:gd name="T45" fmla="*/ 0 h 157"/>
                <a:gd name="T46" fmla="*/ 2 w 144"/>
                <a:gd name="T47" fmla="*/ 0 h 157"/>
                <a:gd name="T48" fmla="*/ 3 w 144"/>
                <a:gd name="T49" fmla="*/ 0 h 157"/>
                <a:gd name="T50" fmla="*/ 3 w 144"/>
                <a:gd name="T51" fmla="*/ 0 h 157"/>
                <a:gd name="T52" fmla="*/ 4 w 144"/>
                <a:gd name="T53" fmla="*/ 0 h 157"/>
                <a:gd name="T54" fmla="*/ 4 w 144"/>
                <a:gd name="T55" fmla="*/ 1 h 157"/>
                <a:gd name="T56" fmla="*/ 5 w 144"/>
                <a:gd name="T57" fmla="*/ 1 h 157"/>
                <a:gd name="T58" fmla="*/ 5 w 144"/>
                <a:gd name="T59" fmla="*/ 2 h 157"/>
                <a:gd name="T60" fmla="*/ 5 w 144"/>
                <a:gd name="T61" fmla="*/ 2 h 157"/>
                <a:gd name="T62" fmla="*/ 5 w 144"/>
                <a:gd name="T63" fmla="*/ 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57"/>
                <a:gd name="T98" fmla="*/ 144 w 144"/>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57">
                  <a:moveTo>
                    <a:pt x="144" y="80"/>
                  </a:moveTo>
                  <a:lnTo>
                    <a:pt x="144" y="89"/>
                  </a:lnTo>
                  <a:lnTo>
                    <a:pt x="143" y="96"/>
                  </a:lnTo>
                  <a:lnTo>
                    <a:pt x="141" y="103"/>
                  </a:lnTo>
                  <a:lnTo>
                    <a:pt x="139" y="110"/>
                  </a:lnTo>
                  <a:lnTo>
                    <a:pt x="136" y="117"/>
                  </a:lnTo>
                  <a:lnTo>
                    <a:pt x="132" y="123"/>
                  </a:lnTo>
                  <a:lnTo>
                    <a:pt x="128" y="129"/>
                  </a:lnTo>
                  <a:lnTo>
                    <a:pt x="124" y="134"/>
                  </a:lnTo>
                  <a:lnTo>
                    <a:pt x="118" y="139"/>
                  </a:lnTo>
                  <a:lnTo>
                    <a:pt x="113" y="144"/>
                  </a:lnTo>
                  <a:lnTo>
                    <a:pt x="108" y="147"/>
                  </a:lnTo>
                  <a:lnTo>
                    <a:pt x="101" y="151"/>
                  </a:lnTo>
                  <a:lnTo>
                    <a:pt x="93" y="153"/>
                  </a:lnTo>
                  <a:lnTo>
                    <a:pt x="87" y="156"/>
                  </a:lnTo>
                  <a:lnTo>
                    <a:pt x="79" y="157"/>
                  </a:lnTo>
                  <a:lnTo>
                    <a:pt x="72" y="157"/>
                  </a:lnTo>
                  <a:lnTo>
                    <a:pt x="64" y="157"/>
                  </a:lnTo>
                  <a:lnTo>
                    <a:pt x="57" y="156"/>
                  </a:lnTo>
                  <a:lnTo>
                    <a:pt x="49" y="153"/>
                  </a:lnTo>
                  <a:lnTo>
                    <a:pt x="43" y="151"/>
                  </a:lnTo>
                  <a:lnTo>
                    <a:pt x="36" y="147"/>
                  </a:lnTo>
                  <a:lnTo>
                    <a:pt x="31" y="144"/>
                  </a:lnTo>
                  <a:lnTo>
                    <a:pt x="25" y="139"/>
                  </a:lnTo>
                  <a:lnTo>
                    <a:pt x="20" y="134"/>
                  </a:lnTo>
                  <a:lnTo>
                    <a:pt x="16" y="129"/>
                  </a:lnTo>
                  <a:lnTo>
                    <a:pt x="11" y="123"/>
                  </a:lnTo>
                  <a:lnTo>
                    <a:pt x="8" y="117"/>
                  </a:lnTo>
                  <a:lnTo>
                    <a:pt x="5" y="110"/>
                  </a:lnTo>
                  <a:lnTo>
                    <a:pt x="3" y="103"/>
                  </a:lnTo>
                  <a:lnTo>
                    <a:pt x="1" y="96"/>
                  </a:lnTo>
                  <a:lnTo>
                    <a:pt x="0" y="89"/>
                  </a:lnTo>
                  <a:lnTo>
                    <a:pt x="0" y="80"/>
                  </a:lnTo>
                  <a:lnTo>
                    <a:pt x="0" y="72"/>
                  </a:lnTo>
                  <a:lnTo>
                    <a:pt x="1" y="63"/>
                  </a:lnTo>
                  <a:lnTo>
                    <a:pt x="3" y="56"/>
                  </a:lnTo>
                  <a:lnTo>
                    <a:pt x="5" y="48"/>
                  </a:lnTo>
                  <a:lnTo>
                    <a:pt x="8" y="41"/>
                  </a:lnTo>
                  <a:lnTo>
                    <a:pt x="11" y="35"/>
                  </a:lnTo>
                  <a:lnTo>
                    <a:pt x="16" y="29"/>
                  </a:lnTo>
                  <a:lnTo>
                    <a:pt x="20" y="23"/>
                  </a:lnTo>
                  <a:lnTo>
                    <a:pt x="25" y="18"/>
                  </a:lnTo>
                  <a:lnTo>
                    <a:pt x="31" y="13"/>
                  </a:lnTo>
                  <a:lnTo>
                    <a:pt x="36" y="10"/>
                  </a:lnTo>
                  <a:lnTo>
                    <a:pt x="43" y="6"/>
                  </a:lnTo>
                  <a:lnTo>
                    <a:pt x="49" y="4"/>
                  </a:lnTo>
                  <a:lnTo>
                    <a:pt x="57" y="1"/>
                  </a:lnTo>
                  <a:lnTo>
                    <a:pt x="64" y="0"/>
                  </a:lnTo>
                  <a:lnTo>
                    <a:pt x="72" y="0"/>
                  </a:lnTo>
                  <a:lnTo>
                    <a:pt x="79" y="0"/>
                  </a:lnTo>
                  <a:lnTo>
                    <a:pt x="87" y="1"/>
                  </a:lnTo>
                  <a:lnTo>
                    <a:pt x="93" y="4"/>
                  </a:lnTo>
                  <a:lnTo>
                    <a:pt x="101" y="6"/>
                  </a:lnTo>
                  <a:lnTo>
                    <a:pt x="108" y="10"/>
                  </a:lnTo>
                  <a:lnTo>
                    <a:pt x="113" y="13"/>
                  </a:lnTo>
                  <a:lnTo>
                    <a:pt x="118" y="18"/>
                  </a:lnTo>
                  <a:lnTo>
                    <a:pt x="124" y="23"/>
                  </a:lnTo>
                  <a:lnTo>
                    <a:pt x="128" y="29"/>
                  </a:lnTo>
                  <a:lnTo>
                    <a:pt x="132" y="35"/>
                  </a:lnTo>
                  <a:lnTo>
                    <a:pt x="136" y="41"/>
                  </a:lnTo>
                  <a:lnTo>
                    <a:pt x="139" y="48"/>
                  </a:lnTo>
                  <a:lnTo>
                    <a:pt x="141" y="56"/>
                  </a:lnTo>
                  <a:lnTo>
                    <a:pt x="143" y="63"/>
                  </a:lnTo>
                  <a:lnTo>
                    <a:pt x="144" y="72"/>
                  </a:lnTo>
                  <a:lnTo>
                    <a:pt x="144" y="80"/>
                  </a:lnTo>
                  <a:close/>
                </a:path>
              </a:pathLst>
            </a:custGeom>
            <a:solidFill>
              <a:srgbClr val="E87A41"/>
            </a:solidFill>
            <a:ln w="9525">
              <a:noFill/>
              <a:round/>
              <a:headEnd/>
              <a:tailEnd/>
            </a:ln>
          </p:spPr>
          <p:txBody>
            <a:bodyPr/>
            <a:lstStyle/>
            <a:p>
              <a:endParaRPr lang="en-US"/>
            </a:p>
          </p:txBody>
        </p:sp>
        <p:sp>
          <p:nvSpPr>
            <p:cNvPr id="45140" name="Freeform 77"/>
            <p:cNvSpPr>
              <a:spLocks/>
            </p:cNvSpPr>
            <p:nvPr/>
          </p:nvSpPr>
          <p:spPr bwMode="auto">
            <a:xfrm>
              <a:off x="2503" y="3175"/>
              <a:ext cx="28" cy="30"/>
            </a:xfrm>
            <a:custGeom>
              <a:avLst/>
              <a:gdLst>
                <a:gd name="T0" fmla="*/ 0 w 85"/>
                <a:gd name="T1" fmla="*/ 3 h 90"/>
                <a:gd name="T2" fmla="*/ 0 w 85"/>
                <a:gd name="T3" fmla="*/ 3 h 90"/>
                <a:gd name="T4" fmla="*/ 0 w 85"/>
                <a:gd name="T5" fmla="*/ 3 h 90"/>
                <a:gd name="T6" fmla="*/ 1 w 85"/>
                <a:gd name="T7" fmla="*/ 3 h 90"/>
                <a:gd name="T8" fmla="*/ 1 w 85"/>
                <a:gd name="T9" fmla="*/ 3 h 90"/>
                <a:gd name="T10" fmla="*/ 1 w 85"/>
                <a:gd name="T11" fmla="*/ 3 h 90"/>
                <a:gd name="T12" fmla="*/ 2 w 85"/>
                <a:gd name="T13" fmla="*/ 3 h 90"/>
                <a:gd name="T14" fmla="*/ 2 w 85"/>
                <a:gd name="T15" fmla="*/ 3 h 90"/>
                <a:gd name="T16" fmla="*/ 2 w 85"/>
                <a:gd name="T17" fmla="*/ 3 h 90"/>
                <a:gd name="T18" fmla="*/ 2 w 85"/>
                <a:gd name="T19" fmla="*/ 2 h 90"/>
                <a:gd name="T20" fmla="*/ 2 w 85"/>
                <a:gd name="T21" fmla="*/ 2 h 90"/>
                <a:gd name="T22" fmla="*/ 3 w 85"/>
                <a:gd name="T23" fmla="*/ 2 h 90"/>
                <a:gd name="T24" fmla="*/ 3 w 85"/>
                <a:gd name="T25" fmla="*/ 2 h 90"/>
                <a:gd name="T26" fmla="*/ 3 w 85"/>
                <a:gd name="T27" fmla="*/ 1 h 90"/>
                <a:gd name="T28" fmla="*/ 3 w 85"/>
                <a:gd name="T29" fmla="*/ 1 h 90"/>
                <a:gd name="T30" fmla="*/ 3 w 85"/>
                <a:gd name="T31" fmla="*/ 1 h 90"/>
                <a:gd name="T32" fmla="*/ 3 w 85"/>
                <a:gd name="T33" fmla="*/ 0 h 90"/>
                <a:gd name="T34" fmla="*/ 3 w 85"/>
                <a:gd name="T35" fmla="*/ 0 h 90"/>
                <a:gd name="T36" fmla="*/ 2 w 85"/>
                <a:gd name="T37" fmla="*/ 0 h 90"/>
                <a:gd name="T38" fmla="*/ 2 w 85"/>
                <a:gd name="T39" fmla="*/ 0 h 90"/>
                <a:gd name="T40" fmla="*/ 2 w 85"/>
                <a:gd name="T41" fmla="*/ 0 h 90"/>
                <a:gd name="T42" fmla="*/ 2 w 85"/>
                <a:gd name="T43" fmla="*/ 1 h 90"/>
                <a:gd name="T44" fmla="*/ 2 w 85"/>
                <a:gd name="T45" fmla="*/ 1 h 90"/>
                <a:gd name="T46" fmla="*/ 2 w 85"/>
                <a:gd name="T47" fmla="*/ 1 h 90"/>
                <a:gd name="T48" fmla="*/ 2 w 85"/>
                <a:gd name="T49" fmla="*/ 1 h 90"/>
                <a:gd name="T50" fmla="*/ 2 w 85"/>
                <a:gd name="T51" fmla="*/ 2 h 90"/>
                <a:gd name="T52" fmla="*/ 2 w 85"/>
                <a:gd name="T53" fmla="*/ 2 h 90"/>
                <a:gd name="T54" fmla="*/ 1 w 85"/>
                <a:gd name="T55" fmla="*/ 2 h 90"/>
                <a:gd name="T56" fmla="*/ 1 w 85"/>
                <a:gd name="T57" fmla="*/ 2 h 90"/>
                <a:gd name="T58" fmla="*/ 1 w 85"/>
                <a:gd name="T59" fmla="*/ 2 h 90"/>
                <a:gd name="T60" fmla="*/ 1 w 85"/>
                <a:gd name="T61" fmla="*/ 2 h 90"/>
                <a:gd name="T62" fmla="*/ 1 w 85"/>
                <a:gd name="T63" fmla="*/ 2 h 90"/>
                <a:gd name="T64" fmla="*/ 0 w 85"/>
                <a:gd name="T65" fmla="*/ 2 h 90"/>
                <a:gd name="T66" fmla="*/ 0 w 85"/>
                <a:gd name="T67" fmla="*/ 2 h 90"/>
                <a:gd name="T68" fmla="*/ 0 w 85"/>
                <a:gd name="T69" fmla="*/ 2 h 90"/>
                <a:gd name="T70" fmla="*/ 0 w 85"/>
                <a:gd name="T71" fmla="*/ 2 h 90"/>
                <a:gd name="T72" fmla="*/ 0 w 85"/>
                <a:gd name="T73" fmla="*/ 3 h 90"/>
                <a:gd name="T74" fmla="*/ 0 w 85"/>
                <a:gd name="T75" fmla="*/ 3 h 90"/>
                <a:gd name="T76" fmla="*/ 0 w 85"/>
                <a:gd name="T77" fmla="*/ 3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90"/>
                  </a:moveTo>
                  <a:lnTo>
                    <a:pt x="0" y="90"/>
                  </a:lnTo>
                  <a:lnTo>
                    <a:pt x="9" y="90"/>
                  </a:lnTo>
                  <a:lnTo>
                    <a:pt x="17" y="89"/>
                  </a:lnTo>
                  <a:lnTo>
                    <a:pt x="26" y="86"/>
                  </a:lnTo>
                  <a:lnTo>
                    <a:pt x="33" y="83"/>
                  </a:lnTo>
                  <a:lnTo>
                    <a:pt x="41" y="79"/>
                  </a:lnTo>
                  <a:lnTo>
                    <a:pt x="47" y="76"/>
                  </a:lnTo>
                  <a:lnTo>
                    <a:pt x="54" y="70"/>
                  </a:lnTo>
                  <a:lnTo>
                    <a:pt x="60" y="64"/>
                  </a:lnTo>
                  <a:lnTo>
                    <a:pt x="66" y="58"/>
                  </a:lnTo>
                  <a:lnTo>
                    <a:pt x="70" y="51"/>
                  </a:lnTo>
                  <a:lnTo>
                    <a:pt x="74" y="43"/>
                  </a:lnTo>
                  <a:lnTo>
                    <a:pt x="78" y="35"/>
                  </a:lnTo>
                  <a:lnTo>
                    <a:pt x="81" y="27"/>
                  </a:lnTo>
                  <a:lnTo>
                    <a:pt x="83" y="18"/>
                  </a:lnTo>
                  <a:lnTo>
                    <a:pt x="84" y="10"/>
                  </a:lnTo>
                  <a:lnTo>
                    <a:pt x="85" y="0"/>
                  </a:lnTo>
                  <a:lnTo>
                    <a:pt x="60" y="0"/>
                  </a:lnTo>
                  <a:lnTo>
                    <a:pt x="60" y="6"/>
                  </a:lnTo>
                  <a:lnTo>
                    <a:pt x="59" y="13"/>
                  </a:lnTo>
                  <a:lnTo>
                    <a:pt x="58" y="19"/>
                  </a:lnTo>
                  <a:lnTo>
                    <a:pt x="56" y="25"/>
                  </a:lnTo>
                  <a:lnTo>
                    <a:pt x="54" y="30"/>
                  </a:lnTo>
                  <a:lnTo>
                    <a:pt x="51" y="36"/>
                  </a:lnTo>
                  <a:lnTo>
                    <a:pt x="47" y="41"/>
                  </a:lnTo>
                  <a:lnTo>
                    <a:pt x="43" y="45"/>
                  </a:lnTo>
                  <a:lnTo>
                    <a:pt x="39" y="49"/>
                  </a:lnTo>
                  <a:lnTo>
                    <a:pt x="34" y="53"/>
                  </a:lnTo>
                  <a:lnTo>
                    <a:pt x="30" y="55"/>
                  </a:lnTo>
                  <a:lnTo>
                    <a:pt x="25" y="59"/>
                  </a:lnTo>
                  <a:lnTo>
                    <a:pt x="18" y="61"/>
                  </a:lnTo>
                  <a:lnTo>
                    <a:pt x="13" y="62"/>
                  </a:lnTo>
                  <a:lnTo>
                    <a:pt x="6" y="64"/>
                  </a:lnTo>
                  <a:lnTo>
                    <a:pt x="0" y="64"/>
                  </a:lnTo>
                  <a:lnTo>
                    <a:pt x="0" y="90"/>
                  </a:lnTo>
                  <a:close/>
                </a:path>
              </a:pathLst>
            </a:custGeom>
            <a:solidFill>
              <a:srgbClr val="1F1A17"/>
            </a:solidFill>
            <a:ln w="9525">
              <a:noFill/>
              <a:round/>
              <a:headEnd/>
              <a:tailEnd/>
            </a:ln>
          </p:spPr>
          <p:txBody>
            <a:bodyPr/>
            <a:lstStyle/>
            <a:p>
              <a:endParaRPr lang="en-US"/>
            </a:p>
          </p:txBody>
        </p:sp>
        <p:sp>
          <p:nvSpPr>
            <p:cNvPr id="45141" name="Freeform 78"/>
            <p:cNvSpPr>
              <a:spLocks/>
            </p:cNvSpPr>
            <p:nvPr/>
          </p:nvSpPr>
          <p:spPr bwMode="auto">
            <a:xfrm>
              <a:off x="2475" y="3175"/>
              <a:ext cx="28" cy="30"/>
            </a:xfrm>
            <a:custGeom>
              <a:avLst/>
              <a:gdLst>
                <a:gd name="T0" fmla="*/ 0 w 85"/>
                <a:gd name="T1" fmla="*/ 0 h 90"/>
                <a:gd name="T2" fmla="*/ 0 w 85"/>
                <a:gd name="T3" fmla="*/ 0 h 90"/>
                <a:gd name="T4" fmla="*/ 0 w 85"/>
                <a:gd name="T5" fmla="*/ 0 h 90"/>
                <a:gd name="T6" fmla="*/ 0 w 85"/>
                <a:gd name="T7" fmla="*/ 1 h 90"/>
                <a:gd name="T8" fmla="*/ 0 w 85"/>
                <a:gd name="T9" fmla="*/ 1 h 90"/>
                <a:gd name="T10" fmla="*/ 0 w 85"/>
                <a:gd name="T11" fmla="*/ 1 h 90"/>
                <a:gd name="T12" fmla="*/ 0 w 85"/>
                <a:gd name="T13" fmla="*/ 2 h 90"/>
                <a:gd name="T14" fmla="*/ 1 w 85"/>
                <a:gd name="T15" fmla="*/ 2 h 90"/>
                <a:gd name="T16" fmla="*/ 1 w 85"/>
                <a:gd name="T17" fmla="*/ 2 h 90"/>
                <a:gd name="T18" fmla="*/ 1 w 85"/>
                <a:gd name="T19" fmla="*/ 2 h 90"/>
                <a:gd name="T20" fmla="*/ 1 w 85"/>
                <a:gd name="T21" fmla="*/ 3 h 90"/>
                <a:gd name="T22" fmla="*/ 1 w 85"/>
                <a:gd name="T23" fmla="*/ 3 h 90"/>
                <a:gd name="T24" fmla="*/ 2 w 85"/>
                <a:gd name="T25" fmla="*/ 3 h 90"/>
                <a:gd name="T26" fmla="*/ 2 w 85"/>
                <a:gd name="T27" fmla="*/ 3 h 90"/>
                <a:gd name="T28" fmla="*/ 2 w 85"/>
                <a:gd name="T29" fmla="*/ 3 h 90"/>
                <a:gd name="T30" fmla="*/ 2 w 85"/>
                <a:gd name="T31" fmla="*/ 3 h 90"/>
                <a:gd name="T32" fmla="*/ 3 w 85"/>
                <a:gd name="T33" fmla="*/ 3 h 90"/>
                <a:gd name="T34" fmla="*/ 3 w 85"/>
                <a:gd name="T35" fmla="*/ 3 h 90"/>
                <a:gd name="T36" fmla="*/ 3 w 85"/>
                <a:gd name="T37" fmla="*/ 2 h 90"/>
                <a:gd name="T38" fmla="*/ 3 w 85"/>
                <a:gd name="T39" fmla="*/ 2 h 90"/>
                <a:gd name="T40" fmla="*/ 3 w 85"/>
                <a:gd name="T41" fmla="*/ 2 h 90"/>
                <a:gd name="T42" fmla="*/ 2 w 85"/>
                <a:gd name="T43" fmla="*/ 2 h 90"/>
                <a:gd name="T44" fmla="*/ 2 w 85"/>
                <a:gd name="T45" fmla="*/ 2 h 90"/>
                <a:gd name="T46" fmla="*/ 2 w 85"/>
                <a:gd name="T47" fmla="*/ 2 h 90"/>
                <a:gd name="T48" fmla="*/ 2 w 85"/>
                <a:gd name="T49" fmla="*/ 2 h 90"/>
                <a:gd name="T50" fmla="*/ 2 w 85"/>
                <a:gd name="T51" fmla="*/ 2 h 90"/>
                <a:gd name="T52" fmla="*/ 2 w 85"/>
                <a:gd name="T53" fmla="*/ 2 h 90"/>
                <a:gd name="T54" fmla="*/ 1 w 85"/>
                <a:gd name="T55" fmla="*/ 2 h 90"/>
                <a:gd name="T56" fmla="*/ 1 w 85"/>
                <a:gd name="T57" fmla="*/ 1 h 90"/>
                <a:gd name="T58" fmla="*/ 1 w 85"/>
                <a:gd name="T59" fmla="*/ 1 h 90"/>
                <a:gd name="T60" fmla="*/ 1 w 85"/>
                <a:gd name="T61" fmla="*/ 1 h 90"/>
                <a:gd name="T62" fmla="*/ 1 w 85"/>
                <a:gd name="T63" fmla="*/ 1 h 90"/>
                <a:gd name="T64" fmla="*/ 1 w 85"/>
                <a:gd name="T65" fmla="*/ 0 h 90"/>
                <a:gd name="T66" fmla="*/ 1 w 85"/>
                <a:gd name="T67" fmla="*/ 0 h 90"/>
                <a:gd name="T68" fmla="*/ 1 w 85"/>
                <a:gd name="T69" fmla="*/ 0 h 90"/>
                <a:gd name="T70" fmla="*/ 1 w 85"/>
                <a:gd name="T71" fmla="*/ 0 h 90"/>
                <a:gd name="T72" fmla="*/ 0 w 85"/>
                <a:gd name="T73" fmla="*/ 0 h 90"/>
                <a:gd name="T74" fmla="*/ 0 w 85"/>
                <a:gd name="T75" fmla="*/ 0 h 90"/>
                <a:gd name="T76" fmla="*/ 0 w 85"/>
                <a:gd name="T77" fmla="*/ 0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0"/>
                  </a:moveTo>
                  <a:lnTo>
                    <a:pt x="0" y="0"/>
                  </a:lnTo>
                  <a:lnTo>
                    <a:pt x="1" y="10"/>
                  </a:lnTo>
                  <a:lnTo>
                    <a:pt x="2" y="18"/>
                  </a:lnTo>
                  <a:lnTo>
                    <a:pt x="4" y="27"/>
                  </a:lnTo>
                  <a:lnTo>
                    <a:pt x="7" y="35"/>
                  </a:lnTo>
                  <a:lnTo>
                    <a:pt x="10" y="43"/>
                  </a:lnTo>
                  <a:lnTo>
                    <a:pt x="15" y="51"/>
                  </a:lnTo>
                  <a:lnTo>
                    <a:pt x="19" y="58"/>
                  </a:lnTo>
                  <a:lnTo>
                    <a:pt x="24" y="64"/>
                  </a:lnTo>
                  <a:lnTo>
                    <a:pt x="31" y="70"/>
                  </a:lnTo>
                  <a:lnTo>
                    <a:pt x="37" y="76"/>
                  </a:lnTo>
                  <a:lnTo>
                    <a:pt x="44" y="79"/>
                  </a:lnTo>
                  <a:lnTo>
                    <a:pt x="51" y="83"/>
                  </a:lnTo>
                  <a:lnTo>
                    <a:pt x="59" y="86"/>
                  </a:lnTo>
                  <a:lnTo>
                    <a:pt x="68" y="89"/>
                  </a:lnTo>
                  <a:lnTo>
                    <a:pt x="76" y="90"/>
                  </a:lnTo>
                  <a:lnTo>
                    <a:pt x="85" y="90"/>
                  </a:lnTo>
                  <a:lnTo>
                    <a:pt x="85" y="64"/>
                  </a:lnTo>
                  <a:lnTo>
                    <a:pt x="78" y="64"/>
                  </a:lnTo>
                  <a:lnTo>
                    <a:pt x="72" y="62"/>
                  </a:lnTo>
                  <a:lnTo>
                    <a:pt x="67" y="61"/>
                  </a:lnTo>
                  <a:lnTo>
                    <a:pt x="60" y="59"/>
                  </a:lnTo>
                  <a:lnTo>
                    <a:pt x="55" y="55"/>
                  </a:lnTo>
                  <a:lnTo>
                    <a:pt x="50" y="53"/>
                  </a:lnTo>
                  <a:lnTo>
                    <a:pt x="46" y="49"/>
                  </a:lnTo>
                  <a:lnTo>
                    <a:pt x="42" y="45"/>
                  </a:lnTo>
                  <a:lnTo>
                    <a:pt x="37" y="41"/>
                  </a:lnTo>
                  <a:lnTo>
                    <a:pt x="34" y="35"/>
                  </a:lnTo>
                  <a:lnTo>
                    <a:pt x="31" y="30"/>
                  </a:lnTo>
                  <a:lnTo>
                    <a:pt x="29" y="25"/>
                  </a:lnTo>
                  <a:lnTo>
                    <a:pt x="27" y="19"/>
                  </a:lnTo>
                  <a:lnTo>
                    <a:pt x="25" y="13"/>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142" name="Freeform 79"/>
            <p:cNvSpPr>
              <a:spLocks/>
            </p:cNvSpPr>
            <p:nvPr/>
          </p:nvSpPr>
          <p:spPr bwMode="auto">
            <a:xfrm>
              <a:off x="2475" y="3144"/>
              <a:ext cx="28" cy="31"/>
            </a:xfrm>
            <a:custGeom>
              <a:avLst/>
              <a:gdLst>
                <a:gd name="T0" fmla="*/ 3 w 85"/>
                <a:gd name="T1" fmla="*/ 0 h 93"/>
                <a:gd name="T2" fmla="*/ 3 w 85"/>
                <a:gd name="T3" fmla="*/ 0 h 93"/>
                <a:gd name="T4" fmla="*/ 3 w 85"/>
                <a:gd name="T5" fmla="*/ 0 h 93"/>
                <a:gd name="T6" fmla="*/ 2 w 85"/>
                <a:gd name="T7" fmla="*/ 0 h 93"/>
                <a:gd name="T8" fmla="*/ 2 w 85"/>
                <a:gd name="T9" fmla="*/ 0 h 93"/>
                <a:gd name="T10" fmla="*/ 2 w 85"/>
                <a:gd name="T11" fmla="*/ 0 h 93"/>
                <a:gd name="T12" fmla="*/ 2 w 85"/>
                <a:gd name="T13" fmla="*/ 0 h 93"/>
                <a:gd name="T14" fmla="*/ 1 w 85"/>
                <a:gd name="T15" fmla="*/ 1 h 93"/>
                <a:gd name="T16" fmla="*/ 1 w 85"/>
                <a:gd name="T17" fmla="*/ 1 h 93"/>
                <a:gd name="T18" fmla="*/ 1 w 85"/>
                <a:gd name="T19" fmla="*/ 1 h 93"/>
                <a:gd name="T20" fmla="*/ 1 w 85"/>
                <a:gd name="T21" fmla="*/ 1 h 93"/>
                <a:gd name="T22" fmla="*/ 1 w 85"/>
                <a:gd name="T23" fmla="*/ 1 h 93"/>
                <a:gd name="T24" fmla="*/ 0 w 85"/>
                <a:gd name="T25" fmla="*/ 2 h 93"/>
                <a:gd name="T26" fmla="*/ 0 w 85"/>
                <a:gd name="T27" fmla="*/ 2 h 93"/>
                <a:gd name="T28" fmla="*/ 0 w 85"/>
                <a:gd name="T29" fmla="*/ 2 h 93"/>
                <a:gd name="T30" fmla="*/ 0 w 85"/>
                <a:gd name="T31" fmla="*/ 3 h 93"/>
                <a:gd name="T32" fmla="*/ 0 w 85"/>
                <a:gd name="T33" fmla="*/ 3 h 93"/>
                <a:gd name="T34" fmla="*/ 0 w 85"/>
                <a:gd name="T35" fmla="*/ 3 h 93"/>
                <a:gd name="T36" fmla="*/ 1 w 85"/>
                <a:gd name="T37" fmla="*/ 3 h 93"/>
                <a:gd name="T38" fmla="*/ 1 w 85"/>
                <a:gd name="T39" fmla="*/ 3 h 93"/>
                <a:gd name="T40" fmla="*/ 1 w 85"/>
                <a:gd name="T41" fmla="*/ 3 h 93"/>
                <a:gd name="T42" fmla="*/ 1 w 85"/>
                <a:gd name="T43" fmla="*/ 3 h 93"/>
                <a:gd name="T44" fmla="*/ 1 w 85"/>
                <a:gd name="T45" fmla="*/ 2 h 93"/>
                <a:gd name="T46" fmla="*/ 1 w 85"/>
                <a:gd name="T47" fmla="*/ 2 h 93"/>
                <a:gd name="T48" fmla="*/ 1 w 85"/>
                <a:gd name="T49" fmla="*/ 2 h 93"/>
                <a:gd name="T50" fmla="*/ 1 w 85"/>
                <a:gd name="T51" fmla="*/ 2 h 93"/>
                <a:gd name="T52" fmla="*/ 2 w 85"/>
                <a:gd name="T53" fmla="*/ 2 h 93"/>
                <a:gd name="T54" fmla="*/ 2 w 85"/>
                <a:gd name="T55" fmla="*/ 1 h 93"/>
                <a:gd name="T56" fmla="*/ 2 w 85"/>
                <a:gd name="T57" fmla="*/ 1 h 93"/>
                <a:gd name="T58" fmla="*/ 2 w 85"/>
                <a:gd name="T59" fmla="*/ 1 h 93"/>
                <a:gd name="T60" fmla="*/ 2 w 85"/>
                <a:gd name="T61" fmla="*/ 1 h 93"/>
                <a:gd name="T62" fmla="*/ 2 w 85"/>
                <a:gd name="T63" fmla="*/ 1 h 93"/>
                <a:gd name="T64" fmla="*/ 3 w 85"/>
                <a:gd name="T65" fmla="*/ 1 h 93"/>
                <a:gd name="T66" fmla="*/ 3 w 85"/>
                <a:gd name="T67" fmla="*/ 1 h 93"/>
                <a:gd name="T68" fmla="*/ 3 w 85"/>
                <a:gd name="T69" fmla="*/ 1 h 93"/>
                <a:gd name="T70" fmla="*/ 3 w 85"/>
                <a:gd name="T71" fmla="*/ 1 h 93"/>
                <a:gd name="T72" fmla="*/ 3 w 85"/>
                <a:gd name="T73" fmla="*/ 0 h 93"/>
                <a:gd name="T74" fmla="*/ 3 w 85"/>
                <a:gd name="T75" fmla="*/ 0 h 93"/>
                <a:gd name="T76" fmla="*/ 3 w 85"/>
                <a:gd name="T77" fmla="*/ 0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3"/>
                <a:gd name="T119" fmla="*/ 85 w 85"/>
                <a:gd name="T120" fmla="*/ 93 h 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3">
                  <a:moveTo>
                    <a:pt x="85" y="0"/>
                  </a:moveTo>
                  <a:lnTo>
                    <a:pt x="85" y="0"/>
                  </a:lnTo>
                  <a:lnTo>
                    <a:pt x="76" y="0"/>
                  </a:lnTo>
                  <a:lnTo>
                    <a:pt x="68" y="1"/>
                  </a:lnTo>
                  <a:lnTo>
                    <a:pt x="59" y="3"/>
                  </a:lnTo>
                  <a:lnTo>
                    <a:pt x="51" y="6"/>
                  </a:lnTo>
                  <a:lnTo>
                    <a:pt x="44" y="11"/>
                  </a:lnTo>
                  <a:lnTo>
                    <a:pt x="37" y="15"/>
                  </a:lnTo>
                  <a:lnTo>
                    <a:pt x="31" y="20"/>
                  </a:lnTo>
                  <a:lnTo>
                    <a:pt x="24" y="26"/>
                  </a:lnTo>
                  <a:lnTo>
                    <a:pt x="19" y="33"/>
                  </a:lnTo>
                  <a:lnTo>
                    <a:pt x="15" y="40"/>
                  </a:lnTo>
                  <a:lnTo>
                    <a:pt x="10" y="48"/>
                  </a:lnTo>
                  <a:lnTo>
                    <a:pt x="6" y="56"/>
                  </a:lnTo>
                  <a:lnTo>
                    <a:pt x="4" y="64"/>
                  </a:lnTo>
                  <a:lnTo>
                    <a:pt x="2" y="74"/>
                  </a:lnTo>
                  <a:lnTo>
                    <a:pt x="1" y="84"/>
                  </a:lnTo>
                  <a:lnTo>
                    <a:pt x="0" y="93"/>
                  </a:lnTo>
                  <a:lnTo>
                    <a:pt x="24" y="93"/>
                  </a:lnTo>
                  <a:lnTo>
                    <a:pt x="24" y="86"/>
                  </a:lnTo>
                  <a:lnTo>
                    <a:pt x="25" y="79"/>
                  </a:lnTo>
                  <a:lnTo>
                    <a:pt x="27" y="73"/>
                  </a:lnTo>
                  <a:lnTo>
                    <a:pt x="29" y="66"/>
                  </a:lnTo>
                  <a:lnTo>
                    <a:pt x="31" y="61"/>
                  </a:lnTo>
                  <a:lnTo>
                    <a:pt x="34" y="55"/>
                  </a:lnTo>
                  <a:lnTo>
                    <a:pt x="37" y="50"/>
                  </a:lnTo>
                  <a:lnTo>
                    <a:pt x="42" y="45"/>
                  </a:lnTo>
                  <a:lnTo>
                    <a:pt x="46" y="40"/>
                  </a:lnTo>
                  <a:lnTo>
                    <a:pt x="50" y="37"/>
                  </a:lnTo>
                  <a:lnTo>
                    <a:pt x="56" y="33"/>
                  </a:lnTo>
                  <a:lnTo>
                    <a:pt x="60" y="31"/>
                  </a:lnTo>
                  <a:lnTo>
                    <a:pt x="67" y="29"/>
                  </a:lnTo>
                  <a:lnTo>
                    <a:pt x="72" y="27"/>
                  </a:lnTo>
                  <a:lnTo>
                    <a:pt x="78" y="26"/>
                  </a:lnTo>
                  <a:lnTo>
                    <a:pt x="85" y="26"/>
                  </a:lnTo>
                  <a:lnTo>
                    <a:pt x="85" y="0"/>
                  </a:lnTo>
                  <a:close/>
                </a:path>
              </a:pathLst>
            </a:custGeom>
            <a:solidFill>
              <a:srgbClr val="1F1A17"/>
            </a:solidFill>
            <a:ln w="9525">
              <a:noFill/>
              <a:round/>
              <a:headEnd/>
              <a:tailEnd/>
            </a:ln>
          </p:spPr>
          <p:txBody>
            <a:bodyPr/>
            <a:lstStyle/>
            <a:p>
              <a:endParaRPr lang="en-US"/>
            </a:p>
          </p:txBody>
        </p:sp>
        <p:sp>
          <p:nvSpPr>
            <p:cNvPr id="45143" name="Freeform 80"/>
            <p:cNvSpPr>
              <a:spLocks/>
            </p:cNvSpPr>
            <p:nvPr/>
          </p:nvSpPr>
          <p:spPr bwMode="auto">
            <a:xfrm>
              <a:off x="2503" y="3144"/>
              <a:ext cx="28" cy="31"/>
            </a:xfrm>
            <a:custGeom>
              <a:avLst/>
              <a:gdLst>
                <a:gd name="T0" fmla="*/ 3 w 85"/>
                <a:gd name="T1" fmla="*/ 3 h 93"/>
                <a:gd name="T2" fmla="*/ 3 w 85"/>
                <a:gd name="T3" fmla="*/ 3 h 93"/>
                <a:gd name="T4" fmla="*/ 3 w 85"/>
                <a:gd name="T5" fmla="*/ 3 h 93"/>
                <a:gd name="T6" fmla="*/ 3 w 85"/>
                <a:gd name="T7" fmla="*/ 3 h 93"/>
                <a:gd name="T8" fmla="*/ 3 w 85"/>
                <a:gd name="T9" fmla="*/ 2 h 93"/>
                <a:gd name="T10" fmla="*/ 3 w 85"/>
                <a:gd name="T11" fmla="*/ 2 h 93"/>
                <a:gd name="T12" fmla="*/ 3 w 85"/>
                <a:gd name="T13" fmla="*/ 2 h 93"/>
                <a:gd name="T14" fmla="*/ 3 w 85"/>
                <a:gd name="T15" fmla="*/ 1 h 93"/>
                <a:gd name="T16" fmla="*/ 2 w 85"/>
                <a:gd name="T17" fmla="*/ 1 h 93"/>
                <a:gd name="T18" fmla="*/ 2 w 85"/>
                <a:gd name="T19" fmla="*/ 1 h 93"/>
                <a:gd name="T20" fmla="*/ 2 w 85"/>
                <a:gd name="T21" fmla="*/ 1 h 93"/>
                <a:gd name="T22" fmla="*/ 2 w 85"/>
                <a:gd name="T23" fmla="*/ 1 h 93"/>
                <a:gd name="T24" fmla="*/ 2 w 85"/>
                <a:gd name="T25" fmla="*/ 0 h 93"/>
                <a:gd name="T26" fmla="*/ 1 w 85"/>
                <a:gd name="T27" fmla="*/ 0 h 93"/>
                <a:gd name="T28" fmla="*/ 1 w 85"/>
                <a:gd name="T29" fmla="*/ 0 h 93"/>
                <a:gd name="T30" fmla="*/ 1 w 85"/>
                <a:gd name="T31" fmla="*/ 0 h 93"/>
                <a:gd name="T32" fmla="*/ 0 w 85"/>
                <a:gd name="T33" fmla="*/ 0 h 93"/>
                <a:gd name="T34" fmla="*/ 0 w 85"/>
                <a:gd name="T35" fmla="*/ 0 h 93"/>
                <a:gd name="T36" fmla="*/ 0 w 85"/>
                <a:gd name="T37" fmla="*/ 1 h 93"/>
                <a:gd name="T38" fmla="*/ 0 w 85"/>
                <a:gd name="T39" fmla="*/ 1 h 93"/>
                <a:gd name="T40" fmla="*/ 0 w 85"/>
                <a:gd name="T41" fmla="*/ 1 h 93"/>
                <a:gd name="T42" fmla="*/ 1 w 85"/>
                <a:gd name="T43" fmla="*/ 1 h 93"/>
                <a:gd name="T44" fmla="*/ 1 w 85"/>
                <a:gd name="T45" fmla="*/ 1 h 93"/>
                <a:gd name="T46" fmla="*/ 1 w 85"/>
                <a:gd name="T47" fmla="*/ 1 h 93"/>
                <a:gd name="T48" fmla="*/ 1 w 85"/>
                <a:gd name="T49" fmla="*/ 1 h 93"/>
                <a:gd name="T50" fmla="*/ 1 w 85"/>
                <a:gd name="T51" fmla="*/ 1 h 93"/>
                <a:gd name="T52" fmla="*/ 2 w 85"/>
                <a:gd name="T53" fmla="*/ 2 h 93"/>
                <a:gd name="T54" fmla="*/ 2 w 85"/>
                <a:gd name="T55" fmla="*/ 2 h 93"/>
                <a:gd name="T56" fmla="*/ 2 w 85"/>
                <a:gd name="T57" fmla="*/ 2 h 93"/>
                <a:gd name="T58" fmla="*/ 2 w 85"/>
                <a:gd name="T59" fmla="*/ 2 h 93"/>
                <a:gd name="T60" fmla="*/ 2 w 85"/>
                <a:gd name="T61" fmla="*/ 2 h 93"/>
                <a:gd name="T62" fmla="*/ 2 w 85"/>
                <a:gd name="T63" fmla="*/ 3 h 93"/>
                <a:gd name="T64" fmla="*/ 2 w 85"/>
                <a:gd name="T65" fmla="*/ 3 h 93"/>
                <a:gd name="T66" fmla="*/ 2 w 85"/>
                <a:gd name="T67" fmla="*/ 3 h 93"/>
                <a:gd name="T68" fmla="*/ 2 w 85"/>
                <a:gd name="T69" fmla="*/ 3 h 93"/>
                <a:gd name="T70" fmla="*/ 2 w 85"/>
                <a:gd name="T71" fmla="*/ 3 h 93"/>
                <a:gd name="T72" fmla="*/ 3 w 85"/>
                <a:gd name="T73" fmla="*/ 3 h 93"/>
                <a:gd name="T74" fmla="*/ 3 w 85"/>
                <a:gd name="T75" fmla="*/ 3 h 93"/>
                <a:gd name="T76" fmla="*/ 3 w 85"/>
                <a:gd name="T77" fmla="*/ 3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3"/>
                <a:gd name="T119" fmla="*/ 85 w 85"/>
                <a:gd name="T120" fmla="*/ 93 h 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3">
                  <a:moveTo>
                    <a:pt x="85" y="93"/>
                  </a:moveTo>
                  <a:lnTo>
                    <a:pt x="85" y="93"/>
                  </a:lnTo>
                  <a:lnTo>
                    <a:pt x="84" y="84"/>
                  </a:lnTo>
                  <a:lnTo>
                    <a:pt x="83" y="74"/>
                  </a:lnTo>
                  <a:lnTo>
                    <a:pt x="81" y="64"/>
                  </a:lnTo>
                  <a:lnTo>
                    <a:pt x="79" y="56"/>
                  </a:lnTo>
                  <a:lnTo>
                    <a:pt x="74" y="48"/>
                  </a:lnTo>
                  <a:lnTo>
                    <a:pt x="70" y="40"/>
                  </a:lnTo>
                  <a:lnTo>
                    <a:pt x="66" y="33"/>
                  </a:lnTo>
                  <a:lnTo>
                    <a:pt x="60" y="26"/>
                  </a:lnTo>
                  <a:lnTo>
                    <a:pt x="54" y="20"/>
                  </a:lnTo>
                  <a:lnTo>
                    <a:pt x="47" y="15"/>
                  </a:lnTo>
                  <a:lnTo>
                    <a:pt x="41" y="11"/>
                  </a:lnTo>
                  <a:lnTo>
                    <a:pt x="33" y="6"/>
                  </a:lnTo>
                  <a:lnTo>
                    <a:pt x="26" y="3"/>
                  </a:lnTo>
                  <a:lnTo>
                    <a:pt x="17" y="1"/>
                  </a:lnTo>
                  <a:lnTo>
                    <a:pt x="9" y="0"/>
                  </a:lnTo>
                  <a:lnTo>
                    <a:pt x="0" y="0"/>
                  </a:lnTo>
                  <a:lnTo>
                    <a:pt x="0" y="26"/>
                  </a:lnTo>
                  <a:lnTo>
                    <a:pt x="6" y="26"/>
                  </a:lnTo>
                  <a:lnTo>
                    <a:pt x="13" y="27"/>
                  </a:lnTo>
                  <a:lnTo>
                    <a:pt x="18" y="29"/>
                  </a:lnTo>
                  <a:lnTo>
                    <a:pt x="25" y="31"/>
                  </a:lnTo>
                  <a:lnTo>
                    <a:pt x="29" y="33"/>
                  </a:lnTo>
                  <a:lnTo>
                    <a:pt x="34" y="37"/>
                  </a:lnTo>
                  <a:lnTo>
                    <a:pt x="39" y="40"/>
                  </a:lnTo>
                  <a:lnTo>
                    <a:pt x="43" y="45"/>
                  </a:lnTo>
                  <a:lnTo>
                    <a:pt x="47" y="50"/>
                  </a:lnTo>
                  <a:lnTo>
                    <a:pt x="51" y="55"/>
                  </a:lnTo>
                  <a:lnTo>
                    <a:pt x="54" y="61"/>
                  </a:lnTo>
                  <a:lnTo>
                    <a:pt x="56" y="66"/>
                  </a:lnTo>
                  <a:lnTo>
                    <a:pt x="58" y="73"/>
                  </a:lnTo>
                  <a:lnTo>
                    <a:pt x="59" y="79"/>
                  </a:lnTo>
                  <a:lnTo>
                    <a:pt x="60" y="86"/>
                  </a:lnTo>
                  <a:lnTo>
                    <a:pt x="60" y="93"/>
                  </a:lnTo>
                  <a:lnTo>
                    <a:pt x="85" y="93"/>
                  </a:lnTo>
                  <a:close/>
                </a:path>
              </a:pathLst>
            </a:custGeom>
            <a:solidFill>
              <a:srgbClr val="1F1A17"/>
            </a:solidFill>
            <a:ln w="9525">
              <a:noFill/>
              <a:round/>
              <a:headEnd/>
              <a:tailEnd/>
            </a:ln>
          </p:spPr>
          <p:txBody>
            <a:bodyPr/>
            <a:lstStyle/>
            <a:p>
              <a:endParaRPr lang="en-US"/>
            </a:p>
          </p:txBody>
        </p:sp>
        <p:sp>
          <p:nvSpPr>
            <p:cNvPr id="45144" name="Freeform 81"/>
            <p:cNvSpPr>
              <a:spLocks/>
            </p:cNvSpPr>
            <p:nvPr/>
          </p:nvSpPr>
          <p:spPr bwMode="auto">
            <a:xfrm>
              <a:off x="2218" y="3709"/>
              <a:ext cx="40" cy="46"/>
            </a:xfrm>
            <a:custGeom>
              <a:avLst/>
              <a:gdLst>
                <a:gd name="T0" fmla="*/ 4 w 120"/>
                <a:gd name="T1" fmla="*/ 3 h 137"/>
                <a:gd name="T2" fmla="*/ 4 w 120"/>
                <a:gd name="T3" fmla="*/ 3 h 137"/>
                <a:gd name="T4" fmla="*/ 4 w 120"/>
                <a:gd name="T5" fmla="*/ 4 h 137"/>
                <a:gd name="T6" fmla="*/ 4 w 120"/>
                <a:gd name="T7" fmla="*/ 4 h 137"/>
                <a:gd name="T8" fmla="*/ 4 w 120"/>
                <a:gd name="T9" fmla="*/ 5 h 137"/>
                <a:gd name="T10" fmla="*/ 3 w 120"/>
                <a:gd name="T11" fmla="*/ 5 h 137"/>
                <a:gd name="T12" fmla="*/ 3 w 120"/>
                <a:gd name="T13" fmla="*/ 5 h 137"/>
                <a:gd name="T14" fmla="*/ 2 w 120"/>
                <a:gd name="T15" fmla="*/ 5 h 137"/>
                <a:gd name="T16" fmla="*/ 2 w 120"/>
                <a:gd name="T17" fmla="*/ 5 h 137"/>
                <a:gd name="T18" fmla="*/ 2 w 120"/>
                <a:gd name="T19" fmla="*/ 5 h 137"/>
                <a:gd name="T20" fmla="*/ 1 w 120"/>
                <a:gd name="T21" fmla="*/ 5 h 137"/>
                <a:gd name="T22" fmla="*/ 1 w 120"/>
                <a:gd name="T23" fmla="*/ 5 h 137"/>
                <a:gd name="T24" fmla="*/ 1 w 120"/>
                <a:gd name="T25" fmla="*/ 4 h 137"/>
                <a:gd name="T26" fmla="*/ 0 w 120"/>
                <a:gd name="T27" fmla="*/ 4 h 137"/>
                <a:gd name="T28" fmla="*/ 0 w 120"/>
                <a:gd name="T29" fmla="*/ 3 h 137"/>
                <a:gd name="T30" fmla="*/ 0 w 120"/>
                <a:gd name="T31" fmla="*/ 3 h 137"/>
                <a:gd name="T32" fmla="*/ 0 w 120"/>
                <a:gd name="T33" fmla="*/ 2 h 137"/>
                <a:gd name="T34" fmla="*/ 0 w 120"/>
                <a:gd name="T35" fmla="*/ 2 h 137"/>
                <a:gd name="T36" fmla="*/ 0 w 120"/>
                <a:gd name="T37" fmla="*/ 1 h 137"/>
                <a:gd name="T38" fmla="*/ 1 w 120"/>
                <a:gd name="T39" fmla="*/ 1 h 137"/>
                <a:gd name="T40" fmla="*/ 1 w 120"/>
                <a:gd name="T41" fmla="*/ 1 h 137"/>
                <a:gd name="T42" fmla="*/ 1 w 120"/>
                <a:gd name="T43" fmla="*/ 0 h 137"/>
                <a:gd name="T44" fmla="*/ 2 w 120"/>
                <a:gd name="T45" fmla="*/ 0 h 137"/>
                <a:gd name="T46" fmla="*/ 2 w 120"/>
                <a:gd name="T47" fmla="*/ 0 h 137"/>
                <a:gd name="T48" fmla="*/ 2 w 120"/>
                <a:gd name="T49" fmla="*/ 0 h 137"/>
                <a:gd name="T50" fmla="*/ 3 w 120"/>
                <a:gd name="T51" fmla="*/ 0 h 137"/>
                <a:gd name="T52" fmla="*/ 3 w 120"/>
                <a:gd name="T53" fmla="*/ 0 h 137"/>
                <a:gd name="T54" fmla="*/ 4 w 120"/>
                <a:gd name="T55" fmla="*/ 1 h 137"/>
                <a:gd name="T56" fmla="*/ 4 w 120"/>
                <a:gd name="T57" fmla="*/ 1 h 137"/>
                <a:gd name="T58" fmla="*/ 4 w 120"/>
                <a:gd name="T59" fmla="*/ 1 h 137"/>
                <a:gd name="T60" fmla="*/ 4 w 120"/>
                <a:gd name="T61" fmla="*/ 2 h 137"/>
                <a:gd name="T62" fmla="*/ 4 w 120"/>
                <a:gd name="T63" fmla="*/ 2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37"/>
                <a:gd name="T98" fmla="*/ 120 w 120"/>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37">
                  <a:moveTo>
                    <a:pt x="120" y="70"/>
                  </a:moveTo>
                  <a:lnTo>
                    <a:pt x="120" y="77"/>
                  </a:lnTo>
                  <a:lnTo>
                    <a:pt x="119" y="83"/>
                  </a:lnTo>
                  <a:lnTo>
                    <a:pt x="118" y="91"/>
                  </a:lnTo>
                  <a:lnTo>
                    <a:pt x="116" y="97"/>
                  </a:lnTo>
                  <a:lnTo>
                    <a:pt x="113" y="103"/>
                  </a:lnTo>
                  <a:lnTo>
                    <a:pt x="111" y="107"/>
                  </a:lnTo>
                  <a:lnTo>
                    <a:pt x="106" y="113"/>
                  </a:lnTo>
                  <a:lnTo>
                    <a:pt x="103" y="118"/>
                  </a:lnTo>
                  <a:lnTo>
                    <a:pt x="99" y="122"/>
                  </a:lnTo>
                  <a:lnTo>
                    <a:pt x="93" y="127"/>
                  </a:lnTo>
                  <a:lnTo>
                    <a:pt x="89" y="129"/>
                  </a:lnTo>
                  <a:lnTo>
                    <a:pt x="84" y="133"/>
                  </a:lnTo>
                  <a:lnTo>
                    <a:pt x="78" y="135"/>
                  </a:lnTo>
                  <a:lnTo>
                    <a:pt x="72" y="136"/>
                  </a:lnTo>
                  <a:lnTo>
                    <a:pt x="66" y="137"/>
                  </a:lnTo>
                  <a:lnTo>
                    <a:pt x="60" y="137"/>
                  </a:lnTo>
                  <a:lnTo>
                    <a:pt x="55" y="137"/>
                  </a:lnTo>
                  <a:lnTo>
                    <a:pt x="48" y="136"/>
                  </a:lnTo>
                  <a:lnTo>
                    <a:pt x="43" y="135"/>
                  </a:lnTo>
                  <a:lnTo>
                    <a:pt x="36" y="133"/>
                  </a:lnTo>
                  <a:lnTo>
                    <a:pt x="32" y="129"/>
                  </a:lnTo>
                  <a:lnTo>
                    <a:pt x="27" y="127"/>
                  </a:lnTo>
                  <a:lnTo>
                    <a:pt x="22" y="122"/>
                  </a:lnTo>
                  <a:lnTo>
                    <a:pt x="18" y="118"/>
                  </a:lnTo>
                  <a:lnTo>
                    <a:pt x="14" y="113"/>
                  </a:lnTo>
                  <a:lnTo>
                    <a:pt x="10" y="107"/>
                  </a:lnTo>
                  <a:lnTo>
                    <a:pt x="7" y="103"/>
                  </a:lnTo>
                  <a:lnTo>
                    <a:pt x="5" y="97"/>
                  </a:lnTo>
                  <a:lnTo>
                    <a:pt x="3" y="91"/>
                  </a:lnTo>
                  <a:lnTo>
                    <a:pt x="1" y="83"/>
                  </a:lnTo>
                  <a:lnTo>
                    <a:pt x="1" y="77"/>
                  </a:lnTo>
                  <a:lnTo>
                    <a:pt x="0" y="70"/>
                  </a:lnTo>
                  <a:lnTo>
                    <a:pt x="1" y="63"/>
                  </a:lnTo>
                  <a:lnTo>
                    <a:pt x="1" y="56"/>
                  </a:lnTo>
                  <a:lnTo>
                    <a:pt x="3" y="49"/>
                  </a:lnTo>
                  <a:lnTo>
                    <a:pt x="5" y="43"/>
                  </a:lnTo>
                  <a:lnTo>
                    <a:pt x="7" y="37"/>
                  </a:lnTo>
                  <a:lnTo>
                    <a:pt x="10" y="31"/>
                  </a:lnTo>
                  <a:lnTo>
                    <a:pt x="14" y="25"/>
                  </a:lnTo>
                  <a:lnTo>
                    <a:pt x="18" y="20"/>
                  </a:lnTo>
                  <a:lnTo>
                    <a:pt x="22" y="15"/>
                  </a:lnTo>
                  <a:lnTo>
                    <a:pt x="27" y="12"/>
                  </a:lnTo>
                  <a:lnTo>
                    <a:pt x="32" y="8"/>
                  </a:lnTo>
                  <a:lnTo>
                    <a:pt x="36" y="6"/>
                  </a:lnTo>
                  <a:lnTo>
                    <a:pt x="43" y="3"/>
                  </a:lnTo>
                  <a:lnTo>
                    <a:pt x="48" y="2"/>
                  </a:lnTo>
                  <a:lnTo>
                    <a:pt x="55" y="1"/>
                  </a:lnTo>
                  <a:lnTo>
                    <a:pt x="60" y="0"/>
                  </a:lnTo>
                  <a:lnTo>
                    <a:pt x="66" y="1"/>
                  </a:lnTo>
                  <a:lnTo>
                    <a:pt x="72" y="2"/>
                  </a:lnTo>
                  <a:lnTo>
                    <a:pt x="78" y="3"/>
                  </a:lnTo>
                  <a:lnTo>
                    <a:pt x="84" y="6"/>
                  </a:lnTo>
                  <a:lnTo>
                    <a:pt x="89" y="8"/>
                  </a:lnTo>
                  <a:lnTo>
                    <a:pt x="93" y="12"/>
                  </a:lnTo>
                  <a:lnTo>
                    <a:pt x="99" y="15"/>
                  </a:lnTo>
                  <a:lnTo>
                    <a:pt x="103" y="20"/>
                  </a:lnTo>
                  <a:lnTo>
                    <a:pt x="106" y="25"/>
                  </a:lnTo>
                  <a:lnTo>
                    <a:pt x="111" y="31"/>
                  </a:lnTo>
                  <a:lnTo>
                    <a:pt x="113" y="37"/>
                  </a:lnTo>
                  <a:lnTo>
                    <a:pt x="116" y="43"/>
                  </a:lnTo>
                  <a:lnTo>
                    <a:pt x="118" y="49"/>
                  </a:lnTo>
                  <a:lnTo>
                    <a:pt x="119" y="56"/>
                  </a:lnTo>
                  <a:lnTo>
                    <a:pt x="120" y="63"/>
                  </a:lnTo>
                  <a:lnTo>
                    <a:pt x="120" y="70"/>
                  </a:lnTo>
                  <a:close/>
                </a:path>
              </a:pathLst>
            </a:custGeom>
            <a:solidFill>
              <a:srgbClr val="E87A41"/>
            </a:solidFill>
            <a:ln w="9525">
              <a:noFill/>
              <a:round/>
              <a:headEnd/>
              <a:tailEnd/>
            </a:ln>
          </p:spPr>
          <p:txBody>
            <a:bodyPr/>
            <a:lstStyle/>
            <a:p>
              <a:endParaRPr lang="en-US"/>
            </a:p>
          </p:txBody>
        </p:sp>
        <p:sp>
          <p:nvSpPr>
            <p:cNvPr id="45145" name="Freeform 82"/>
            <p:cNvSpPr>
              <a:spLocks/>
            </p:cNvSpPr>
            <p:nvPr/>
          </p:nvSpPr>
          <p:spPr bwMode="auto">
            <a:xfrm>
              <a:off x="2238" y="3732"/>
              <a:ext cx="24" cy="27"/>
            </a:xfrm>
            <a:custGeom>
              <a:avLst/>
              <a:gdLst>
                <a:gd name="T0" fmla="*/ 0 w 72"/>
                <a:gd name="T1" fmla="*/ 3 h 81"/>
                <a:gd name="T2" fmla="*/ 0 w 72"/>
                <a:gd name="T3" fmla="*/ 3 h 81"/>
                <a:gd name="T4" fmla="*/ 0 w 72"/>
                <a:gd name="T5" fmla="*/ 3 h 81"/>
                <a:gd name="T6" fmla="*/ 1 w 72"/>
                <a:gd name="T7" fmla="*/ 3 h 81"/>
                <a:gd name="T8" fmla="*/ 1 w 72"/>
                <a:gd name="T9" fmla="*/ 3 h 81"/>
                <a:gd name="T10" fmla="*/ 1 w 72"/>
                <a:gd name="T11" fmla="*/ 3 h 81"/>
                <a:gd name="T12" fmla="*/ 1 w 72"/>
                <a:gd name="T13" fmla="*/ 3 h 81"/>
                <a:gd name="T14" fmla="*/ 2 w 72"/>
                <a:gd name="T15" fmla="*/ 2 h 81"/>
                <a:gd name="T16" fmla="*/ 2 w 72"/>
                <a:gd name="T17" fmla="*/ 2 h 81"/>
                <a:gd name="T18" fmla="*/ 2 w 72"/>
                <a:gd name="T19" fmla="*/ 2 h 81"/>
                <a:gd name="T20" fmla="*/ 2 w 72"/>
                <a:gd name="T21" fmla="*/ 2 h 81"/>
                <a:gd name="T22" fmla="*/ 2 w 72"/>
                <a:gd name="T23" fmla="*/ 2 h 81"/>
                <a:gd name="T24" fmla="*/ 2 w 72"/>
                <a:gd name="T25" fmla="*/ 1 h 81"/>
                <a:gd name="T26" fmla="*/ 2 w 72"/>
                <a:gd name="T27" fmla="*/ 1 h 81"/>
                <a:gd name="T28" fmla="*/ 3 w 72"/>
                <a:gd name="T29" fmla="*/ 1 h 81"/>
                <a:gd name="T30" fmla="*/ 3 w 72"/>
                <a:gd name="T31" fmla="*/ 1 h 81"/>
                <a:gd name="T32" fmla="*/ 3 w 72"/>
                <a:gd name="T33" fmla="*/ 0 h 81"/>
                <a:gd name="T34" fmla="*/ 3 w 72"/>
                <a:gd name="T35" fmla="*/ 0 h 81"/>
                <a:gd name="T36" fmla="*/ 2 w 72"/>
                <a:gd name="T37" fmla="*/ 0 h 81"/>
                <a:gd name="T38" fmla="*/ 2 w 72"/>
                <a:gd name="T39" fmla="*/ 0 h 81"/>
                <a:gd name="T40" fmla="*/ 2 w 72"/>
                <a:gd name="T41" fmla="*/ 0 h 81"/>
                <a:gd name="T42" fmla="*/ 2 w 72"/>
                <a:gd name="T43" fmla="*/ 1 h 81"/>
                <a:gd name="T44" fmla="*/ 2 w 72"/>
                <a:gd name="T45" fmla="*/ 1 h 81"/>
                <a:gd name="T46" fmla="*/ 2 w 72"/>
                <a:gd name="T47" fmla="*/ 1 h 81"/>
                <a:gd name="T48" fmla="*/ 1 w 72"/>
                <a:gd name="T49" fmla="*/ 1 h 81"/>
                <a:gd name="T50" fmla="*/ 1 w 72"/>
                <a:gd name="T51" fmla="*/ 1 h 81"/>
                <a:gd name="T52" fmla="*/ 1 w 72"/>
                <a:gd name="T53" fmla="*/ 1 h 81"/>
                <a:gd name="T54" fmla="*/ 1 w 72"/>
                <a:gd name="T55" fmla="*/ 2 h 81"/>
                <a:gd name="T56" fmla="*/ 1 w 72"/>
                <a:gd name="T57" fmla="*/ 2 h 81"/>
                <a:gd name="T58" fmla="*/ 1 w 72"/>
                <a:gd name="T59" fmla="*/ 2 h 81"/>
                <a:gd name="T60" fmla="*/ 1 w 72"/>
                <a:gd name="T61" fmla="*/ 2 h 81"/>
                <a:gd name="T62" fmla="*/ 1 w 72"/>
                <a:gd name="T63" fmla="*/ 2 h 81"/>
                <a:gd name="T64" fmla="*/ 0 w 72"/>
                <a:gd name="T65" fmla="*/ 2 h 81"/>
                <a:gd name="T66" fmla="*/ 0 w 72"/>
                <a:gd name="T67" fmla="*/ 2 h 81"/>
                <a:gd name="T68" fmla="*/ 0 w 72"/>
                <a:gd name="T69" fmla="*/ 2 h 81"/>
                <a:gd name="T70" fmla="*/ 0 w 72"/>
                <a:gd name="T71" fmla="*/ 2 h 81"/>
                <a:gd name="T72" fmla="*/ 0 w 72"/>
                <a:gd name="T73" fmla="*/ 3 h 81"/>
                <a:gd name="T74" fmla="*/ 0 w 72"/>
                <a:gd name="T75" fmla="*/ 3 h 81"/>
                <a:gd name="T76" fmla="*/ 0 w 72"/>
                <a:gd name="T77" fmla="*/ 3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1"/>
                <a:gd name="T119" fmla="*/ 72 w 72"/>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1">
                  <a:moveTo>
                    <a:pt x="0" y="81"/>
                  </a:moveTo>
                  <a:lnTo>
                    <a:pt x="0" y="81"/>
                  </a:lnTo>
                  <a:lnTo>
                    <a:pt x="8" y="81"/>
                  </a:lnTo>
                  <a:lnTo>
                    <a:pt x="15" y="79"/>
                  </a:lnTo>
                  <a:lnTo>
                    <a:pt x="22" y="77"/>
                  </a:lnTo>
                  <a:lnTo>
                    <a:pt x="28" y="75"/>
                  </a:lnTo>
                  <a:lnTo>
                    <a:pt x="35" y="71"/>
                  </a:lnTo>
                  <a:lnTo>
                    <a:pt x="41" y="67"/>
                  </a:lnTo>
                  <a:lnTo>
                    <a:pt x="46" y="63"/>
                  </a:lnTo>
                  <a:lnTo>
                    <a:pt x="52" y="58"/>
                  </a:lnTo>
                  <a:lnTo>
                    <a:pt x="56" y="52"/>
                  </a:lnTo>
                  <a:lnTo>
                    <a:pt x="60" y="46"/>
                  </a:lnTo>
                  <a:lnTo>
                    <a:pt x="64" y="39"/>
                  </a:lnTo>
                  <a:lnTo>
                    <a:pt x="67" y="31"/>
                  </a:lnTo>
                  <a:lnTo>
                    <a:pt x="69" y="24"/>
                  </a:lnTo>
                  <a:lnTo>
                    <a:pt x="71" y="17"/>
                  </a:lnTo>
                  <a:lnTo>
                    <a:pt x="72" y="9"/>
                  </a:lnTo>
                  <a:lnTo>
                    <a:pt x="72" y="0"/>
                  </a:lnTo>
                  <a:lnTo>
                    <a:pt x="49" y="0"/>
                  </a:lnTo>
                  <a:lnTo>
                    <a:pt x="49" y="6"/>
                  </a:lnTo>
                  <a:lnTo>
                    <a:pt x="48" y="11"/>
                  </a:lnTo>
                  <a:lnTo>
                    <a:pt x="46" y="16"/>
                  </a:lnTo>
                  <a:lnTo>
                    <a:pt x="44" y="21"/>
                  </a:lnTo>
                  <a:lnTo>
                    <a:pt x="43" y="25"/>
                  </a:lnTo>
                  <a:lnTo>
                    <a:pt x="40" y="30"/>
                  </a:lnTo>
                  <a:lnTo>
                    <a:pt x="38" y="35"/>
                  </a:lnTo>
                  <a:lnTo>
                    <a:pt x="35" y="39"/>
                  </a:lnTo>
                  <a:lnTo>
                    <a:pt x="31" y="42"/>
                  </a:lnTo>
                  <a:lnTo>
                    <a:pt x="27" y="45"/>
                  </a:lnTo>
                  <a:lnTo>
                    <a:pt x="23" y="48"/>
                  </a:lnTo>
                  <a:lnTo>
                    <a:pt x="19" y="49"/>
                  </a:lnTo>
                  <a:lnTo>
                    <a:pt x="14" y="52"/>
                  </a:lnTo>
                  <a:lnTo>
                    <a:pt x="10" y="53"/>
                  </a:lnTo>
                  <a:lnTo>
                    <a:pt x="5" y="54"/>
                  </a:lnTo>
                  <a:lnTo>
                    <a:pt x="0" y="54"/>
                  </a:lnTo>
                  <a:lnTo>
                    <a:pt x="0" y="81"/>
                  </a:lnTo>
                  <a:close/>
                </a:path>
              </a:pathLst>
            </a:custGeom>
            <a:solidFill>
              <a:srgbClr val="1F1A17"/>
            </a:solidFill>
            <a:ln w="9525">
              <a:noFill/>
              <a:round/>
              <a:headEnd/>
              <a:tailEnd/>
            </a:ln>
          </p:spPr>
          <p:txBody>
            <a:bodyPr/>
            <a:lstStyle/>
            <a:p>
              <a:endParaRPr lang="en-US"/>
            </a:p>
          </p:txBody>
        </p:sp>
        <p:sp>
          <p:nvSpPr>
            <p:cNvPr id="45146" name="Freeform 83"/>
            <p:cNvSpPr>
              <a:spLocks/>
            </p:cNvSpPr>
            <p:nvPr/>
          </p:nvSpPr>
          <p:spPr bwMode="auto">
            <a:xfrm>
              <a:off x="2214" y="3732"/>
              <a:ext cx="24" cy="27"/>
            </a:xfrm>
            <a:custGeom>
              <a:avLst/>
              <a:gdLst>
                <a:gd name="T0" fmla="*/ 0 w 72"/>
                <a:gd name="T1" fmla="*/ 0 h 81"/>
                <a:gd name="T2" fmla="*/ 0 w 72"/>
                <a:gd name="T3" fmla="*/ 0 h 81"/>
                <a:gd name="T4" fmla="*/ 0 w 72"/>
                <a:gd name="T5" fmla="*/ 0 h 81"/>
                <a:gd name="T6" fmla="*/ 0 w 72"/>
                <a:gd name="T7" fmla="*/ 1 h 81"/>
                <a:gd name="T8" fmla="*/ 0 w 72"/>
                <a:gd name="T9" fmla="*/ 1 h 81"/>
                <a:gd name="T10" fmla="*/ 0 w 72"/>
                <a:gd name="T11" fmla="*/ 1 h 81"/>
                <a:gd name="T12" fmla="*/ 0 w 72"/>
                <a:gd name="T13" fmla="*/ 1 h 81"/>
                <a:gd name="T14" fmla="*/ 0 w 72"/>
                <a:gd name="T15" fmla="*/ 2 h 81"/>
                <a:gd name="T16" fmla="*/ 1 w 72"/>
                <a:gd name="T17" fmla="*/ 2 h 81"/>
                <a:gd name="T18" fmla="*/ 1 w 72"/>
                <a:gd name="T19" fmla="*/ 2 h 81"/>
                <a:gd name="T20" fmla="*/ 1 w 72"/>
                <a:gd name="T21" fmla="*/ 2 h 81"/>
                <a:gd name="T22" fmla="*/ 1 w 72"/>
                <a:gd name="T23" fmla="*/ 2 h 81"/>
                <a:gd name="T24" fmla="*/ 1 w 72"/>
                <a:gd name="T25" fmla="*/ 3 h 81"/>
                <a:gd name="T26" fmla="*/ 2 w 72"/>
                <a:gd name="T27" fmla="*/ 3 h 81"/>
                <a:gd name="T28" fmla="*/ 2 w 72"/>
                <a:gd name="T29" fmla="*/ 3 h 81"/>
                <a:gd name="T30" fmla="*/ 2 w 72"/>
                <a:gd name="T31" fmla="*/ 3 h 81"/>
                <a:gd name="T32" fmla="*/ 2 w 72"/>
                <a:gd name="T33" fmla="*/ 3 h 81"/>
                <a:gd name="T34" fmla="*/ 3 w 72"/>
                <a:gd name="T35" fmla="*/ 3 h 81"/>
                <a:gd name="T36" fmla="*/ 3 w 72"/>
                <a:gd name="T37" fmla="*/ 2 h 81"/>
                <a:gd name="T38" fmla="*/ 3 w 72"/>
                <a:gd name="T39" fmla="*/ 2 h 81"/>
                <a:gd name="T40" fmla="*/ 2 w 72"/>
                <a:gd name="T41" fmla="*/ 2 h 81"/>
                <a:gd name="T42" fmla="*/ 2 w 72"/>
                <a:gd name="T43" fmla="*/ 2 h 81"/>
                <a:gd name="T44" fmla="*/ 2 w 72"/>
                <a:gd name="T45" fmla="*/ 2 h 81"/>
                <a:gd name="T46" fmla="*/ 2 w 72"/>
                <a:gd name="T47" fmla="*/ 2 h 81"/>
                <a:gd name="T48" fmla="*/ 2 w 72"/>
                <a:gd name="T49" fmla="*/ 2 h 81"/>
                <a:gd name="T50" fmla="*/ 2 w 72"/>
                <a:gd name="T51" fmla="*/ 2 h 81"/>
                <a:gd name="T52" fmla="*/ 1 w 72"/>
                <a:gd name="T53" fmla="*/ 1 h 81"/>
                <a:gd name="T54" fmla="*/ 1 w 72"/>
                <a:gd name="T55" fmla="*/ 1 h 81"/>
                <a:gd name="T56" fmla="*/ 1 w 72"/>
                <a:gd name="T57" fmla="*/ 1 h 81"/>
                <a:gd name="T58" fmla="*/ 1 w 72"/>
                <a:gd name="T59" fmla="*/ 1 h 81"/>
                <a:gd name="T60" fmla="*/ 1 w 72"/>
                <a:gd name="T61" fmla="*/ 1 h 81"/>
                <a:gd name="T62" fmla="*/ 1 w 72"/>
                <a:gd name="T63" fmla="*/ 1 h 81"/>
                <a:gd name="T64" fmla="*/ 1 w 72"/>
                <a:gd name="T65" fmla="*/ 0 h 81"/>
                <a:gd name="T66" fmla="*/ 1 w 72"/>
                <a:gd name="T67" fmla="*/ 0 h 81"/>
                <a:gd name="T68" fmla="*/ 1 w 72"/>
                <a:gd name="T69" fmla="*/ 0 h 81"/>
                <a:gd name="T70" fmla="*/ 1 w 72"/>
                <a:gd name="T71" fmla="*/ 0 h 81"/>
                <a:gd name="T72" fmla="*/ 0 w 72"/>
                <a:gd name="T73" fmla="*/ 0 h 81"/>
                <a:gd name="T74" fmla="*/ 0 w 72"/>
                <a:gd name="T75" fmla="*/ 0 h 81"/>
                <a:gd name="T76" fmla="*/ 0 w 72"/>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1"/>
                <a:gd name="T119" fmla="*/ 72 w 72"/>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1">
                  <a:moveTo>
                    <a:pt x="0" y="0"/>
                  </a:moveTo>
                  <a:lnTo>
                    <a:pt x="0" y="0"/>
                  </a:lnTo>
                  <a:lnTo>
                    <a:pt x="0" y="9"/>
                  </a:lnTo>
                  <a:lnTo>
                    <a:pt x="1" y="17"/>
                  </a:lnTo>
                  <a:lnTo>
                    <a:pt x="3" y="24"/>
                  </a:lnTo>
                  <a:lnTo>
                    <a:pt x="5" y="31"/>
                  </a:lnTo>
                  <a:lnTo>
                    <a:pt x="8" y="39"/>
                  </a:lnTo>
                  <a:lnTo>
                    <a:pt x="13" y="46"/>
                  </a:lnTo>
                  <a:lnTo>
                    <a:pt x="16" y="52"/>
                  </a:lnTo>
                  <a:lnTo>
                    <a:pt x="21" y="58"/>
                  </a:lnTo>
                  <a:lnTo>
                    <a:pt x="27" y="63"/>
                  </a:lnTo>
                  <a:lnTo>
                    <a:pt x="32" y="67"/>
                  </a:lnTo>
                  <a:lnTo>
                    <a:pt x="37" y="71"/>
                  </a:lnTo>
                  <a:lnTo>
                    <a:pt x="44" y="75"/>
                  </a:lnTo>
                  <a:lnTo>
                    <a:pt x="50" y="77"/>
                  </a:lnTo>
                  <a:lnTo>
                    <a:pt x="58" y="79"/>
                  </a:lnTo>
                  <a:lnTo>
                    <a:pt x="64" y="81"/>
                  </a:lnTo>
                  <a:lnTo>
                    <a:pt x="72" y="81"/>
                  </a:lnTo>
                  <a:lnTo>
                    <a:pt x="72" y="54"/>
                  </a:lnTo>
                  <a:lnTo>
                    <a:pt x="68" y="54"/>
                  </a:lnTo>
                  <a:lnTo>
                    <a:pt x="62" y="53"/>
                  </a:lnTo>
                  <a:lnTo>
                    <a:pt x="58" y="52"/>
                  </a:lnTo>
                  <a:lnTo>
                    <a:pt x="54" y="49"/>
                  </a:lnTo>
                  <a:lnTo>
                    <a:pt x="49" y="48"/>
                  </a:lnTo>
                  <a:lnTo>
                    <a:pt x="45" y="45"/>
                  </a:lnTo>
                  <a:lnTo>
                    <a:pt x="42" y="42"/>
                  </a:lnTo>
                  <a:lnTo>
                    <a:pt x="39" y="39"/>
                  </a:lnTo>
                  <a:lnTo>
                    <a:pt x="35" y="35"/>
                  </a:lnTo>
                  <a:lnTo>
                    <a:pt x="32" y="30"/>
                  </a:lnTo>
                  <a:lnTo>
                    <a:pt x="30" y="25"/>
                  </a:lnTo>
                  <a:lnTo>
                    <a:pt x="28" y="21"/>
                  </a:lnTo>
                  <a:lnTo>
                    <a:pt x="26" y="16"/>
                  </a:lnTo>
                  <a:lnTo>
                    <a:pt x="24" y="11"/>
                  </a:lnTo>
                  <a:lnTo>
                    <a:pt x="24" y="6"/>
                  </a:lnTo>
                  <a:lnTo>
                    <a:pt x="23" y="0"/>
                  </a:lnTo>
                  <a:lnTo>
                    <a:pt x="0" y="0"/>
                  </a:lnTo>
                  <a:close/>
                </a:path>
              </a:pathLst>
            </a:custGeom>
            <a:solidFill>
              <a:srgbClr val="1F1A17"/>
            </a:solidFill>
            <a:ln w="9525">
              <a:noFill/>
              <a:round/>
              <a:headEnd/>
              <a:tailEnd/>
            </a:ln>
          </p:spPr>
          <p:txBody>
            <a:bodyPr/>
            <a:lstStyle/>
            <a:p>
              <a:endParaRPr lang="en-US"/>
            </a:p>
          </p:txBody>
        </p:sp>
        <p:sp>
          <p:nvSpPr>
            <p:cNvPr id="45147" name="Freeform 84"/>
            <p:cNvSpPr>
              <a:spLocks/>
            </p:cNvSpPr>
            <p:nvPr/>
          </p:nvSpPr>
          <p:spPr bwMode="auto">
            <a:xfrm>
              <a:off x="2214" y="3704"/>
              <a:ext cx="24" cy="28"/>
            </a:xfrm>
            <a:custGeom>
              <a:avLst/>
              <a:gdLst>
                <a:gd name="T0" fmla="*/ 3 w 72"/>
                <a:gd name="T1" fmla="*/ 0 h 84"/>
                <a:gd name="T2" fmla="*/ 3 w 72"/>
                <a:gd name="T3" fmla="*/ 0 h 84"/>
                <a:gd name="T4" fmla="*/ 2 w 72"/>
                <a:gd name="T5" fmla="*/ 0 h 84"/>
                <a:gd name="T6" fmla="*/ 2 w 72"/>
                <a:gd name="T7" fmla="*/ 0 h 84"/>
                <a:gd name="T8" fmla="*/ 2 w 72"/>
                <a:gd name="T9" fmla="*/ 0 h 84"/>
                <a:gd name="T10" fmla="*/ 2 w 72"/>
                <a:gd name="T11" fmla="*/ 0 h 84"/>
                <a:gd name="T12" fmla="*/ 1 w 72"/>
                <a:gd name="T13" fmla="*/ 0 h 84"/>
                <a:gd name="T14" fmla="*/ 1 w 72"/>
                <a:gd name="T15" fmla="*/ 1 h 84"/>
                <a:gd name="T16" fmla="*/ 1 w 72"/>
                <a:gd name="T17" fmla="*/ 1 h 84"/>
                <a:gd name="T18" fmla="*/ 1 w 72"/>
                <a:gd name="T19" fmla="*/ 1 h 84"/>
                <a:gd name="T20" fmla="*/ 1 w 72"/>
                <a:gd name="T21" fmla="*/ 1 h 84"/>
                <a:gd name="T22" fmla="*/ 0 w 72"/>
                <a:gd name="T23" fmla="*/ 1 h 84"/>
                <a:gd name="T24" fmla="*/ 0 w 72"/>
                <a:gd name="T25" fmla="*/ 2 h 84"/>
                <a:gd name="T26" fmla="*/ 0 w 72"/>
                <a:gd name="T27" fmla="*/ 2 h 84"/>
                <a:gd name="T28" fmla="*/ 0 w 72"/>
                <a:gd name="T29" fmla="*/ 2 h 84"/>
                <a:gd name="T30" fmla="*/ 0 w 72"/>
                <a:gd name="T31" fmla="*/ 2 h 84"/>
                <a:gd name="T32" fmla="*/ 0 w 72"/>
                <a:gd name="T33" fmla="*/ 3 h 84"/>
                <a:gd name="T34" fmla="*/ 0 w 72"/>
                <a:gd name="T35" fmla="*/ 3 h 84"/>
                <a:gd name="T36" fmla="*/ 1 w 72"/>
                <a:gd name="T37" fmla="*/ 3 h 84"/>
                <a:gd name="T38" fmla="*/ 1 w 72"/>
                <a:gd name="T39" fmla="*/ 3 h 84"/>
                <a:gd name="T40" fmla="*/ 1 w 72"/>
                <a:gd name="T41" fmla="*/ 3 h 84"/>
                <a:gd name="T42" fmla="*/ 1 w 72"/>
                <a:gd name="T43" fmla="*/ 2 h 84"/>
                <a:gd name="T44" fmla="*/ 1 w 72"/>
                <a:gd name="T45" fmla="*/ 2 h 84"/>
                <a:gd name="T46" fmla="*/ 1 w 72"/>
                <a:gd name="T47" fmla="*/ 2 h 84"/>
                <a:gd name="T48" fmla="*/ 1 w 72"/>
                <a:gd name="T49" fmla="*/ 2 h 84"/>
                <a:gd name="T50" fmla="*/ 1 w 72"/>
                <a:gd name="T51" fmla="*/ 2 h 84"/>
                <a:gd name="T52" fmla="*/ 1 w 72"/>
                <a:gd name="T53" fmla="*/ 2 h 84"/>
                <a:gd name="T54" fmla="*/ 2 w 72"/>
                <a:gd name="T55" fmla="*/ 1 h 84"/>
                <a:gd name="T56" fmla="*/ 2 w 72"/>
                <a:gd name="T57" fmla="*/ 1 h 84"/>
                <a:gd name="T58" fmla="*/ 2 w 72"/>
                <a:gd name="T59" fmla="*/ 1 h 84"/>
                <a:gd name="T60" fmla="*/ 2 w 72"/>
                <a:gd name="T61" fmla="*/ 1 h 84"/>
                <a:gd name="T62" fmla="*/ 2 w 72"/>
                <a:gd name="T63" fmla="*/ 1 h 84"/>
                <a:gd name="T64" fmla="*/ 2 w 72"/>
                <a:gd name="T65" fmla="*/ 1 h 84"/>
                <a:gd name="T66" fmla="*/ 3 w 72"/>
                <a:gd name="T67" fmla="*/ 1 h 84"/>
                <a:gd name="T68" fmla="*/ 3 w 72"/>
                <a:gd name="T69" fmla="*/ 1 h 84"/>
                <a:gd name="T70" fmla="*/ 3 w 72"/>
                <a:gd name="T71" fmla="*/ 1 h 84"/>
                <a:gd name="T72" fmla="*/ 3 w 72"/>
                <a:gd name="T73" fmla="*/ 0 h 84"/>
                <a:gd name="T74" fmla="*/ 3 w 72"/>
                <a:gd name="T75" fmla="*/ 0 h 84"/>
                <a:gd name="T76" fmla="*/ 3 w 72"/>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4"/>
                <a:gd name="T119" fmla="*/ 72 w 72"/>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4">
                  <a:moveTo>
                    <a:pt x="72" y="0"/>
                  </a:moveTo>
                  <a:lnTo>
                    <a:pt x="72" y="0"/>
                  </a:lnTo>
                  <a:lnTo>
                    <a:pt x="64" y="2"/>
                  </a:lnTo>
                  <a:lnTo>
                    <a:pt x="58" y="3"/>
                  </a:lnTo>
                  <a:lnTo>
                    <a:pt x="50" y="4"/>
                  </a:lnTo>
                  <a:lnTo>
                    <a:pt x="44" y="8"/>
                  </a:lnTo>
                  <a:lnTo>
                    <a:pt x="37" y="11"/>
                  </a:lnTo>
                  <a:lnTo>
                    <a:pt x="32" y="15"/>
                  </a:lnTo>
                  <a:lnTo>
                    <a:pt x="26" y="20"/>
                  </a:lnTo>
                  <a:lnTo>
                    <a:pt x="21" y="24"/>
                  </a:lnTo>
                  <a:lnTo>
                    <a:pt x="16" y="30"/>
                  </a:lnTo>
                  <a:lnTo>
                    <a:pt x="12" y="38"/>
                  </a:lnTo>
                  <a:lnTo>
                    <a:pt x="8" y="45"/>
                  </a:lnTo>
                  <a:lnTo>
                    <a:pt x="5" y="52"/>
                  </a:lnTo>
                  <a:lnTo>
                    <a:pt x="3" y="59"/>
                  </a:lnTo>
                  <a:lnTo>
                    <a:pt x="1" y="67"/>
                  </a:lnTo>
                  <a:lnTo>
                    <a:pt x="0" y="76"/>
                  </a:lnTo>
                  <a:lnTo>
                    <a:pt x="0" y="84"/>
                  </a:lnTo>
                  <a:lnTo>
                    <a:pt x="23" y="84"/>
                  </a:lnTo>
                  <a:lnTo>
                    <a:pt x="24" y="78"/>
                  </a:lnTo>
                  <a:lnTo>
                    <a:pt x="24" y="72"/>
                  </a:lnTo>
                  <a:lnTo>
                    <a:pt x="26" y="66"/>
                  </a:lnTo>
                  <a:lnTo>
                    <a:pt x="28" y="62"/>
                  </a:lnTo>
                  <a:lnTo>
                    <a:pt x="30" y="57"/>
                  </a:lnTo>
                  <a:lnTo>
                    <a:pt x="32" y="52"/>
                  </a:lnTo>
                  <a:lnTo>
                    <a:pt x="35" y="47"/>
                  </a:lnTo>
                  <a:lnTo>
                    <a:pt x="39" y="44"/>
                  </a:lnTo>
                  <a:lnTo>
                    <a:pt x="42" y="40"/>
                  </a:lnTo>
                  <a:lnTo>
                    <a:pt x="45" y="36"/>
                  </a:lnTo>
                  <a:lnTo>
                    <a:pt x="49" y="34"/>
                  </a:lnTo>
                  <a:lnTo>
                    <a:pt x="54" y="32"/>
                  </a:lnTo>
                  <a:lnTo>
                    <a:pt x="58" y="30"/>
                  </a:lnTo>
                  <a:lnTo>
                    <a:pt x="62" y="28"/>
                  </a:lnTo>
                  <a:lnTo>
                    <a:pt x="68" y="28"/>
                  </a:lnTo>
                  <a:lnTo>
                    <a:pt x="72" y="28"/>
                  </a:lnTo>
                  <a:lnTo>
                    <a:pt x="72" y="0"/>
                  </a:lnTo>
                  <a:close/>
                </a:path>
              </a:pathLst>
            </a:custGeom>
            <a:solidFill>
              <a:srgbClr val="1F1A17"/>
            </a:solidFill>
            <a:ln w="9525">
              <a:noFill/>
              <a:round/>
              <a:headEnd/>
              <a:tailEnd/>
            </a:ln>
          </p:spPr>
          <p:txBody>
            <a:bodyPr/>
            <a:lstStyle/>
            <a:p>
              <a:endParaRPr lang="en-US"/>
            </a:p>
          </p:txBody>
        </p:sp>
        <p:sp>
          <p:nvSpPr>
            <p:cNvPr id="45148" name="Freeform 85"/>
            <p:cNvSpPr>
              <a:spLocks/>
            </p:cNvSpPr>
            <p:nvPr/>
          </p:nvSpPr>
          <p:spPr bwMode="auto">
            <a:xfrm>
              <a:off x="2238" y="3704"/>
              <a:ext cx="24" cy="28"/>
            </a:xfrm>
            <a:custGeom>
              <a:avLst/>
              <a:gdLst>
                <a:gd name="T0" fmla="*/ 3 w 72"/>
                <a:gd name="T1" fmla="*/ 3 h 84"/>
                <a:gd name="T2" fmla="*/ 3 w 72"/>
                <a:gd name="T3" fmla="*/ 3 h 84"/>
                <a:gd name="T4" fmla="*/ 3 w 72"/>
                <a:gd name="T5" fmla="*/ 3 h 84"/>
                <a:gd name="T6" fmla="*/ 3 w 72"/>
                <a:gd name="T7" fmla="*/ 2 h 84"/>
                <a:gd name="T8" fmla="*/ 3 w 72"/>
                <a:gd name="T9" fmla="*/ 2 h 84"/>
                <a:gd name="T10" fmla="*/ 2 w 72"/>
                <a:gd name="T11" fmla="*/ 2 h 84"/>
                <a:gd name="T12" fmla="*/ 2 w 72"/>
                <a:gd name="T13" fmla="*/ 2 h 84"/>
                <a:gd name="T14" fmla="*/ 2 w 72"/>
                <a:gd name="T15" fmla="*/ 1 h 84"/>
                <a:gd name="T16" fmla="*/ 2 w 72"/>
                <a:gd name="T17" fmla="*/ 1 h 84"/>
                <a:gd name="T18" fmla="*/ 2 w 72"/>
                <a:gd name="T19" fmla="*/ 1 h 84"/>
                <a:gd name="T20" fmla="*/ 2 w 72"/>
                <a:gd name="T21" fmla="*/ 1 h 84"/>
                <a:gd name="T22" fmla="*/ 2 w 72"/>
                <a:gd name="T23" fmla="*/ 1 h 84"/>
                <a:gd name="T24" fmla="*/ 1 w 72"/>
                <a:gd name="T25" fmla="*/ 0 h 84"/>
                <a:gd name="T26" fmla="*/ 1 w 72"/>
                <a:gd name="T27" fmla="*/ 0 h 84"/>
                <a:gd name="T28" fmla="*/ 1 w 72"/>
                <a:gd name="T29" fmla="*/ 0 h 84"/>
                <a:gd name="T30" fmla="*/ 1 w 72"/>
                <a:gd name="T31" fmla="*/ 0 h 84"/>
                <a:gd name="T32" fmla="*/ 0 w 72"/>
                <a:gd name="T33" fmla="*/ 0 h 84"/>
                <a:gd name="T34" fmla="*/ 0 w 72"/>
                <a:gd name="T35" fmla="*/ 0 h 84"/>
                <a:gd name="T36" fmla="*/ 0 w 72"/>
                <a:gd name="T37" fmla="*/ 1 h 84"/>
                <a:gd name="T38" fmla="*/ 0 w 72"/>
                <a:gd name="T39" fmla="*/ 1 h 84"/>
                <a:gd name="T40" fmla="*/ 0 w 72"/>
                <a:gd name="T41" fmla="*/ 1 h 84"/>
                <a:gd name="T42" fmla="*/ 1 w 72"/>
                <a:gd name="T43" fmla="*/ 1 h 84"/>
                <a:gd name="T44" fmla="*/ 1 w 72"/>
                <a:gd name="T45" fmla="*/ 1 h 84"/>
                <a:gd name="T46" fmla="*/ 1 w 72"/>
                <a:gd name="T47" fmla="*/ 1 h 84"/>
                <a:gd name="T48" fmla="*/ 1 w 72"/>
                <a:gd name="T49" fmla="*/ 1 h 84"/>
                <a:gd name="T50" fmla="*/ 1 w 72"/>
                <a:gd name="T51" fmla="*/ 1 h 84"/>
                <a:gd name="T52" fmla="*/ 1 w 72"/>
                <a:gd name="T53" fmla="*/ 2 h 84"/>
                <a:gd name="T54" fmla="*/ 1 w 72"/>
                <a:gd name="T55" fmla="*/ 2 h 84"/>
                <a:gd name="T56" fmla="*/ 1 w 72"/>
                <a:gd name="T57" fmla="*/ 2 h 84"/>
                <a:gd name="T58" fmla="*/ 2 w 72"/>
                <a:gd name="T59" fmla="*/ 2 h 84"/>
                <a:gd name="T60" fmla="*/ 2 w 72"/>
                <a:gd name="T61" fmla="*/ 2 h 84"/>
                <a:gd name="T62" fmla="*/ 2 w 72"/>
                <a:gd name="T63" fmla="*/ 2 h 84"/>
                <a:gd name="T64" fmla="*/ 2 w 72"/>
                <a:gd name="T65" fmla="*/ 3 h 84"/>
                <a:gd name="T66" fmla="*/ 2 w 72"/>
                <a:gd name="T67" fmla="*/ 3 h 84"/>
                <a:gd name="T68" fmla="*/ 2 w 72"/>
                <a:gd name="T69" fmla="*/ 3 h 84"/>
                <a:gd name="T70" fmla="*/ 2 w 72"/>
                <a:gd name="T71" fmla="*/ 3 h 84"/>
                <a:gd name="T72" fmla="*/ 3 w 72"/>
                <a:gd name="T73" fmla="*/ 3 h 84"/>
                <a:gd name="T74" fmla="*/ 3 w 72"/>
                <a:gd name="T75" fmla="*/ 3 h 84"/>
                <a:gd name="T76" fmla="*/ 3 w 72"/>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4"/>
                <a:gd name="T119" fmla="*/ 72 w 72"/>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4">
                  <a:moveTo>
                    <a:pt x="72" y="84"/>
                  </a:moveTo>
                  <a:lnTo>
                    <a:pt x="72" y="84"/>
                  </a:lnTo>
                  <a:lnTo>
                    <a:pt x="72" y="76"/>
                  </a:lnTo>
                  <a:lnTo>
                    <a:pt x="71" y="67"/>
                  </a:lnTo>
                  <a:lnTo>
                    <a:pt x="69" y="59"/>
                  </a:lnTo>
                  <a:lnTo>
                    <a:pt x="67" y="52"/>
                  </a:lnTo>
                  <a:lnTo>
                    <a:pt x="64" y="45"/>
                  </a:lnTo>
                  <a:lnTo>
                    <a:pt x="60" y="38"/>
                  </a:lnTo>
                  <a:lnTo>
                    <a:pt x="56" y="30"/>
                  </a:lnTo>
                  <a:lnTo>
                    <a:pt x="52" y="24"/>
                  </a:lnTo>
                  <a:lnTo>
                    <a:pt x="46" y="20"/>
                  </a:lnTo>
                  <a:lnTo>
                    <a:pt x="41" y="15"/>
                  </a:lnTo>
                  <a:lnTo>
                    <a:pt x="35" y="11"/>
                  </a:lnTo>
                  <a:lnTo>
                    <a:pt x="28" y="8"/>
                  </a:lnTo>
                  <a:lnTo>
                    <a:pt x="22" y="4"/>
                  </a:lnTo>
                  <a:lnTo>
                    <a:pt x="15" y="3"/>
                  </a:lnTo>
                  <a:lnTo>
                    <a:pt x="8" y="2"/>
                  </a:lnTo>
                  <a:lnTo>
                    <a:pt x="0" y="0"/>
                  </a:lnTo>
                  <a:lnTo>
                    <a:pt x="0" y="28"/>
                  </a:lnTo>
                  <a:lnTo>
                    <a:pt x="5" y="28"/>
                  </a:lnTo>
                  <a:lnTo>
                    <a:pt x="10" y="28"/>
                  </a:lnTo>
                  <a:lnTo>
                    <a:pt x="14" y="30"/>
                  </a:lnTo>
                  <a:lnTo>
                    <a:pt x="19" y="32"/>
                  </a:lnTo>
                  <a:lnTo>
                    <a:pt x="23" y="34"/>
                  </a:lnTo>
                  <a:lnTo>
                    <a:pt x="27" y="36"/>
                  </a:lnTo>
                  <a:lnTo>
                    <a:pt x="31" y="40"/>
                  </a:lnTo>
                  <a:lnTo>
                    <a:pt x="35" y="44"/>
                  </a:lnTo>
                  <a:lnTo>
                    <a:pt x="38" y="47"/>
                  </a:lnTo>
                  <a:lnTo>
                    <a:pt x="40" y="52"/>
                  </a:lnTo>
                  <a:lnTo>
                    <a:pt x="42" y="57"/>
                  </a:lnTo>
                  <a:lnTo>
                    <a:pt x="44" y="62"/>
                  </a:lnTo>
                  <a:lnTo>
                    <a:pt x="46" y="66"/>
                  </a:lnTo>
                  <a:lnTo>
                    <a:pt x="48" y="72"/>
                  </a:lnTo>
                  <a:lnTo>
                    <a:pt x="49" y="78"/>
                  </a:lnTo>
                  <a:lnTo>
                    <a:pt x="49" y="84"/>
                  </a:lnTo>
                  <a:lnTo>
                    <a:pt x="72" y="84"/>
                  </a:lnTo>
                  <a:close/>
                </a:path>
              </a:pathLst>
            </a:custGeom>
            <a:solidFill>
              <a:srgbClr val="1F1A17"/>
            </a:solidFill>
            <a:ln w="9525">
              <a:noFill/>
              <a:round/>
              <a:headEnd/>
              <a:tailEnd/>
            </a:ln>
          </p:spPr>
          <p:txBody>
            <a:bodyPr/>
            <a:lstStyle/>
            <a:p>
              <a:endParaRPr lang="en-US"/>
            </a:p>
          </p:txBody>
        </p:sp>
        <p:sp>
          <p:nvSpPr>
            <p:cNvPr id="45149" name="Freeform 86"/>
            <p:cNvSpPr>
              <a:spLocks/>
            </p:cNvSpPr>
            <p:nvPr/>
          </p:nvSpPr>
          <p:spPr bwMode="auto">
            <a:xfrm>
              <a:off x="2206" y="2961"/>
              <a:ext cx="42" cy="45"/>
            </a:xfrm>
            <a:custGeom>
              <a:avLst/>
              <a:gdLst>
                <a:gd name="T0" fmla="*/ 5 w 127"/>
                <a:gd name="T1" fmla="*/ 3 h 134"/>
                <a:gd name="T2" fmla="*/ 5 w 127"/>
                <a:gd name="T3" fmla="*/ 3 h 134"/>
                <a:gd name="T4" fmla="*/ 4 w 127"/>
                <a:gd name="T5" fmla="*/ 4 h 134"/>
                <a:gd name="T6" fmla="*/ 4 w 127"/>
                <a:gd name="T7" fmla="*/ 4 h 134"/>
                <a:gd name="T8" fmla="*/ 4 w 127"/>
                <a:gd name="T9" fmla="*/ 4 h 134"/>
                <a:gd name="T10" fmla="*/ 3 w 127"/>
                <a:gd name="T11" fmla="*/ 5 h 134"/>
                <a:gd name="T12" fmla="*/ 3 w 127"/>
                <a:gd name="T13" fmla="*/ 5 h 134"/>
                <a:gd name="T14" fmla="*/ 3 w 127"/>
                <a:gd name="T15" fmla="*/ 5 h 134"/>
                <a:gd name="T16" fmla="*/ 2 w 127"/>
                <a:gd name="T17" fmla="*/ 5 h 134"/>
                <a:gd name="T18" fmla="*/ 2 w 127"/>
                <a:gd name="T19" fmla="*/ 5 h 134"/>
                <a:gd name="T20" fmla="*/ 1 w 127"/>
                <a:gd name="T21" fmla="*/ 5 h 134"/>
                <a:gd name="T22" fmla="*/ 1 w 127"/>
                <a:gd name="T23" fmla="*/ 4 h 134"/>
                <a:gd name="T24" fmla="*/ 1 w 127"/>
                <a:gd name="T25" fmla="*/ 4 h 134"/>
                <a:gd name="T26" fmla="*/ 0 w 127"/>
                <a:gd name="T27" fmla="*/ 4 h 134"/>
                <a:gd name="T28" fmla="*/ 0 w 127"/>
                <a:gd name="T29" fmla="*/ 3 h 134"/>
                <a:gd name="T30" fmla="*/ 0 w 127"/>
                <a:gd name="T31" fmla="*/ 3 h 134"/>
                <a:gd name="T32" fmla="*/ 0 w 127"/>
                <a:gd name="T33" fmla="*/ 2 h 134"/>
                <a:gd name="T34" fmla="*/ 0 w 127"/>
                <a:gd name="T35" fmla="*/ 2 h 134"/>
                <a:gd name="T36" fmla="*/ 0 w 127"/>
                <a:gd name="T37" fmla="*/ 1 h 134"/>
                <a:gd name="T38" fmla="*/ 1 w 127"/>
                <a:gd name="T39" fmla="*/ 1 h 134"/>
                <a:gd name="T40" fmla="*/ 1 w 127"/>
                <a:gd name="T41" fmla="*/ 1 h 134"/>
                <a:gd name="T42" fmla="*/ 1 w 127"/>
                <a:gd name="T43" fmla="*/ 0 h 134"/>
                <a:gd name="T44" fmla="*/ 2 w 127"/>
                <a:gd name="T45" fmla="*/ 0 h 134"/>
                <a:gd name="T46" fmla="*/ 2 w 127"/>
                <a:gd name="T47" fmla="*/ 0 h 134"/>
                <a:gd name="T48" fmla="*/ 3 w 127"/>
                <a:gd name="T49" fmla="*/ 0 h 134"/>
                <a:gd name="T50" fmla="*/ 3 w 127"/>
                <a:gd name="T51" fmla="*/ 0 h 134"/>
                <a:gd name="T52" fmla="*/ 3 w 127"/>
                <a:gd name="T53" fmla="*/ 0 h 134"/>
                <a:gd name="T54" fmla="*/ 4 w 127"/>
                <a:gd name="T55" fmla="*/ 1 h 134"/>
                <a:gd name="T56" fmla="*/ 4 w 127"/>
                <a:gd name="T57" fmla="*/ 1 h 134"/>
                <a:gd name="T58" fmla="*/ 4 w 127"/>
                <a:gd name="T59" fmla="*/ 1 h 134"/>
                <a:gd name="T60" fmla="*/ 5 w 127"/>
                <a:gd name="T61" fmla="*/ 2 h 134"/>
                <a:gd name="T62" fmla="*/ 5 w 127"/>
                <a:gd name="T63" fmla="*/ 2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34"/>
                <a:gd name="T98" fmla="*/ 127 w 127"/>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34">
                  <a:moveTo>
                    <a:pt x="127" y="67"/>
                  </a:moveTo>
                  <a:lnTo>
                    <a:pt x="127" y="73"/>
                  </a:lnTo>
                  <a:lnTo>
                    <a:pt x="126" y="80"/>
                  </a:lnTo>
                  <a:lnTo>
                    <a:pt x="124" y="86"/>
                  </a:lnTo>
                  <a:lnTo>
                    <a:pt x="123" y="92"/>
                  </a:lnTo>
                  <a:lnTo>
                    <a:pt x="120" y="98"/>
                  </a:lnTo>
                  <a:lnTo>
                    <a:pt x="116" y="104"/>
                  </a:lnTo>
                  <a:lnTo>
                    <a:pt x="113" y="109"/>
                  </a:lnTo>
                  <a:lnTo>
                    <a:pt x="109" y="114"/>
                  </a:lnTo>
                  <a:lnTo>
                    <a:pt x="105" y="119"/>
                  </a:lnTo>
                  <a:lnTo>
                    <a:pt x="100" y="122"/>
                  </a:lnTo>
                  <a:lnTo>
                    <a:pt x="95" y="126"/>
                  </a:lnTo>
                  <a:lnTo>
                    <a:pt x="89" y="128"/>
                  </a:lnTo>
                  <a:lnTo>
                    <a:pt x="83" y="130"/>
                  </a:lnTo>
                  <a:lnTo>
                    <a:pt x="76" y="132"/>
                  </a:lnTo>
                  <a:lnTo>
                    <a:pt x="70" y="133"/>
                  </a:lnTo>
                  <a:lnTo>
                    <a:pt x="64" y="134"/>
                  </a:lnTo>
                  <a:lnTo>
                    <a:pt x="57" y="133"/>
                  </a:lnTo>
                  <a:lnTo>
                    <a:pt x="51" y="132"/>
                  </a:lnTo>
                  <a:lnTo>
                    <a:pt x="44" y="130"/>
                  </a:lnTo>
                  <a:lnTo>
                    <a:pt x="39" y="128"/>
                  </a:lnTo>
                  <a:lnTo>
                    <a:pt x="33" y="126"/>
                  </a:lnTo>
                  <a:lnTo>
                    <a:pt x="28" y="122"/>
                  </a:lnTo>
                  <a:lnTo>
                    <a:pt x="22" y="119"/>
                  </a:lnTo>
                  <a:lnTo>
                    <a:pt x="18" y="114"/>
                  </a:lnTo>
                  <a:lnTo>
                    <a:pt x="15" y="109"/>
                  </a:lnTo>
                  <a:lnTo>
                    <a:pt x="11" y="104"/>
                  </a:lnTo>
                  <a:lnTo>
                    <a:pt x="7" y="98"/>
                  </a:lnTo>
                  <a:lnTo>
                    <a:pt x="5" y="92"/>
                  </a:lnTo>
                  <a:lnTo>
                    <a:pt x="3" y="86"/>
                  </a:lnTo>
                  <a:lnTo>
                    <a:pt x="2" y="80"/>
                  </a:lnTo>
                  <a:lnTo>
                    <a:pt x="1" y="73"/>
                  </a:lnTo>
                  <a:lnTo>
                    <a:pt x="0" y="67"/>
                  </a:lnTo>
                  <a:lnTo>
                    <a:pt x="1" y="60"/>
                  </a:lnTo>
                  <a:lnTo>
                    <a:pt x="2" y="53"/>
                  </a:lnTo>
                  <a:lnTo>
                    <a:pt x="3" y="47"/>
                  </a:lnTo>
                  <a:lnTo>
                    <a:pt x="5" y="41"/>
                  </a:lnTo>
                  <a:lnTo>
                    <a:pt x="7" y="35"/>
                  </a:lnTo>
                  <a:lnTo>
                    <a:pt x="11" y="29"/>
                  </a:lnTo>
                  <a:lnTo>
                    <a:pt x="15" y="24"/>
                  </a:lnTo>
                  <a:lnTo>
                    <a:pt x="18" y="19"/>
                  </a:lnTo>
                  <a:lnTo>
                    <a:pt x="22" y="14"/>
                  </a:lnTo>
                  <a:lnTo>
                    <a:pt x="28" y="11"/>
                  </a:lnTo>
                  <a:lnTo>
                    <a:pt x="33" y="7"/>
                  </a:lnTo>
                  <a:lnTo>
                    <a:pt x="39" y="5"/>
                  </a:lnTo>
                  <a:lnTo>
                    <a:pt x="44" y="2"/>
                  </a:lnTo>
                  <a:lnTo>
                    <a:pt x="51" y="1"/>
                  </a:lnTo>
                  <a:lnTo>
                    <a:pt x="57" y="0"/>
                  </a:lnTo>
                  <a:lnTo>
                    <a:pt x="64" y="0"/>
                  </a:lnTo>
                  <a:lnTo>
                    <a:pt x="70" y="0"/>
                  </a:lnTo>
                  <a:lnTo>
                    <a:pt x="76" y="1"/>
                  </a:lnTo>
                  <a:lnTo>
                    <a:pt x="83" y="2"/>
                  </a:lnTo>
                  <a:lnTo>
                    <a:pt x="89" y="5"/>
                  </a:lnTo>
                  <a:lnTo>
                    <a:pt x="95" y="7"/>
                  </a:lnTo>
                  <a:lnTo>
                    <a:pt x="100" y="11"/>
                  </a:lnTo>
                  <a:lnTo>
                    <a:pt x="105" y="14"/>
                  </a:lnTo>
                  <a:lnTo>
                    <a:pt x="109" y="19"/>
                  </a:lnTo>
                  <a:lnTo>
                    <a:pt x="113" y="24"/>
                  </a:lnTo>
                  <a:lnTo>
                    <a:pt x="116" y="29"/>
                  </a:lnTo>
                  <a:lnTo>
                    <a:pt x="120" y="35"/>
                  </a:lnTo>
                  <a:lnTo>
                    <a:pt x="123" y="41"/>
                  </a:lnTo>
                  <a:lnTo>
                    <a:pt x="124" y="47"/>
                  </a:lnTo>
                  <a:lnTo>
                    <a:pt x="126" y="53"/>
                  </a:lnTo>
                  <a:lnTo>
                    <a:pt x="127" y="60"/>
                  </a:lnTo>
                  <a:lnTo>
                    <a:pt x="127" y="67"/>
                  </a:lnTo>
                  <a:close/>
                </a:path>
              </a:pathLst>
            </a:custGeom>
            <a:solidFill>
              <a:srgbClr val="E87A41"/>
            </a:solidFill>
            <a:ln w="9525">
              <a:noFill/>
              <a:round/>
              <a:headEnd/>
              <a:tailEnd/>
            </a:ln>
          </p:spPr>
          <p:txBody>
            <a:bodyPr/>
            <a:lstStyle/>
            <a:p>
              <a:endParaRPr lang="en-US"/>
            </a:p>
          </p:txBody>
        </p:sp>
        <p:sp>
          <p:nvSpPr>
            <p:cNvPr id="45150" name="Freeform 87"/>
            <p:cNvSpPr>
              <a:spLocks/>
            </p:cNvSpPr>
            <p:nvPr/>
          </p:nvSpPr>
          <p:spPr bwMode="auto">
            <a:xfrm>
              <a:off x="2227" y="2983"/>
              <a:ext cx="25" cy="27"/>
            </a:xfrm>
            <a:custGeom>
              <a:avLst/>
              <a:gdLst>
                <a:gd name="T0" fmla="*/ 0 w 75"/>
                <a:gd name="T1" fmla="*/ 3 h 80"/>
                <a:gd name="T2" fmla="*/ 0 w 75"/>
                <a:gd name="T3" fmla="*/ 3 h 80"/>
                <a:gd name="T4" fmla="*/ 0 w 75"/>
                <a:gd name="T5" fmla="*/ 3 h 80"/>
                <a:gd name="T6" fmla="*/ 1 w 75"/>
                <a:gd name="T7" fmla="*/ 3 h 80"/>
                <a:gd name="T8" fmla="*/ 1 w 75"/>
                <a:gd name="T9" fmla="*/ 3 h 80"/>
                <a:gd name="T10" fmla="*/ 1 w 75"/>
                <a:gd name="T11" fmla="*/ 3 h 80"/>
                <a:gd name="T12" fmla="*/ 1 w 75"/>
                <a:gd name="T13" fmla="*/ 3 h 80"/>
                <a:gd name="T14" fmla="*/ 2 w 75"/>
                <a:gd name="T15" fmla="*/ 2 h 80"/>
                <a:gd name="T16" fmla="*/ 2 w 75"/>
                <a:gd name="T17" fmla="*/ 2 h 80"/>
                <a:gd name="T18" fmla="*/ 2 w 75"/>
                <a:gd name="T19" fmla="*/ 2 h 80"/>
                <a:gd name="T20" fmla="*/ 2 w 75"/>
                <a:gd name="T21" fmla="*/ 2 h 80"/>
                <a:gd name="T22" fmla="*/ 2 w 75"/>
                <a:gd name="T23" fmla="*/ 2 h 80"/>
                <a:gd name="T24" fmla="*/ 2 w 75"/>
                <a:gd name="T25" fmla="*/ 1 h 80"/>
                <a:gd name="T26" fmla="*/ 3 w 75"/>
                <a:gd name="T27" fmla="*/ 1 h 80"/>
                <a:gd name="T28" fmla="*/ 3 w 75"/>
                <a:gd name="T29" fmla="*/ 1 h 80"/>
                <a:gd name="T30" fmla="*/ 3 w 75"/>
                <a:gd name="T31" fmla="*/ 1 h 80"/>
                <a:gd name="T32" fmla="*/ 3 w 75"/>
                <a:gd name="T33" fmla="*/ 0 h 80"/>
                <a:gd name="T34" fmla="*/ 3 w 75"/>
                <a:gd name="T35" fmla="*/ 0 h 80"/>
                <a:gd name="T36" fmla="*/ 2 w 75"/>
                <a:gd name="T37" fmla="*/ 0 h 80"/>
                <a:gd name="T38" fmla="*/ 2 w 75"/>
                <a:gd name="T39" fmla="*/ 0 h 80"/>
                <a:gd name="T40" fmla="*/ 2 w 75"/>
                <a:gd name="T41" fmla="*/ 0 h 80"/>
                <a:gd name="T42" fmla="*/ 2 w 75"/>
                <a:gd name="T43" fmla="*/ 1 h 80"/>
                <a:gd name="T44" fmla="*/ 2 w 75"/>
                <a:gd name="T45" fmla="*/ 1 h 80"/>
                <a:gd name="T46" fmla="*/ 2 w 75"/>
                <a:gd name="T47" fmla="*/ 1 h 80"/>
                <a:gd name="T48" fmla="*/ 2 w 75"/>
                <a:gd name="T49" fmla="*/ 1 h 80"/>
                <a:gd name="T50" fmla="*/ 1 w 75"/>
                <a:gd name="T51" fmla="*/ 1 h 80"/>
                <a:gd name="T52" fmla="*/ 1 w 75"/>
                <a:gd name="T53" fmla="*/ 1 h 80"/>
                <a:gd name="T54" fmla="*/ 1 w 75"/>
                <a:gd name="T55" fmla="*/ 2 h 80"/>
                <a:gd name="T56" fmla="*/ 1 w 75"/>
                <a:gd name="T57" fmla="*/ 2 h 80"/>
                <a:gd name="T58" fmla="*/ 1 w 75"/>
                <a:gd name="T59" fmla="*/ 2 h 80"/>
                <a:gd name="T60" fmla="*/ 1 w 75"/>
                <a:gd name="T61" fmla="*/ 2 h 80"/>
                <a:gd name="T62" fmla="*/ 1 w 75"/>
                <a:gd name="T63" fmla="*/ 2 h 80"/>
                <a:gd name="T64" fmla="*/ 0 w 75"/>
                <a:gd name="T65" fmla="*/ 2 h 80"/>
                <a:gd name="T66" fmla="*/ 0 w 75"/>
                <a:gd name="T67" fmla="*/ 2 h 80"/>
                <a:gd name="T68" fmla="*/ 0 w 75"/>
                <a:gd name="T69" fmla="*/ 2 h 80"/>
                <a:gd name="T70" fmla="*/ 0 w 75"/>
                <a:gd name="T71" fmla="*/ 2 h 80"/>
                <a:gd name="T72" fmla="*/ 0 w 75"/>
                <a:gd name="T73" fmla="*/ 3 h 80"/>
                <a:gd name="T74" fmla="*/ 0 w 75"/>
                <a:gd name="T75" fmla="*/ 3 h 80"/>
                <a:gd name="T76" fmla="*/ 0 w 75"/>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80"/>
                  </a:moveTo>
                  <a:lnTo>
                    <a:pt x="0" y="80"/>
                  </a:lnTo>
                  <a:lnTo>
                    <a:pt x="7" y="79"/>
                  </a:lnTo>
                  <a:lnTo>
                    <a:pt x="15" y="78"/>
                  </a:lnTo>
                  <a:lnTo>
                    <a:pt x="22" y="77"/>
                  </a:lnTo>
                  <a:lnTo>
                    <a:pt x="30" y="73"/>
                  </a:lnTo>
                  <a:lnTo>
                    <a:pt x="36" y="71"/>
                  </a:lnTo>
                  <a:lnTo>
                    <a:pt x="43" y="66"/>
                  </a:lnTo>
                  <a:lnTo>
                    <a:pt x="48" y="61"/>
                  </a:lnTo>
                  <a:lnTo>
                    <a:pt x="54" y="56"/>
                  </a:lnTo>
                  <a:lnTo>
                    <a:pt x="58" y="50"/>
                  </a:lnTo>
                  <a:lnTo>
                    <a:pt x="62" y="44"/>
                  </a:lnTo>
                  <a:lnTo>
                    <a:pt x="66" y="38"/>
                  </a:lnTo>
                  <a:lnTo>
                    <a:pt x="70" y="31"/>
                  </a:lnTo>
                  <a:lnTo>
                    <a:pt x="72" y="24"/>
                  </a:lnTo>
                  <a:lnTo>
                    <a:pt x="74" y="16"/>
                  </a:lnTo>
                  <a:lnTo>
                    <a:pt x="75" y="7"/>
                  </a:lnTo>
                  <a:lnTo>
                    <a:pt x="75" y="0"/>
                  </a:lnTo>
                  <a:lnTo>
                    <a:pt x="51" y="0"/>
                  </a:lnTo>
                  <a:lnTo>
                    <a:pt x="51" y="5"/>
                  </a:lnTo>
                  <a:lnTo>
                    <a:pt x="50" y="11"/>
                  </a:lnTo>
                  <a:lnTo>
                    <a:pt x="49" y="16"/>
                  </a:lnTo>
                  <a:lnTo>
                    <a:pt x="47" y="20"/>
                  </a:lnTo>
                  <a:lnTo>
                    <a:pt x="45" y="25"/>
                  </a:lnTo>
                  <a:lnTo>
                    <a:pt x="43" y="30"/>
                  </a:lnTo>
                  <a:lnTo>
                    <a:pt x="39" y="34"/>
                  </a:lnTo>
                  <a:lnTo>
                    <a:pt x="36" y="37"/>
                  </a:lnTo>
                  <a:lnTo>
                    <a:pt x="33" y="41"/>
                  </a:lnTo>
                  <a:lnTo>
                    <a:pt x="29" y="44"/>
                  </a:lnTo>
                  <a:lnTo>
                    <a:pt x="25" y="47"/>
                  </a:lnTo>
                  <a:lnTo>
                    <a:pt x="20" y="49"/>
                  </a:lnTo>
                  <a:lnTo>
                    <a:pt x="16" y="50"/>
                  </a:lnTo>
                  <a:lnTo>
                    <a:pt x="10" y="52"/>
                  </a:lnTo>
                  <a:lnTo>
                    <a:pt x="5" y="53"/>
                  </a:lnTo>
                  <a:lnTo>
                    <a:pt x="0" y="53"/>
                  </a:lnTo>
                  <a:lnTo>
                    <a:pt x="0" y="80"/>
                  </a:lnTo>
                  <a:close/>
                </a:path>
              </a:pathLst>
            </a:custGeom>
            <a:solidFill>
              <a:srgbClr val="1F1A17"/>
            </a:solidFill>
            <a:ln w="9525">
              <a:noFill/>
              <a:round/>
              <a:headEnd/>
              <a:tailEnd/>
            </a:ln>
          </p:spPr>
          <p:txBody>
            <a:bodyPr/>
            <a:lstStyle/>
            <a:p>
              <a:endParaRPr lang="en-US"/>
            </a:p>
          </p:txBody>
        </p:sp>
        <p:sp>
          <p:nvSpPr>
            <p:cNvPr id="45151" name="Freeform 88"/>
            <p:cNvSpPr>
              <a:spLocks/>
            </p:cNvSpPr>
            <p:nvPr/>
          </p:nvSpPr>
          <p:spPr bwMode="auto">
            <a:xfrm>
              <a:off x="2202" y="2983"/>
              <a:ext cx="25" cy="27"/>
            </a:xfrm>
            <a:custGeom>
              <a:avLst/>
              <a:gdLst>
                <a:gd name="T0" fmla="*/ 0 w 76"/>
                <a:gd name="T1" fmla="*/ 0 h 80"/>
                <a:gd name="T2" fmla="*/ 0 w 76"/>
                <a:gd name="T3" fmla="*/ 0 h 80"/>
                <a:gd name="T4" fmla="*/ 0 w 76"/>
                <a:gd name="T5" fmla="*/ 0 h 80"/>
                <a:gd name="T6" fmla="*/ 0 w 76"/>
                <a:gd name="T7" fmla="*/ 1 h 80"/>
                <a:gd name="T8" fmla="*/ 0 w 76"/>
                <a:gd name="T9" fmla="*/ 1 h 80"/>
                <a:gd name="T10" fmla="*/ 0 w 76"/>
                <a:gd name="T11" fmla="*/ 1 h 80"/>
                <a:gd name="T12" fmla="*/ 0 w 76"/>
                <a:gd name="T13" fmla="*/ 1 h 80"/>
                <a:gd name="T14" fmla="*/ 0 w 76"/>
                <a:gd name="T15" fmla="*/ 2 h 80"/>
                <a:gd name="T16" fmla="*/ 1 w 76"/>
                <a:gd name="T17" fmla="*/ 2 h 80"/>
                <a:gd name="T18" fmla="*/ 1 w 76"/>
                <a:gd name="T19" fmla="*/ 2 h 80"/>
                <a:gd name="T20" fmla="*/ 1 w 76"/>
                <a:gd name="T21" fmla="*/ 2 h 80"/>
                <a:gd name="T22" fmla="*/ 1 w 76"/>
                <a:gd name="T23" fmla="*/ 2 h 80"/>
                <a:gd name="T24" fmla="*/ 1 w 76"/>
                <a:gd name="T25" fmla="*/ 3 h 80"/>
                <a:gd name="T26" fmla="*/ 2 w 76"/>
                <a:gd name="T27" fmla="*/ 3 h 80"/>
                <a:gd name="T28" fmla="*/ 2 w 76"/>
                <a:gd name="T29" fmla="*/ 3 h 80"/>
                <a:gd name="T30" fmla="*/ 2 w 76"/>
                <a:gd name="T31" fmla="*/ 3 h 80"/>
                <a:gd name="T32" fmla="*/ 2 w 76"/>
                <a:gd name="T33" fmla="*/ 3 h 80"/>
                <a:gd name="T34" fmla="*/ 3 w 76"/>
                <a:gd name="T35" fmla="*/ 3 h 80"/>
                <a:gd name="T36" fmla="*/ 3 w 76"/>
                <a:gd name="T37" fmla="*/ 2 h 80"/>
                <a:gd name="T38" fmla="*/ 3 w 76"/>
                <a:gd name="T39" fmla="*/ 2 h 80"/>
                <a:gd name="T40" fmla="*/ 2 w 76"/>
                <a:gd name="T41" fmla="*/ 2 h 80"/>
                <a:gd name="T42" fmla="*/ 2 w 76"/>
                <a:gd name="T43" fmla="*/ 2 h 80"/>
                <a:gd name="T44" fmla="*/ 2 w 76"/>
                <a:gd name="T45" fmla="*/ 2 h 80"/>
                <a:gd name="T46" fmla="*/ 2 w 76"/>
                <a:gd name="T47" fmla="*/ 2 h 80"/>
                <a:gd name="T48" fmla="*/ 2 w 76"/>
                <a:gd name="T49" fmla="*/ 2 h 80"/>
                <a:gd name="T50" fmla="*/ 2 w 76"/>
                <a:gd name="T51" fmla="*/ 2 h 80"/>
                <a:gd name="T52" fmla="*/ 1 w 76"/>
                <a:gd name="T53" fmla="*/ 1 h 80"/>
                <a:gd name="T54" fmla="*/ 1 w 76"/>
                <a:gd name="T55" fmla="*/ 1 h 80"/>
                <a:gd name="T56" fmla="*/ 1 w 76"/>
                <a:gd name="T57" fmla="*/ 1 h 80"/>
                <a:gd name="T58" fmla="*/ 1 w 76"/>
                <a:gd name="T59" fmla="*/ 1 h 80"/>
                <a:gd name="T60" fmla="*/ 1 w 76"/>
                <a:gd name="T61" fmla="*/ 1 h 80"/>
                <a:gd name="T62" fmla="*/ 1 w 76"/>
                <a:gd name="T63" fmla="*/ 1 h 80"/>
                <a:gd name="T64" fmla="*/ 1 w 76"/>
                <a:gd name="T65" fmla="*/ 0 h 80"/>
                <a:gd name="T66" fmla="*/ 1 w 76"/>
                <a:gd name="T67" fmla="*/ 0 h 80"/>
                <a:gd name="T68" fmla="*/ 1 w 76"/>
                <a:gd name="T69" fmla="*/ 0 h 80"/>
                <a:gd name="T70" fmla="*/ 1 w 76"/>
                <a:gd name="T71" fmla="*/ 0 h 80"/>
                <a:gd name="T72" fmla="*/ 0 w 76"/>
                <a:gd name="T73" fmla="*/ 0 h 80"/>
                <a:gd name="T74" fmla="*/ 0 w 76"/>
                <a:gd name="T75" fmla="*/ 0 h 80"/>
                <a:gd name="T76" fmla="*/ 0 w 76"/>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0"/>
                  </a:moveTo>
                  <a:lnTo>
                    <a:pt x="0" y="0"/>
                  </a:lnTo>
                  <a:lnTo>
                    <a:pt x="1" y="7"/>
                  </a:lnTo>
                  <a:lnTo>
                    <a:pt x="2" y="16"/>
                  </a:lnTo>
                  <a:lnTo>
                    <a:pt x="3" y="24"/>
                  </a:lnTo>
                  <a:lnTo>
                    <a:pt x="6" y="31"/>
                  </a:lnTo>
                  <a:lnTo>
                    <a:pt x="10" y="38"/>
                  </a:lnTo>
                  <a:lnTo>
                    <a:pt x="13" y="44"/>
                  </a:lnTo>
                  <a:lnTo>
                    <a:pt x="17" y="50"/>
                  </a:lnTo>
                  <a:lnTo>
                    <a:pt x="23" y="56"/>
                  </a:lnTo>
                  <a:lnTo>
                    <a:pt x="27" y="61"/>
                  </a:lnTo>
                  <a:lnTo>
                    <a:pt x="33" y="66"/>
                  </a:lnTo>
                  <a:lnTo>
                    <a:pt x="40" y="71"/>
                  </a:lnTo>
                  <a:lnTo>
                    <a:pt x="46" y="73"/>
                  </a:lnTo>
                  <a:lnTo>
                    <a:pt x="53" y="77"/>
                  </a:lnTo>
                  <a:lnTo>
                    <a:pt x="60" y="78"/>
                  </a:lnTo>
                  <a:lnTo>
                    <a:pt x="68" y="79"/>
                  </a:lnTo>
                  <a:lnTo>
                    <a:pt x="76" y="80"/>
                  </a:lnTo>
                  <a:lnTo>
                    <a:pt x="76" y="53"/>
                  </a:lnTo>
                  <a:lnTo>
                    <a:pt x="70" y="53"/>
                  </a:lnTo>
                  <a:lnTo>
                    <a:pt x="65" y="52"/>
                  </a:lnTo>
                  <a:lnTo>
                    <a:pt x="59" y="50"/>
                  </a:lnTo>
                  <a:lnTo>
                    <a:pt x="55" y="49"/>
                  </a:lnTo>
                  <a:lnTo>
                    <a:pt x="51" y="47"/>
                  </a:lnTo>
                  <a:lnTo>
                    <a:pt x="46" y="44"/>
                  </a:lnTo>
                  <a:lnTo>
                    <a:pt x="42" y="41"/>
                  </a:lnTo>
                  <a:lnTo>
                    <a:pt x="39" y="37"/>
                  </a:lnTo>
                  <a:lnTo>
                    <a:pt x="36" y="34"/>
                  </a:lnTo>
                  <a:lnTo>
                    <a:pt x="32" y="30"/>
                  </a:lnTo>
                  <a:lnTo>
                    <a:pt x="30" y="25"/>
                  </a:lnTo>
                  <a:lnTo>
                    <a:pt x="28" y="20"/>
                  </a:lnTo>
                  <a:lnTo>
                    <a:pt x="27" y="16"/>
                  </a:lnTo>
                  <a:lnTo>
                    <a:pt x="26" y="11"/>
                  </a:lnTo>
                  <a:lnTo>
                    <a:pt x="25" y="5"/>
                  </a:lnTo>
                  <a:lnTo>
                    <a:pt x="25" y="0"/>
                  </a:lnTo>
                  <a:lnTo>
                    <a:pt x="0" y="0"/>
                  </a:lnTo>
                  <a:close/>
                </a:path>
              </a:pathLst>
            </a:custGeom>
            <a:solidFill>
              <a:srgbClr val="1F1A17"/>
            </a:solidFill>
            <a:ln w="9525">
              <a:noFill/>
              <a:round/>
              <a:headEnd/>
              <a:tailEnd/>
            </a:ln>
          </p:spPr>
          <p:txBody>
            <a:bodyPr/>
            <a:lstStyle/>
            <a:p>
              <a:endParaRPr lang="en-US"/>
            </a:p>
          </p:txBody>
        </p:sp>
        <p:sp>
          <p:nvSpPr>
            <p:cNvPr id="45152" name="Freeform 89"/>
            <p:cNvSpPr>
              <a:spLocks/>
            </p:cNvSpPr>
            <p:nvPr/>
          </p:nvSpPr>
          <p:spPr bwMode="auto">
            <a:xfrm>
              <a:off x="2202" y="2956"/>
              <a:ext cx="25" cy="27"/>
            </a:xfrm>
            <a:custGeom>
              <a:avLst/>
              <a:gdLst>
                <a:gd name="T0" fmla="*/ 3 w 76"/>
                <a:gd name="T1" fmla="*/ 0 h 81"/>
                <a:gd name="T2" fmla="*/ 3 w 76"/>
                <a:gd name="T3" fmla="*/ 0 h 81"/>
                <a:gd name="T4" fmla="*/ 2 w 76"/>
                <a:gd name="T5" fmla="*/ 0 h 81"/>
                <a:gd name="T6" fmla="*/ 2 w 76"/>
                <a:gd name="T7" fmla="*/ 0 h 81"/>
                <a:gd name="T8" fmla="*/ 2 w 76"/>
                <a:gd name="T9" fmla="*/ 0 h 81"/>
                <a:gd name="T10" fmla="*/ 2 w 76"/>
                <a:gd name="T11" fmla="*/ 0 h 81"/>
                <a:gd name="T12" fmla="*/ 1 w 76"/>
                <a:gd name="T13" fmla="*/ 0 h 81"/>
                <a:gd name="T14" fmla="*/ 1 w 76"/>
                <a:gd name="T15" fmla="*/ 1 h 81"/>
                <a:gd name="T16" fmla="*/ 1 w 76"/>
                <a:gd name="T17" fmla="*/ 1 h 81"/>
                <a:gd name="T18" fmla="*/ 1 w 76"/>
                <a:gd name="T19" fmla="*/ 1 h 81"/>
                <a:gd name="T20" fmla="*/ 1 w 76"/>
                <a:gd name="T21" fmla="*/ 1 h 81"/>
                <a:gd name="T22" fmla="*/ 0 w 76"/>
                <a:gd name="T23" fmla="*/ 1 h 81"/>
                <a:gd name="T24" fmla="*/ 0 w 76"/>
                <a:gd name="T25" fmla="*/ 2 h 81"/>
                <a:gd name="T26" fmla="*/ 0 w 76"/>
                <a:gd name="T27" fmla="*/ 2 h 81"/>
                <a:gd name="T28" fmla="*/ 0 w 76"/>
                <a:gd name="T29" fmla="*/ 2 h 81"/>
                <a:gd name="T30" fmla="*/ 0 w 76"/>
                <a:gd name="T31" fmla="*/ 2 h 81"/>
                <a:gd name="T32" fmla="*/ 0 w 76"/>
                <a:gd name="T33" fmla="*/ 3 h 81"/>
                <a:gd name="T34" fmla="*/ 0 w 76"/>
                <a:gd name="T35" fmla="*/ 3 h 81"/>
                <a:gd name="T36" fmla="*/ 1 w 76"/>
                <a:gd name="T37" fmla="*/ 3 h 81"/>
                <a:gd name="T38" fmla="*/ 1 w 76"/>
                <a:gd name="T39" fmla="*/ 3 h 81"/>
                <a:gd name="T40" fmla="*/ 1 w 76"/>
                <a:gd name="T41" fmla="*/ 3 h 81"/>
                <a:gd name="T42" fmla="*/ 1 w 76"/>
                <a:gd name="T43" fmla="*/ 2 h 81"/>
                <a:gd name="T44" fmla="*/ 1 w 76"/>
                <a:gd name="T45" fmla="*/ 2 h 81"/>
                <a:gd name="T46" fmla="*/ 1 w 76"/>
                <a:gd name="T47" fmla="*/ 2 h 81"/>
                <a:gd name="T48" fmla="*/ 1 w 76"/>
                <a:gd name="T49" fmla="*/ 2 h 81"/>
                <a:gd name="T50" fmla="*/ 1 w 76"/>
                <a:gd name="T51" fmla="*/ 2 h 81"/>
                <a:gd name="T52" fmla="*/ 1 w 76"/>
                <a:gd name="T53" fmla="*/ 2 h 81"/>
                <a:gd name="T54" fmla="*/ 2 w 76"/>
                <a:gd name="T55" fmla="*/ 1 h 81"/>
                <a:gd name="T56" fmla="*/ 2 w 76"/>
                <a:gd name="T57" fmla="*/ 1 h 81"/>
                <a:gd name="T58" fmla="*/ 2 w 76"/>
                <a:gd name="T59" fmla="*/ 1 h 81"/>
                <a:gd name="T60" fmla="*/ 2 w 76"/>
                <a:gd name="T61" fmla="*/ 1 h 81"/>
                <a:gd name="T62" fmla="*/ 2 w 76"/>
                <a:gd name="T63" fmla="*/ 1 h 81"/>
                <a:gd name="T64" fmla="*/ 2 w 76"/>
                <a:gd name="T65" fmla="*/ 1 h 81"/>
                <a:gd name="T66" fmla="*/ 3 w 76"/>
                <a:gd name="T67" fmla="*/ 1 h 81"/>
                <a:gd name="T68" fmla="*/ 3 w 76"/>
                <a:gd name="T69" fmla="*/ 1 h 81"/>
                <a:gd name="T70" fmla="*/ 3 w 76"/>
                <a:gd name="T71" fmla="*/ 1 h 81"/>
                <a:gd name="T72" fmla="*/ 3 w 76"/>
                <a:gd name="T73" fmla="*/ 0 h 81"/>
                <a:gd name="T74" fmla="*/ 3 w 76"/>
                <a:gd name="T75" fmla="*/ 0 h 81"/>
                <a:gd name="T76" fmla="*/ 3 w 76"/>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1"/>
                <a:gd name="T119" fmla="*/ 76 w 76"/>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1">
                  <a:moveTo>
                    <a:pt x="76" y="0"/>
                  </a:moveTo>
                  <a:lnTo>
                    <a:pt x="76" y="0"/>
                  </a:lnTo>
                  <a:lnTo>
                    <a:pt x="68" y="1"/>
                  </a:lnTo>
                  <a:lnTo>
                    <a:pt x="60" y="2"/>
                  </a:lnTo>
                  <a:lnTo>
                    <a:pt x="53" y="3"/>
                  </a:lnTo>
                  <a:lnTo>
                    <a:pt x="46" y="7"/>
                  </a:lnTo>
                  <a:lnTo>
                    <a:pt x="40" y="10"/>
                  </a:lnTo>
                  <a:lnTo>
                    <a:pt x="33" y="14"/>
                  </a:lnTo>
                  <a:lnTo>
                    <a:pt x="27" y="19"/>
                  </a:lnTo>
                  <a:lnTo>
                    <a:pt x="23" y="24"/>
                  </a:lnTo>
                  <a:lnTo>
                    <a:pt x="17" y="29"/>
                  </a:lnTo>
                  <a:lnTo>
                    <a:pt x="13" y="35"/>
                  </a:lnTo>
                  <a:lnTo>
                    <a:pt x="10" y="43"/>
                  </a:lnTo>
                  <a:lnTo>
                    <a:pt x="6" y="49"/>
                  </a:lnTo>
                  <a:lnTo>
                    <a:pt x="3" y="57"/>
                  </a:lnTo>
                  <a:lnTo>
                    <a:pt x="2" y="64"/>
                  </a:lnTo>
                  <a:lnTo>
                    <a:pt x="1" y="73"/>
                  </a:lnTo>
                  <a:lnTo>
                    <a:pt x="0" y="81"/>
                  </a:lnTo>
                  <a:lnTo>
                    <a:pt x="25" y="81"/>
                  </a:lnTo>
                  <a:lnTo>
                    <a:pt x="25" y="75"/>
                  </a:lnTo>
                  <a:lnTo>
                    <a:pt x="26" y="70"/>
                  </a:lnTo>
                  <a:lnTo>
                    <a:pt x="27" y="64"/>
                  </a:lnTo>
                  <a:lnTo>
                    <a:pt x="28" y="59"/>
                  </a:lnTo>
                  <a:lnTo>
                    <a:pt x="30" y="55"/>
                  </a:lnTo>
                  <a:lnTo>
                    <a:pt x="32" y="51"/>
                  </a:lnTo>
                  <a:lnTo>
                    <a:pt x="36" y="46"/>
                  </a:lnTo>
                  <a:lnTo>
                    <a:pt x="39" y="43"/>
                  </a:lnTo>
                  <a:lnTo>
                    <a:pt x="42" y="39"/>
                  </a:lnTo>
                  <a:lnTo>
                    <a:pt x="46" y="37"/>
                  </a:lnTo>
                  <a:lnTo>
                    <a:pt x="51" y="33"/>
                  </a:lnTo>
                  <a:lnTo>
                    <a:pt x="55" y="31"/>
                  </a:lnTo>
                  <a:lnTo>
                    <a:pt x="59" y="29"/>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153" name="Freeform 90"/>
            <p:cNvSpPr>
              <a:spLocks/>
            </p:cNvSpPr>
            <p:nvPr/>
          </p:nvSpPr>
          <p:spPr bwMode="auto">
            <a:xfrm>
              <a:off x="2227" y="2956"/>
              <a:ext cx="25" cy="27"/>
            </a:xfrm>
            <a:custGeom>
              <a:avLst/>
              <a:gdLst>
                <a:gd name="T0" fmla="*/ 3 w 75"/>
                <a:gd name="T1" fmla="*/ 3 h 81"/>
                <a:gd name="T2" fmla="*/ 3 w 75"/>
                <a:gd name="T3" fmla="*/ 3 h 81"/>
                <a:gd name="T4" fmla="*/ 3 w 75"/>
                <a:gd name="T5" fmla="*/ 3 h 81"/>
                <a:gd name="T6" fmla="*/ 3 w 75"/>
                <a:gd name="T7" fmla="*/ 2 h 81"/>
                <a:gd name="T8" fmla="*/ 3 w 75"/>
                <a:gd name="T9" fmla="*/ 2 h 81"/>
                <a:gd name="T10" fmla="*/ 3 w 75"/>
                <a:gd name="T11" fmla="*/ 2 h 81"/>
                <a:gd name="T12" fmla="*/ 2 w 75"/>
                <a:gd name="T13" fmla="*/ 2 h 81"/>
                <a:gd name="T14" fmla="*/ 2 w 75"/>
                <a:gd name="T15" fmla="*/ 1 h 81"/>
                <a:gd name="T16" fmla="*/ 2 w 75"/>
                <a:gd name="T17" fmla="*/ 1 h 81"/>
                <a:gd name="T18" fmla="*/ 2 w 75"/>
                <a:gd name="T19" fmla="*/ 1 h 81"/>
                <a:gd name="T20" fmla="*/ 2 w 75"/>
                <a:gd name="T21" fmla="*/ 1 h 81"/>
                <a:gd name="T22" fmla="*/ 2 w 75"/>
                <a:gd name="T23" fmla="*/ 1 h 81"/>
                <a:gd name="T24" fmla="*/ 1 w 75"/>
                <a:gd name="T25" fmla="*/ 0 h 81"/>
                <a:gd name="T26" fmla="*/ 1 w 75"/>
                <a:gd name="T27" fmla="*/ 0 h 81"/>
                <a:gd name="T28" fmla="*/ 1 w 75"/>
                <a:gd name="T29" fmla="*/ 0 h 81"/>
                <a:gd name="T30" fmla="*/ 1 w 75"/>
                <a:gd name="T31" fmla="*/ 0 h 81"/>
                <a:gd name="T32" fmla="*/ 0 w 75"/>
                <a:gd name="T33" fmla="*/ 0 h 81"/>
                <a:gd name="T34" fmla="*/ 0 w 75"/>
                <a:gd name="T35" fmla="*/ 0 h 81"/>
                <a:gd name="T36" fmla="*/ 0 w 75"/>
                <a:gd name="T37" fmla="*/ 1 h 81"/>
                <a:gd name="T38" fmla="*/ 0 w 75"/>
                <a:gd name="T39" fmla="*/ 1 h 81"/>
                <a:gd name="T40" fmla="*/ 0 w 75"/>
                <a:gd name="T41" fmla="*/ 1 h 81"/>
                <a:gd name="T42" fmla="*/ 1 w 75"/>
                <a:gd name="T43" fmla="*/ 1 h 81"/>
                <a:gd name="T44" fmla="*/ 1 w 75"/>
                <a:gd name="T45" fmla="*/ 1 h 81"/>
                <a:gd name="T46" fmla="*/ 1 w 75"/>
                <a:gd name="T47" fmla="*/ 1 h 81"/>
                <a:gd name="T48" fmla="*/ 1 w 75"/>
                <a:gd name="T49" fmla="*/ 1 h 81"/>
                <a:gd name="T50" fmla="*/ 1 w 75"/>
                <a:gd name="T51" fmla="*/ 1 h 81"/>
                <a:gd name="T52" fmla="*/ 1 w 75"/>
                <a:gd name="T53" fmla="*/ 2 h 81"/>
                <a:gd name="T54" fmla="*/ 1 w 75"/>
                <a:gd name="T55" fmla="*/ 2 h 81"/>
                <a:gd name="T56" fmla="*/ 2 w 75"/>
                <a:gd name="T57" fmla="*/ 2 h 81"/>
                <a:gd name="T58" fmla="*/ 2 w 75"/>
                <a:gd name="T59" fmla="*/ 2 h 81"/>
                <a:gd name="T60" fmla="*/ 2 w 75"/>
                <a:gd name="T61" fmla="*/ 2 h 81"/>
                <a:gd name="T62" fmla="*/ 2 w 75"/>
                <a:gd name="T63" fmla="*/ 2 h 81"/>
                <a:gd name="T64" fmla="*/ 2 w 75"/>
                <a:gd name="T65" fmla="*/ 3 h 81"/>
                <a:gd name="T66" fmla="*/ 2 w 75"/>
                <a:gd name="T67" fmla="*/ 3 h 81"/>
                <a:gd name="T68" fmla="*/ 2 w 75"/>
                <a:gd name="T69" fmla="*/ 3 h 81"/>
                <a:gd name="T70" fmla="*/ 2 w 75"/>
                <a:gd name="T71" fmla="*/ 3 h 81"/>
                <a:gd name="T72" fmla="*/ 3 w 75"/>
                <a:gd name="T73" fmla="*/ 3 h 81"/>
                <a:gd name="T74" fmla="*/ 3 w 75"/>
                <a:gd name="T75" fmla="*/ 3 h 81"/>
                <a:gd name="T76" fmla="*/ 3 w 75"/>
                <a:gd name="T77" fmla="*/ 3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1"/>
                <a:gd name="T119" fmla="*/ 75 w 75"/>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1">
                  <a:moveTo>
                    <a:pt x="75" y="81"/>
                  </a:moveTo>
                  <a:lnTo>
                    <a:pt x="75" y="81"/>
                  </a:lnTo>
                  <a:lnTo>
                    <a:pt x="75" y="73"/>
                  </a:lnTo>
                  <a:lnTo>
                    <a:pt x="74" y="64"/>
                  </a:lnTo>
                  <a:lnTo>
                    <a:pt x="72" y="57"/>
                  </a:lnTo>
                  <a:lnTo>
                    <a:pt x="70" y="49"/>
                  </a:lnTo>
                  <a:lnTo>
                    <a:pt x="66" y="43"/>
                  </a:lnTo>
                  <a:lnTo>
                    <a:pt x="62" y="35"/>
                  </a:lnTo>
                  <a:lnTo>
                    <a:pt x="58" y="29"/>
                  </a:lnTo>
                  <a:lnTo>
                    <a:pt x="54" y="24"/>
                  </a:lnTo>
                  <a:lnTo>
                    <a:pt x="48" y="19"/>
                  </a:lnTo>
                  <a:lnTo>
                    <a:pt x="43" y="14"/>
                  </a:lnTo>
                  <a:lnTo>
                    <a:pt x="36" y="10"/>
                  </a:lnTo>
                  <a:lnTo>
                    <a:pt x="30" y="7"/>
                  </a:lnTo>
                  <a:lnTo>
                    <a:pt x="22" y="3"/>
                  </a:lnTo>
                  <a:lnTo>
                    <a:pt x="15" y="2"/>
                  </a:lnTo>
                  <a:lnTo>
                    <a:pt x="7" y="1"/>
                  </a:lnTo>
                  <a:lnTo>
                    <a:pt x="0" y="0"/>
                  </a:lnTo>
                  <a:lnTo>
                    <a:pt x="0" y="27"/>
                  </a:lnTo>
                  <a:lnTo>
                    <a:pt x="5" y="27"/>
                  </a:lnTo>
                  <a:lnTo>
                    <a:pt x="10" y="28"/>
                  </a:lnTo>
                  <a:lnTo>
                    <a:pt x="16" y="29"/>
                  </a:lnTo>
                  <a:lnTo>
                    <a:pt x="20" y="31"/>
                  </a:lnTo>
                  <a:lnTo>
                    <a:pt x="25" y="33"/>
                  </a:lnTo>
                  <a:lnTo>
                    <a:pt x="29" y="37"/>
                  </a:lnTo>
                  <a:lnTo>
                    <a:pt x="33" y="39"/>
                  </a:lnTo>
                  <a:lnTo>
                    <a:pt x="36" y="43"/>
                  </a:lnTo>
                  <a:lnTo>
                    <a:pt x="39" y="46"/>
                  </a:lnTo>
                  <a:lnTo>
                    <a:pt x="43" y="51"/>
                  </a:lnTo>
                  <a:lnTo>
                    <a:pt x="45" y="55"/>
                  </a:lnTo>
                  <a:lnTo>
                    <a:pt x="47" y="59"/>
                  </a:lnTo>
                  <a:lnTo>
                    <a:pt x="49" y="64"/>
                  </a:lnTo>
                  <a:lnTo>
                    <a:pt x="50" y="70"/>
                  </a:lnTo>
                  <a:lnTo>
                    <a:pt x="51" y="75"/>
                  </a:lnTo>
                  <a:lnTo>
                    <a:pt x="51" y="81"/>
                  </a:lnTo>
                  <a:lnTo>
                    <a:pt x="75" y="81"/>
                  </a:lnTo>
                  <a:close/>
                </a:path>
              </a:pathLst>
            </a:custGeom>
            <a:solidFill>
              <a:srgbClr val="1F1A17"/>
            </a:solidFill>
            <a:ln w="9525">
              <a:noFill/>
              <a:round/>
              <a:headEnd/>
              <a:tailEnd/>
            </a:ln>
          </p:spPr>
          <p:txBody>
            <a:bodyPr/>
            <a:lstStyle/>
            <a:p>
              <a:endParaRPr lang="en-US"/>
            </a:p>
          </p:txBody>
        </p:sp>
        <p:sp>
          <p:nvSpPr>
            <p:cNvPr id="45154" name="Freeform 91"/>
            <p:cNvSpPr>
              <a:spLocks/>
            </p:cNvSpPr>
            <p:nvPr/>
          </p:nvSpPr>
          <p:spPr bwMode="auto">
            <a:xfrm>
              <a:off x="2628" y="3597"/>
              <a:ext cx="61" cy="67"/>
            </a:xfrm>
            <a:custGeom>
              <a:avLst/>
              <a:gdLst>
                <a:gd name="T0" fmla="*/ 7 w 184"/>
                <a:gd name="T1" fmla="*/ 4 h 201"/>
                <a:gd name="T2" fmla="*/ 7 w 184"/>
                <a:gd name="T3" fmla="*/ 5 h 201"/>
                <a:gd name="T4" fmla="*/ 6 w 184"/>
                <a:gd name="T5" fmla="*/ 6 h 201"/>
                <a:gd name="T6" fmla="*/ 6 w 184"/>
                <a:gd name="T7" fmla="*/ 6 h 201"/>
                <a:gd name="T8" fmla="*/ 6 w 184"/>
                <a:gd name="T9" fmla="*/ 7 h 201"/>
                <a:gd name="T10" fmla="*/ 5 w 184"/>
                <a:gd name="T11" fmla="*/ 7 h 201"/>
                <a:gd name="T12" fmla="*/ 4 w 184"/>
                <a:gd name="T13" fmla="*/ 7 h 201"/>
                <a:gd name="T14" fmla="*/ 4 w 184"/>
                <a:gd name="T15" fmla="*/ 7 h 201"/>
                <a:gd name="T16" fmla="*/ 3 w 184"/>
                <a:gd name="T17" fmla="*/ 7 h 201"/>
                <a:gd name="T18" fmla="*/ 2 w 184"/>
                <a:gd name="T19" fmla="*/ 7 h 201"/>
                <a:gd name="T20" fmla="*/ 2 w 184"/>
                <a:gd name="T21" fmla="*/ 7 h 201"/>
                <a:gd name="T22" fmla="*/ 1 w 184"/>
                <a:gd name="T23" fmla="*/ 7 h 201"/>
                <a:gd name="T24" fmla="*/ 1 w 184"/>
                <a:gd name="T25" fmla="*/ 6 h 201"/>
                <a:gd name="T26" fmla="*/ 0 w 184"/>
                <a:gd name="T27" fmla="*/ 6 h 201"/>
                <a:gd name="T28" fmla="*/ 0 w 184"/>
                <a:gd name="T29" fmla="*/ 5 h 201"/>
                <a:gd name="T30" fmla="*/ 0 w 184"/>
                <a:gd name="T31" fmla="*/ 4 h 201"/>
                <a:gd name="T32" fmla="*/ 0 w 184"/>
                <a:gd name="T33" fmla="*/ 3 h 201"/>
                <a:gd name="T34" fmla="*/ 0 w 184"/>
                <a:gd name="T35" fmla="*/ 3 h 201"/>
                <a:gd name="T36" fmla="*/ 0 w 184"/>
                <a:gd name="T37" fmla="*/ 2 h 201"/>
                <a:gd name="T38" fmla="*/ 1 w 184"/>
                <a:gd name="T39" fmla="*/ 1 h 201"/>
                <a:gd name="T40" fmla="*/ 1 w 184"/>
                <a:gd name="T41" fmla="*/ 1 h 201"/>
                <a:gd name="T42" fmla="*/ 2 w 184"/>
                <a:gd name="T43" fmla="*/ 0 h 201"/>
                <a:gd name="T44" fmla="*/ 2 w 184"/>
                <a:gd name="T45" fmla="*/ 0 h 201"/>
                <a:gd name="T46" fmla="*/ 3 w 184"/>
                <a:gd name="T47" fmla="*/ 0 h 201"/>
                <a:gd name="T48" fmla="*/ 4 w 184"/>
                <a:gd name="T49" fmla="*/ 0 h 201"/>
                <a:gd name="T50" fmla="*/ 4 w 184"/>
                <a:gd name="T51" fmla="*/ 0 h 201"/>
                <a:gd name="T52" fmla="*/ 5 w 184"/>
                <a:gd name="T53" fmla="*/ 0 h 201"/>
                <a:gd name="T54" fmla="*/ 6 w 184"/>
                <a:gd name="T55" fmla="*/ 1 h 201"/>
                <a:gd name="T56" fmla="*/ 6 w 184"/>
                <a:gd name="T57" fmla="*/ 1 h 201"/>
                <a:gd name="T58" fmla="*/ 6 w 184"/>
                <a:gd name="T59" fmla="*/ 2 h 201"/>
                <a:gd name="T60" fmla="*/ 7 w 184"/>
                <a:gd name="T61" fmla="*/ 3 h 201"/>
                <a:gd name="T62" fmla="*/ 7 w 184"/>
                <a:gd name="T63" fmla="*/ 3 h 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201"/>
                <a:gd name="T98" fmla="*/ 184 w 184"/>
                <a:gd name="T99" fmla="*/ 201 h 2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201">
                  <a:moveTo>
                    <a:pt x="184" y="103"/>
                  </a:moveTo>
                  <a:lnTo>
                    <a:pt x="184" y="113"/>
                  </a:lnTo>
                  <a:lnTo>
                    <a:pt x="183" y="122"/>
                  </a:lnTo>
                  <a:lnTo>
                    <a:pt x="181" y="132"/>
                  </a:lnTo>
                  <a:lnTo>
                    <a:pt x="178" y="142"/>
                  </a:lnTo>
                  <a:lnTo>
                    <a:pt x="173" y="150"/>
                  </a:lnTo>
                  <a:lnTo>
                    <a:pt x="169" y="158"/>
                  </a:lnTo>
                  <a:lnTo>
                    <a:pt x="164" y="165"/>
                  </a:lnTo>
                  <a:lnTo>
                    <a:pt x="158" y="173"/>
                  </a:lnTo>
                  <a:lnTo>
                    <a:pt x="152" y="179"/>
                  </a:lnTo>
                  <a:lnTo>
                    <a:pt x="144" y="185"/>
                  </a:lnTo>
                  <a:lnTo>
                    <a:pt x="137" y="189"/>
                  </a:lnTo>
                  <a:lnTo>
                    <a:pt x="129" y="193"/>
                  </a:lnTo>
                  <a:lnTo>
                    <a:pt x="121" y="197"/>
                  </a:lnTo>
                  <a:lnTo>
                    <a:pt x="111" y="199"/>
                  </a:lnTo>
                  <a:lnTo>
                    <a:pt x="102" y="200"/>
                  </a:lnTo>
                  <a:lnTo>
                    <a:pt x="92" y="201"/>
                  </a:lnTo>
                  <a:lnTo>
                    <a:pt x="83" y="200"/>
                  </a:lnTo>
                  <a:lnTo>
                    <a:pt x="73" y="199"/>
                  </a:lnTo>
                  <a:lnTo>
                    <a:pt x="64" y="197"/>
                  </a:lnTo>
                  <a:lnTo>
                    <a:pt x="56" y="193"/>
                  </a:lnTo>
                  <a:lnTo>
                    <a:pt x="47" y="189"/>
                  </a:lnTo>
                  <a:lnTo>
                    <a:pt x="40" y="185"/>
                  </a:lnTo>
                  <a:lnTo>
                    <a:pt x="32" y="179"/>
                  </a:lnTo>
                  <a:lnTo>
                    <a:pt x="25" y="173"/>
                  </a:lnTo>
                  <a:lnTo>
                    <a:pt x="20" y="165"/>
                  </a:lnTo>
                  <a:lnTo>
                    <a:pt x="15" y="158"/>
                  </a:lnTo>
                  <a:lnTo>
                    <a:pt x="10" y="150"/>
                  </a:lnTo>
                  <a:lnTo>
                    <a:pt x="6" y="142"/>
                  </a:lnTo>
                  <a:lnTo>
                    <a:pt x="4" y="132"/>
                  </a:lnTo>
                  <a:lnTo>
                    <a:pt x="2" y="122"/>
                  </a:lnTo>
                  <a:lnTo>
                    <a:pt x="0" y="113"/>
                  </a:lnTo>
                  <a:lnTo>
                    <a:pt x="0" y="103"/>
                  </a:lnTo>
                  <a:lnTo>
                    <a:pt x="0" y="92"/>
                  </a:lnTo>
                  <a:lnTo>
                    <a:pt x="2" y="82"/>
                  </a:lnTo>
                  <a:lnTo>
                    <a:pt x="4" y="72"/>
                  </a:lnTo>
                  <a:lnTo>
                    <a:pt x="6" y="62"/>
                  </a:lnTo>
                  <a:lnTo>
                    <a:pt x="10" y="54"/>
                  </a:lnTo>
                  <a:lnTo>
                    <a:pt x="15" y="44"/>
                  </a:lnTo>
                  <a:lnTo>
                    <a:pt x="20" y="37"/>
                  </a:lnTo>
                  <a:lnTo>
                    <a:pt x="25" y="30"/>
                  </a:lnTo>
                  <a:lnTo>
                    <a:pt x="32" y="23"/>
                  </a:lnTo>
                  <a:lnTo>
                    <a:pt x="40" y="18"/>
                  </a:lnTo>
                  <a:lnTo>
                    <a:pt x="47" y="12"/>
                  </a:lnTo>
                  <a:lnTo>
                    <a:pt x="56" y="9"/>
                  </a:lnTo>
                  <a:lnTo>
                    <a:pt x="64" y="5"/>
                  </a:lnTo>
                  <a:lnTo>
                    <a:pt x="73" y="3"/>
                  </a:lnTo>
                  <a:lnTo>
                    <a:pt x="83" y="1"/>
                  </a:lnTo>
                  <a:lnTo>
                    <a:pt x="92" y="0"/>
                  </a:lnTo>
                  <a:lnTo>
                    <a:pt x="102" y="1"/>
                  </a:lnTo>
                  <a:lnTo>
                    <a:pt x="111" y="3"/>
                  </a:lnTo>
                  <a:lnTo>
                    <a:pt x="121" y="5"/>
                  </a:lnTo>
                  <a:lnTo>
                    <a:pt x="129" y="9"/>
                  </a:lnTo>
                  <a:lnTo>
                    <a:pt x="137" y="12"/>
                  </a:lnTo>
                  <a:lnTo>
                    <a:pt x="144" y="18"/>
                  </a:lnTo>
                  <a:lnTo>
                    <a:pt x="152" y="23"/>
                  </a:lnTo>
                  <a:lnTo>
                    <a:pt x="158" y="30"/>
                  </a:lnTo>
                  <a:lnTo>
                    <a:pt x="164" y="37"/>
                  </a:lnTo>
                  <a:lnTo>
                    <a:pt x="169" y="44"/>
                  </a:lnTo>
                  <a:lnTo>
                    <a:pt x="173" y="54"/>
                  </a:lnTo>
                  <a:lnTo>
                    <a:pt x="178" y="62"/>
                  </a:lnTo>
                  <a:lnTo>
                    <a:pt x="181" y="72"/>
                  </a:lnTo>
                  <a:lnTo>
                    <a:pt x="183" y="82"/>
                  </a:lnTo>
                  <a:lnTo>
                    <a:pt x="184" y="92"/>
                  </a:lnTo>
                  <a:lnTo>
                    <a:pt x="184" y="103"/>
                  </a:lnTo>
                  <a:close/>
                </a:path>
              </a:pathLst>
            </a:custGeom>
            <a:solidFill>
              <a:srgbClr val="E87A41"/>
            </a:solidFill>
            <a:ln w="9525">
              <a:noFill/>
              <a:round/>
              <a:headEnd/>
              <a:tailEnd/>
            </a:ln>
          </p:spPr>
          <p:txBody>
            <a:bodyPr/>
            <a:lstStyle/>
            <a:p>
              <a:endParaRPr lang="en-US"/>
            </a:p>
          </p:txBody>
        </p:sp>
        <p:sp>
          <p:nvSpPr>
            <p:cNvPr id="45155" name="Freeform 92"/>
            <p:cNvSpPr>
              <a:spLocks/>
            </p:cNvSpPr>
            <p:nvPr/>
          </p:nvSpPr>
          <p:spPr bwMode="auto">
            <a:xfrm>
              <a:off x="2658" y="3631"/>
              <a:ext cx="35" cy="38"/>
            </a:xfrm>
            <a:custGeom>
              <a:avLst/>
              <a:gdLst>
                <a:gd name="T0" fmla="*/ 0 w 105"/>
                <a:gd name="T1" fmla="*/ 4 h 112"/>
                <a:gd name="T2" fmla="*/ 0 w 105"/>
                <a:gd name="T3" fmla="*/ 4 h 112"/>
                <a:gd name="T4" fmla="*/ 0 w 105"/>
                <a:gd name="T5" fmla="*/ 4 h 112"/>
                <a:gd name="T6" fmla="*/ 1 w 105"/>
                <a:gd name="T7" fmla="*/ 4 h 112"/>
                <a:gd name="T8" fmla="*/ 1 w 105"/>
                <a:gd name="T9" fmla="*/ 4 h 112"/>
                <a:gd name="T10" fmla="*/ 2 w 105"/>
                <a:gd name="T11" fmla="*/ 4 h 112"/>
                <a:gd name="T12" fmla="*/ 2 w 105"/>
                <a:gd name="T13" fmla="*/ 4 h 112"/>
                <a:gd name="T14" fmla="*/ 2 w 105"/>
                <a:gd name="T15" fmla="*/ 4 h 112"/>
                <a:gd name="T16" fmla="*/ 2 w 105"/>
                <a:gd name="T17" fmla="*/ 3 h 112"/>
                <a:gd name="T18" fmla="*/ 3 w 105"/>
                <a:gd name="T19" fmla="*/ 3 h 112"/>
                <a:gd name="T20" fmla="*/ 3 w 105"/>
                <a:gd name="T21" fmla="*/ 3 h 112"/>
                <a:gd name="T22" fmla="*/ 3 w 105"/>
                <a:gd name="T23" fmla="*/ 2 h 112"/>
                <a:gd name="T24" fmla="*/ 3 w 105"/>
                <a:gd name="T25" fmla="*/ 2 h 112"/>
                <a:gd name="T26" fmla="*/ 4 w 105"/>
                <a:gd name="T27" fmla="*/ 2 h 112"/>
                <a:gd name="T28" fmla="*/ 4 w 105"/>
                <a:gd name="T29" fmla="*/ 1 h 112"/>
                <a:gd name="T30" fmla="*/ 4 w 105"/>
                <a:gd name="T31" fmla="*/ 1 h 112"/>
                <a:gd name="T32" fmla="*/ 4 w 105"/>
                <a:gd name="T33" fmla="*/ 0 h 112"/>
                <a:gd name="T34" fmla="*/ 4 w 105"/>
                <a:gd name="T35" fmla="*/ 0 h 112"/>
                <a:gd name="T36" fmla="*/ 3 w 105"/>
                <a:gd name="T37" fmla="*/ 0 h 112"/>
                <a:gd name="T38" fmla="*/ 3 w 105"/>
                <a:gd name="T39" fmla="*/ 0 h 112"/>
                <a:gd name="T40" fmla="*/ 3 w 105"/>
                <a:gd name="T41" fmla="*/ 1 h 112"/>
                <a:gd name="T42" fmla="*/ 3 w 105"/>
                <a:gd name="T43" fmla="*/ 1 h 112"/>
                <a:gd name="T44" fmla="*/ 3 w 105"/>
                <a:gd name="T45" fmla="*/ 1 h 112"/>
                <a:gd name="T46" fmla="*/ 3 w 105"/>
                <a:gd name="T47" fmla="*/ 2 h 112"/>
                <a:gd name="T48" fmla="*/ 2 w 105"/>
                <a:gd name="T49" fmla="*/ 2 h 112"/>
                <a:gd name="T50" fmla="*/ 2 w 105"/>
                <a:gd name="T51" fmla="*/ 2 h 112"/>
                <a:gd name="T52" fmla="*/ 2 w 105"/>
                <a:gd name="T53" fmla="*/ 2 h 112"/>
                <a:gd name="T54" fmla="*/ 2 w 105"/>
                <a:gd name="T55" fmla="*/ 2 h 112"/>
                <a:gd name="T56" fmla="*/ 2 w 105"/>
                <a:gd name="T57" fmla="*/ 3 h 112"/>
                <a:gd name="T58" fmla="*/ 1 w 105"/>
                <a:gd name="T59" fmla="*/ 3 h 112"/>
                <a:gd name="T60" fmla="*/ 1 w 105"/>
                <a:gd name="T61" fmla="*/ 3 h 112"/>
                <a:gd name="T62" fmla="*/ 1 w 105"/>
                <a:gd name="T63" fmla="*/ 3 h 112"/>
                <a:gd name="T64" fmla="*/ 1 w 105"/>
                <a:gd name="T65" fmla="*/ 3 h 112"/>
                <a:gd name="T66" fmla="*/ 0 w 105"/>
                <a:gd name="T67" fmla="*/ 3 h 112"/>
                <a:gd name="T68" fmla="*/ 0 w 105"/>
                <a:gd name="T69" fmla="*/ 3 h 112"/>
                <a:gd name="T70" fmla="*/ 0 w 105"/>
                <a:gd name="T71" fmla="*/ 3 h 112"/>
                <a:gd name="T72" fmla="*/ 0 w 105"/>
                <a:gd name="T73" fmla="*/ 4 h 112"/>
                <a:gd name="T74" fmla="*/ 0 w 105"/>
                <a:gd name="T75" fmla="*/ 4 h 112"/>
                <a:gd name="T76" fmla="*/ 0 w 105"/>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
                <a:gd name="T118" fmla="*/ 0 h 112"/>
                <a:gd name="T119" fmla="*/ 105 w 105"/>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 h="112">
                  <a:moveTo>
                    <a:pt x="0" y="112"/>
                  </a:moveTo>
                  <a:lnTo>
                    <a:pt x="0" y="112"/>
                  </a:lnTo>
                  <a:lnTo>
                    <a:pt x="11" y="110"/>
                  </a:lnTo>
                  <a:lnTo>
                    <a:pt x="21" y="109"/>
                  </a:lnTo>
                  <a:lnTo>
                    <a:pt x="32" y="107"/>
                  </a:lnTo>
                  <a:lnTo>
                    <a:pt x="41" y="103"/>
                  </a:lnTo>
                  <a:lnTo>
                    <a:pt x="50" y="98"/>
                  </a:lnTo>
                  <a:lnTo>
                    <a:pt x="59" y="92"/>
                  </a:lnTo>
                  <a:lnTo>
                    <a:pt x="67" y="86"/>
                  </a:lnTo>
                  <a:lnTo>
                    <a:pt x="75" y="79"/>
                  </a:lnTo>
                  <a:lnTo>
                    <a:pt x="81" y="71"/>
                  </a:lnTo>
                  <a:lnTo>
                    <a:pt x="87" y="62"/>
                  </a:lnTo>
                  <a:lnTo>
                    <a:pt x="92" y="53"/>
                  </a:lnTo>
                  <a:lnTo>
                    <a:pt x="97" y="43"/>
                  </a:lnTo>
                  <a:lnTo>
                    <a:pt x="100" y="34"/>
                  </a:lnTo>
                  <a:lnTo>
                    <a:pt x="103" y="23"/>
                  </a:lnTo>
                  <a:lnTo>
                    <a:pt x="104" y="12"/>
                  </a:lnTo>
                  <a:lnTo>
                    <a:pt x="105" y="0"/>
                  </a:lnTo>
                  <a:lnTo>
                    <a:pt x="80" y="0"/>
                  </a:lnTo>
                  <a:lnTo>
                    <a:pt x="80" y="9"/>
                  </a:lnTo>
                  <a:lnTo>
                    <a:pt x="79" y="17"/>
                  </a:lnTo>
                  <a:lnTo>
                    <a:pt x="77" y="25"/>
                  </a:lnTo>
                  <a:lnTo>
                    <a:pt x="75" y="33"/>
                  </a:lnTo>
                  <a:lnTo>
                    <a:pt x="72" y="40"/>
                  </a:lnTo>
                  <a:lnTo>
                    <a:pt x="67" y="47"/>
                  </a:lnTo>
                  <a:lnTo>
                    <a:pt x="63" y="54"/>
                  </a:lnTo>
                  <a:lnTo>
                    <a:pt x="58" y="60"/>
                  </a:lnTo>
                  <a:lnTo>
                    <a:pt x="52" y="65"/>
                  </a:lnTo>
                  <a:lnTo>
                    <a:pt x="46" y="70"/>
                  </a:lnTo>
                  <a:lnTo>
                    <a:pt x="39" y="74"/>
                  </a:lnTo>
                  <a:lnTo>
                    <a:pt x="33" y="78"/>
                  </a:lnTo>
                  <a:lnTo>
                    <a:pt x="25" y="80"/>
                  </a:lnTo>
                  <a:lnTo>
                    <a:pt x="17" y="83"/>
                  </a:lnTo>
                  <a:lnTo>
                    <a:pt x="9" y="84"/>
                  </a:lnTo>
                  <a:lnTo>
                    <a:pt x="0" y="84"/>
                  </a:lnTo>
                  <a:lnTo>
                    <a:pt x="0" y="112"/>
                  </a:lnTo>
                  <a:close/>
                </a:path>
              </a:pathLst>
            </a:custGeom>
            <a:solidFill>
              <a:srgbClr val="1F1A17"/>
            </a:solidFill>
            <a:ln w="9525">
              <a:noFill/>
              <a:round/>
              <a:headEnd/>
              <a:tailEnd/>
            </a:ln>
          </p:spPr>
          <p:txBody>
            <a:bodyPr/>
            <a:lstStyle/>
            <a:p>
              <a:endParaRPr lang="en-US"/>
            </a:p>
          </p:txBody>
        </p:sp>
        <p:sp>
          <p:nvSpPr>
            <p:cNvPr id="45156" name="Freeform 93"/>
            <p:cNvSpPr>
              <a:spLocks/>
            </p:cNvSpPr>
            <p:nvPr/>
          </p:nvSpPr>
          <p:spPr bwMode="auto">
            <a:xfrm>
              <a:off x="2624" y="3631"/>
              <a:ext cx="34" cy="38"/>
            </a:xfrm>
            <a:custGeom>
              <a:avLst/>
              <a:gdLst>
                <a:gd name="T0" fmla="*/ 0 w 104"/>
                <a:gd name="T1" fmla="*/ 0 h 112"/>
                <a:gd name="T2" fmla="*/ 0 w 104"/>
                <a:gd name="T3" fmla="*/ 0 h 112"/>
                <a:gd name="T4" fmla="*/ 0 w 104"/>
                <a:gd name="T5" fmla="*/ 0 h 112"/>
                <a:gd name="T6" fmla="*/ 0 w 104"/>
                <a:gd name="T7" fmla="*/ 1 h 112"/>
                <a:gd name="T8" fmla="*/ 0 w 104"/>
                <a:gd name="T9" fmla="*/ 1 h 112"/>
                <a:gd name="T10" fmla="*/ 0 w 104"/>
                <a:gd name="T11" fmla="*/ 2 h 112"/>
                <a:gd name="T12" fmla="*/ 0 w 104"/>
                <a:gd name="T13" fmla="*/ 2 h 112"/>
                <a:gd name="T14" fmla="*/ 1 w 104"/>
                <a:gd name="T15" fmla="*/ 2 h 112"/>
                <a:gd name="T16" fmla="*/ 1 w 104"/>
                <a:gd name="T17" fmla="*/ 3 h 112"/>
                <a:gd name="T18" fmla="*/ 1 w 104"/>
                <a:gd name="T19" fmla="*/ 3 h 112"/>
                <a:gd name="T20" fmla="*/ 1 w 104"/>
                <a:gd name="T21" fmla="*/ 3 h 112"/>
                <a:gd name="T22" fmla="*/ 2 w 104"/>
                <a:gd name="T23" fmla="*/ 4 h 112"/>
                <a:gd name="T24" fmla="*/ 2 w 104"/>
                <a:gd name="T25" fmla="*/ 4 h 112"/>
                <a:gd name="T26" fmla="*/ 2 w 104"/>
                <a:gd name="T27" fmla="*/ 4 h 112"/>
                <a:gd name="T28" fmla="*/ 3 w 104"/>
                <a:gd name="T29" fmla="*/ 4 h 112"/>
                <a:gd name="T30" fmla="*/ 3 w 104"/>
                <a:gd name="T31" fmla="*/ 4 h 112"/>
                <a:gd name="T32" fmla="*/ 3 w 104"/>
                <a:gd name="T33" fmla="*/ 4 h 112"/>
                <a:gd name="T34" fmla="*/ 4 w 104"/>
                <a:gd name="T35" fmla="*/ 4 h 112"/>
                <a:gd name="T36" fmla="*/ 4 w 104"/>
                <a:gd name="T37" fmla="*/ 3 h 112"/>
                <a:gd name="T38" fmla="*/ 3 w 104"/>
                <a:gd name="T39" fmla="*/ 3 h 112"/>
                <a:gd name="T40" fmla="*/ 3 w 104"/>
                <a:gd name="T41" fmla="*/ 3 h 112"/>
                <a:gd name="T42" fmla="*/ 3 w 104"/>
                <a:gd name="T43" fmla="*/ 3 h 112"/>
                <a:gd name="T44" fmla="*/ 3 w 104"/>
                <a:gd name="T45" fmla="*/ 3 h 112"/>
                <a:gd name="T46" fmla="*/ 2 w 104"/>
                <a:gd name="T47" fmla="*/ 3 h 112"/>
                <a:gd name="T48" fmla="*/ 2 w 104"/>
                <a:gd name="T49" fmla="*/ 3 h 112"/>
                <a:gd name="T50" fmla="*/ 2 w 104"/>
                <a:gd name="T51" fmla="*/ 2 h 112"/>
                <a:gd name="T52" fmla="*/ 2 w 104"/>
                <a:gd name="T53" fmla="*/ 2 h 112"/>
                <a:gd name="T54" fmla="*/ 2 w 104"/>
                <a:gd name="T55" fmla="*/ 2 h 112"/>
                <a:gd name="T56" fmla="*/ 1 w 104"/>
                <a:gd name="T57" fmla="*/ 2 h 112"/>
                <a:gd name="T58" fmla="*/ 1 w 104"/>
                <a:gd name="T59" fmla="*/ 2 h 112"/>
                <a:gd name="T60" fmla="*/ 1 w 104"/>
                <a:gd name="T61" fmla="*/ 1 h 112"/>
                <a:gd name="T62" fmla="*/ 1 w 104"/>
                <a:gd name="T63" fmla="*/ 1 h 112"/>
                <a:gd name="T64" fmla="*/ 1 w 104"/>
                <a:gd name="T65" fmla="*/ 1 h 112"/>
                <a:gd name="T66" fmla="*/ 1 w 104"/>
                <a:gd name="T67" fmla="*/ 0 h 112"/>
                <a:gd name="T68" fmla="*/ 1 w 104"/>
                <a:gd name="T69" fmla="*/ 0 h 112"/>
                <a:gd name="T70" fmla="*/ 1 w 104"/>
                <a:gd name="T71" fmla="*/ 0 h 112"/>
                <a:gd name="T72" fmla="*/ 0 w 104"/>
                <a:gd name="T73" fmla="*/ 0 h 112"/>
                <a:gd name="T74" fmla="*/ 0 w 104"/>
                <a:gd name="T75" fmla="*/ 0 h 112"/>
                <a:gd name="T76" fmla="*/ 0 w 104"/>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112"/>
                <a:gd name="T119" fmla="*/ 104 w 104"/>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112">
                  <a:moveTo>
                    <a:pt x="0" y="0"/>
                  </a:moveTo>
                  <a:lnTo>
                    <a:pt x="0" y="0"/>
                  </a:lnTo>
                  <a:lnTo>
                    <a:pt x="0" y="11"/>
                  </a:lnTo>
                  <a:lnTo>
                    <a:pt x="2" y="23"/>
                  </a:lnTo>
                  <a:lnTo>
                    <a:pt x="4" y="34"/>
                  </a:lnTo>
                  <a:lnTo>
                    <a:pt x="7" y="43"/>
                  </a:lnTo>
                  <a:lnTo>
                    <a:pt x="12" y="53"/>
                  </a:lnTo>
                  <a:lnTo>
                    <a:pt x="17" y="62"/>
                  </a:lnTo>
                  <a:lnTo>
                    <a:pt x="23" y="71"/>
                  </a:lnTo>
                  <a:lnTo>
                    <a:pt x="30" y="79"/>
                  </a:lnTo>
                  <a:lnTo>
                    <a:pt x="37" y="86"/>
                  </a:lnTo>
                  <a:lnTo>
                    <a:pt x="45" y="92"/>
                  </a:lnTo>
                  <a:lnTo>
                    <a:pt x="54" y="98"/>
                  </a:lnTo>
                  <a:lnTo>
                    <a:pt x="62" y="103"/>
                  </a:lnTo>
                  <a:lnTo>
                    <a:pt x="72" y="107"/>
                  </a:lnTo>
                  <a:lnTo>
                    <a:pt x="83" y="109"/>
                  </a:lnTo>
                  <a:lnTo>
                    <a:pt x="94" y="110"/>
                  </a:lnTo>
                  <a:lnTo>
                    <a:pt x="104" y="112"/>
                  </a:lnTo>
                  <a:lnTo>
                    <a:pt x="104" y="84"/>
                  </a:lnTo>
                  <a:lnTo>
                    <a:pt x="96" y="84"/>
                  </a:lnTo>
                  <a:lnTo>
                    <a:pt x="87" y="83"/>
                  </a:lnTo>
                  <a:lnTo>
                    <a:pt x="80" y="80"/>
                  </a:lnTo>
                  <a:lnTo>
                    <a:pt x="72" y="78"/>
                  </a:lnTo>
                  <a:lnTo>
                    <a:pt x="64" y="74"/>
                  </a:lnTo>
                  <a:lnTo>
                    <a:pt x="58" y="70"/>
                  </a:lnTo>
                  <a:lnTo>
                    <a:pt x="52" y="65"/>
                  </a:lnTo>
                  <a:lnTo>
                    <a:pt x="46" y="60"/>
                  </a:lnTo>
                  <a:lnTo>
                    <a:pt x="42" y="54"/>
                  </a:lnTo>
                  <a:lnTo>
                    <a:pt x="36" y="47"/>
                  </a:lnTo>
                  <a:lnTo>
                    <a:pt x="33" y="40"/>
                  </a:lnTo>
                  <a:lnTo>
                    <a:pt x="30" y="33"/>
                  </a:lnTo>
                  <a:lnTo>
                    <a:pt x="27" y="25"/>
                  </a:lnTo>
                  <a:lnTo>
                    <a:pt x="26" y="17"/>
                  </a:lnTo>
                  <a:lnTo>
                    <a:pt x="25" y="9"/>
                  </a:lnTo>
                  <a:lnTo>
                    <a:pt x="23" y="0"/>
                  </a:lnTo>
                  <a:lnTo>
                    <a:pt x="0" y="0"/>
                  </a:lnTo>
                  <a:close/>
                </a:path>
              </a:pathLst>
            </a:custGeom>
            <a:solidFill>
              <a:srgbClr val="1F1A17"/>
            </a:solidFill>
            <a:ln w="9525">
              <a:noFill/>
              <a:round/>
              <a:headEnd/>
              <a:tailEnd/>
            </a:ln>
          </p:spPr>
          <p:txBody>
            <a:bodyPr/>
            <a:lstStyle/>
            <a:p>
              <a:endParaRPr lang="en-US"/>
            </a:p>
          </p:txBody>
        </p:sp>
        <p:sp>
          <p:nvSpPr>
            <p:cNvPr id="45157" name="Freeform 94"/>
            <p:cNvSpPr>
              <a:spLocks/>
            </p:cNvSpPr>
            <p:nvPr/>
          </p:nvSpPr>
          <p:spPr bwMode="auto">
            <a:xfrm>
              <a:off x="2624" y="3593"/>
              <a:ext cx="34" cy="38"/>
            </a:xfrm>
            <a:custGeom>
              <a:avLst/>
              <a:gdLst>
                <a:gd name="T0" fmla="*/ 4 w 104"/>
                <a:gd name="T1" fmla="*/ 0 h 116"/>
                <a:gd name="T2" fmla="*/ 4 w 104"/>
                <a:gd name="T3" fmla="*/ 0 h 116"/>
                <a:gd name="T4" fmla="*/ 3 w 104"/>
                <a:gd name="T5" fmla="*/ 0 h 116"/>
                <a:gd name="T6" fmla="*/ 3 w 104"/>
                <a:gd name="T7" fmla="*/ 0 h 116"/>
                <a:gd name="T8" fmla="*/ 3 w 104"/>
                <a:gd name="T9" fmla="*/ 0 h 116"/>
                <a:gd name="T10" fmla="*/ 2 w 104"/>
                <a:gd name="T11" fmla="*/ 0 h 116"/>
                <a:gd name="T12" fmla="*/ 2 w 104"/>
                <a:gd name="T13" fmla="*/ 1 h 116"/>
                <a:gd name="T14" fmla="*/ 2 w 104"/>
                <a:gd name="T15" fmla="*/ 1 h 116"/>
                <a:gd name="T16" fmla="*/ 1 w 104"/>
                <a:gd name="T17" fmla="*/ 1 h 116"/>
                <a:gd name="T18" fmla="*/ 1 w 104"/>
                <a:gd name="T19" fmla="*/ 1 h 116"/>
                <a:gd name="T20" fmla="*/ 1 w 104"/>
                <a:gd name="T21" fmla="*/ 2 h 116"/>
                <a:gd name="T22" fmla="*/ 1 w 104"/>
                <a:gd name="T23" fmla="*/ 2 h 116"/>
                <a:gd name="T24" fmla="*/ 0 w 104"/>
                <a:gd name="T25" fmla="*/ 2 h 116"/>
                <a:gd name="T26" fmla="*/ 0 w 104"/>
                <a:gd name="T27" fmla="*/ 3 h 116"/>
                <a:gd name="T28" fmla="*/ 0 w 104"/>
                <a:gd name="T29" fmla="*/ 3 h 116"/>
                <a:gd name="T30" fmla="*/ 0 w 104"/>
                <a:gd name="T31" fmla="*/ 3 h 116"/>
                <a:gd name="T32" fmla="*/ 0 w 104"/>
                <a:gd name="T33" fmla="*/ 4 h 116"/>
                <a:gd name="T34" fmla="*/ 0 w 104"/>
                <a:gd name="T35" fmla="*/ 4 h 116"/>
                <a:gd name="T36" fmla="*/ 1 w 104"/>
                <a:gd name="T37" fmla="*/ 4 h 116"/>
                <a:gd name="T38" fmla="*/ 1 w 104"/>
                <a:gd name="T39" fmla="*/ 4 h 116"/>
                <a:gd name="T40" fmla="*/ 1 w 104"/>
                <a:gd name="T41" fmla="*/ 3 h 116"/>
                <a:gd name="T42" fmla="*/ 1 w 104"/>
                <a:gd name="T43" fmla="*/ 3 h 116"/>
                <a:gd name="T44" fmla="*/ 1 w 104"/>
                <a:gd name="T45" fmla="*/ 3 h 116"/>
                <a:gd name="T46" fmla="*/ 1 w 104"/>
                <a:gd name="T47" fmla="*/ 3 h 116"/>
                <a:gd name="T48" fmla="*/ 1 w 104"/>
                <a:gd name="T49" fmla="*/ 2 h 116"/>
                <a:gd name="T50" fmla="*/ 2 w 104"/>
                <a:gd name="T51" fmla="*/ 2 h 116"/>
                <a:gd name="T52" fmla="*/ 2 w 104"/>
                <a:gd name="T53" fmla="*/ 2 h 116"/>
                <a:gd name="T54" fmla="*/ 2 w 104"/>
                <a:gd name="T55" fmla="*/ 2 h 116"/>
                <a:gd name="T56" fmla="*/ 2 w 104"/>
                <a:gd name="T57" fmla="*/ 2 h 116"/>
                <a:gd name="T58" fmla="*/ 2 w 104"/>
                <a:gd name="T59" fmla="*/ 1 h 116"/>
                <a:gd name="T60" fmla="*/ 3 w 104"/>
                <a:gd name="T61" fmla="*/ 1 h 116"/>
                <a:gd name="T62" fmla="*/ 3 w 104"/>
                <a:gd name="T63" fmla="*/ 1 h 116"/>
                <a:gd name="T64" fmla="*/ 3 w 104"/>
                <a:gd name="T65" fmla="*/ 1 h 116"/>
                <a:gd name="T66" fmla="*/ 3 w 104"/>
                <a:gd name="T67" fmla="*/ 1 h 116"/>
                <a:gd name="T68" fmla="*/ 4 w 104"/>
                <a:gd name="T69" fmla="*/ 1 h 116"/>
                <a:gd name="T70" fmla="*/ 4 w 104"/>
                <a:gd name="T71" fmla="*/ 1 h 116"/>
                <a:gd name="T72" fmla="*/ 4 w 104"/>
                <a:gd name="T73" fmla="*/ 0 h 116"/>
                <a:gd name="T74" fmla="*/ 4 w 104"/>
                <a:gd name="T75" fmla="*/ 0 h 116"/>
                <a:gd name="T76" fmla="*/ 4 w 104"/>
                <a:gd name="T77" fmla="*/ 0 h 1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116"/>
                <a:gd name="T119" fmla="*/ 104 w 104"/>
                <a:gd name="T120" fmla="*/ 116 h 1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116">
                  <a:moveTo>
                    <a:pt x="104" y="0"/>
                  </a:moveTo>
                  <a:lnTo>
                    <a:pt x="104" y="0"/>
                  </a:lnTo>
                  <a:lnTo>
                    <a:pt x="94" y="1"/>
                  </a:lnTo>
                  <a:lnTo>
                    <a:pt x="83" y="2"/>
                  </a:lnTo>
                  <a:lnTo>
                    <a:pt x="72" y="5"/>
                  </a:lnTo>
                  <a:lnTo>
                    <a:pt x="62" y="10"/>
                  </a:lnTo>
                  <a:lnTo>
                    <a:pt x="54" y="14"/>
                  </a:lnTo>
                  <a:lnTo>
                    <a:pt x="45" y="19"/>
                  </a:lnTo>
                  <a:lnTo>
                    <a:pt x="36" y="26"/>
                  </a:lnTo>
                  <a:lnTo>
                    <a:pt x="30" y="34"/>
                  </a:lnTo>
                  <a:lnTo>
                    <a:pt x="22" y="42"/>
                  </a:lnTo>
                  <a:lnTo>
                    <a:pt x="17" y="50"/>
                  </a:lnTo>
                  <a:lnTo>
                    <a:pt x="12" y="60"/>
                  </a:lnTo>
                  <a:lnTo>
                    <a:pt x="7" y="71"/>
                  </a:lnTo>
                  <a:lnTo>
                    <a:pt x="4" y="81"/>
                  </a:lnTo>
                  <a:lnTo>
                    <a:pt x="2" y="92"/>
                  </a:lnTo>
                  <a:lnTo>
                    <a:pt x="0" y="104"/>
                  </a:lnTo>
                  <a:lnTo>
                    <a:pt x="0" y="116"/>
                  </a:lnTo>
                  <a:lnTo>
                    <a:pt x="23" y="116"/>
                  </a:lnTo>
                  <a:lnTo>
                    <a:pt x="25" y="107"/>
                  </a:lnTo>
                  <a:lnTo>
                    <a:pt x="26" y="97"/>
                  </a:lnTo>
                  <a:lnTo>
                    <a:pt x="27" y="89"/>
                  </a:lnTo>
                  <a:lnTo>
                    <a:pt x="30" y="80"/>
                  </a:lnTo>
                  <a:lnTo>
                    <a:pt x="33" y="73"/>
                  </a:lnTo>
                  <a:lnTo>
                    <a:pt x="36" y="66"/>
                  </a:lnTo>
                  <a:lnTo>
                    <a:pt x="42" y="59"/>
                  </a:lnTo>
                  <a:lnTo>
                    <a:pt x="46" y="53"/>
                  </a:lnTo>
                  <a:lnTo>
                    <a:pt x="53" y="47"/>
                  </a:lnTo>
                  <a:lnTo>
                    <a:pt x="58" y="42"/>
                  </a:lnTo>
                  <a:lnTo>
                    <a:pt x="64" y="37"/>
                  </a:lnTo>
                  <a:lnTo>
                    <a:pt x="72" y="34"/>
                  </a:lnTo>
                  <a:lnTo>
                    <a:pt x="80" y="31"/>
                  </a:lnTo>
                  <a:lnTo>
                    <a:pt x="87" y="29"/>
                  </a:lnTo>
                  <a:lnTo>
                    <a:pt x="96" y="28"/>
                  </a:lnTo>
                  <a:lnTo>
                    <a:pt x="104" y="28"/>
                  </a:lnTo>
                  <a:lnTo>
                    <a:pt x="104" y="0"/>
                  </a:lnTo>
                  <a:close/>
                </a:path>
              </a:pathLst>
            </a:custGeom>
            <a:solidFill>
              <a:srgbClr val="1F1A17"/>
            </a:solidFill>
            <a:ln w="9525">
              <a:noFill/>
              <a:round/>
              <a:headEnd/>
              <a:tailEnd/>
            </a:ln>
          </p:spPr>
          <p:txBody>
            <a:bodyPr/>
            <a:lstStyle/>
            <a:p>
              <a:endParaRPr lang="en-US"/>
            </a:p>
          </p:txBody>
        </p:sp>
        <p:sp>
          <p:nvSpPr>
            <p:cNvPr id="45158" name="Freeform 95"/>
            <p:cNvSpPr>
              <a:spLocks/>
            </p:cNvSpPr>
            <p:nvPr/>
          </p:nvSpPr>
          <p:spPr bwMode="auto">
            <a:xfrm>
              <a:off x="2658" y="3593"/>
              <a:ext cx="35" cy="38"/>
            </a:xfrm>
            <a:custGeom>
              <a:avLst/>
              <a:gdLst>
                <a:gd name="T0" fmla="*/ 4 w 105"/>
                <a:gd name="T1" fmla="*/ 4 h 116"/>
                <a:gd name="T2" fmla="*/ 4 w 105"/>
                <a:gd name="T3" fmla="*/ 4 h 116"/>
                <a:gd name="T4" fmla="*/ 4 w 105"/>
                <a:gd name="T5" fmla="*/ 4 h 116"/>
                <a:gd name="T6" fmla="*/ 4 w 105"/>
                <a:gd name="T7" fmla="*/ 3 h 116"/>
                <a:gd name="T8" fmla="*/ 4 w 105"/>
                <a:gd name="T9" fmla="*/ 3 h 116"/>
                <a:gd name="T10" fmla="*/ 4 w 105"/>
                <a:gd name="T11" fmla="*/ 3 h 116"/>
                <a:gd name="T12" fmla="*/ 3 w 105"/>
                <a:gd name="T13" fmla="*/ 2 h 116"/>
                <a:gd name="T14" fmla="*/ 3 w 105"/>
                <a:gd name="T15" fmla="*/ 2 h 116"/>
                <a:gd name="T16" fmla="*/ 3 w 105"/>
                <a:gd name="T17" fmla="*/ 2 h 116"/>
                <a:gd name="T18" fmla="*/ 3 w 105"/>
                <a:gd name="T19" fmla="*/ 1 h 116"/>
                <a:gd name="T20" fmla="*/ 2 w 105"/>
                <a:gd name="T21" fmla="*/ 1 h 116"/>
                <a:gd name="T22" fmla="*/ 2 w 105"/>
                <a:gd name="T23" fmla="*/ 1 h 116"/>
                <a:gd name="T24" fmla="*/ 2 w 105"/>
                <a:gd name="T25" fmla="*/ 1 h 116"/>
                <a:gd name="T26" fmla="*/ 2 w 105"/>
                <a:gd name="T27" fmla="*/ 0 h 116"/>
                <a:gd name="T28" fmla="*/ 1 w 105"/>
                <a:gd name="T29" fmla="*/ 0 h 116"/>
                <a:gd name="T30" fmla="*/ 1 w 105"/>
                <a:gd name="T31" fmla="*/ 0 h 116"/>
                <a:gd name="T32" fmla="*/ 0 w 105"/>
                <a:gd name="T33" fmla="*/ 0 h 116"/>
                <a:gd name="T34" fmla="*/ 0 w 105"/>
                <a:gd name="T35" fmla="*/ 0 h 116"/>
                <a:gd name="T36" fmla="*/ 0 w 105"/>
                <a:gd name="T37" fmla="*/ 1 h 116"/>
                <a:gd name="T38" fmla="*/ 0 w 105"/>
                <a:gd name="T39" fmla="*/ 1 h 116"/>
                <a:gd name="T40" fmla="*/ 1 w 105"/>
                <a:gd name="T41" fmla="*/ 1 h 116"/>
                <a:gd name="T42" fmla="*/ 1 w 105"/>
                <a:gd name="T43" fmla="*/ 1 h 116"/>
                <a:gd name="T44" fmla="*/ 1 w 105"/>
                <a:gd name="T45" fmla="*/ 1 h 116"/>
                <a:gd name="T46" fmla="*/ 1 w 105"/>
                <a:gd name="T47" fmla="*/ 1 h 116"/>
                <a:gd name="T48" fmla="*/ 2 w 105"/>
                <a:gd name="T49" fmla="*/ 2 h 116"/>
                <a:gd name="T50" fmla="*/ 2 w 105"/>
                <a:gd name="T51" fmla="*/ 2 h 116"/>
                <a:gd name="T52" fmla="*/ 2 w 105"/>
                <a:gd name="T53" fmla="*/ 2 h 116"/>
                <a:gd name="T54" fmla="*/ 2 w 105"/>
                <a:gd name="T55" fmla="*/ 2 h 116"/>
                <a:gd name="T56" fmla="*/ 2 w 105"/>
                <a:gd name="T57" fmla="*/ 2 h 116"/>
                <a:gd name="T58" fmla="*/ 3 w 105"/>
                <a:gd name="T59" fmla="*/ 3 h 116"/>
                <a:gd name="T60" fmla="*/ 3 w 105"/>
                <a:gd name="T61" fmla="*/ 3 h 116"/>
                <a:gd name="T62" fmla="*/ 3 w 105"/>
                <a:gd name="T63" fmla="*/ 3 h 116"/>
                <a:gd name="T64" fmla="*/ 3 w 105"/>
                <a:gd name="T65" fmla="*/ 3 h 116"/>
                <a:gd name="T66" fmla="*/ 3 w 105"/>
                <a:gd name="T67" fmla="*/ 4 h 116"/>
                <a:gd name="T68" fmla="*/ 3 w 105"/>
                <a:gd name="T69" fmla="*/ 4 h 116"/>
                <a:gd name="T70" fmla="*/ 3 w 105"/>
                <a:gd name="T71" fmla="*/ 4 h 116"/>
                <a:gd name="T72" fmla="*/ 4 w 105"/>
                <a:gd name="T73" fmla="*/ 4 h 116"/>
                <a:gd name="T74" fmla="*/ 4 w 105"/>
                <a:gd name="T75" fmla="*/ 4 h 116"/>
                <a:gd name="T76" fmla="*/ 4 w 105"/>
                <a:gd name="T77" fmla="*/ 4 h 1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
                <a:gd name="T118" fmla="*/ 0 h 116"/>
                <a:gd name="T119" fmla="*/ 105 w 105"/>
                <a:gd name="T120" fmla="*/ 116 h 1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 h="116">
                  <a:moveTo>
                    <a:pt x="105" y="116"/>
                  </a:moveTo>
                  <a:lnTo>
                    <a:pt x="105" y="116"/>
                  </a:lnTo>
                  <a:lnTo>
                    <a:pt x="104" y="104"/>
                  </a:lnTo>
                  <a:lnTo>
                    <a:pt x="103" y="92"/>
                  </a:lnTo>
                  <a:lnTo>
                    <a:pt x="100" y="81"/>
                  </a:lnTo>
                  <a:lnTo>
                    <a:pt x="97" y="71"/>
                  </a:lnTo>
                  <a:lnTo>
                    <a:pt x="92" y="60"/>
                  </a:lnTo>
                  <a:lnTo>
                    <a:pt x="87" y="50"/>
                  </a:lnTo>
                  <a:lnTo>
                    <a:pt x="81" y="42"/>
                  </a:lnTo>
                  <a:lnTo>
                    <a:pt x="75" y="34"/>
                  </a:lnTo>
                  <a:lnTo>
                    <a:pt x="67" y="26"/>
                  </a:lnTo>
                  <a:lnTo>
                    <a:pt x="59" y="19"/>
                  </a:lnTo>
                  <a:lnTo>
                    <a:pt x="50" y="14"/>
                  </a:lnTo>
                  <a:lnTo>
                    <a:pt x="41" y="10"/>
                  </a:lnTo>
                  <a:lnTo>
                    <a:pt x="32" y="5"/>
                  </a:lnTo>
                  <a:lnTo>
                    <a:pt x="21" y="2"/>
                  </a:lnTo>
                  <a:lnTo>
                    <a:pt x="11" y="1"/>
                  </a:lnTo>
                  <a:lnTo>
                    <a:pt x="0" y="0"/>
                  </a:lnTo>
                  <a:lnTo>
                    <a:pt x="0" y="28"/>
                  </a:lnTo>
                  <a:lnTo>
                    <a:pt x="9" y="28"/>
                  </a:lnTo>
                  <a:lnTo>
                    <a:pt x="17" y="29"/>
                  </a:lnTo>
                  <a:lnTo>
                    <a:pt x="25" y="31"/>
                  </a:lnTo>
                  <a:lnTo>
                    <a:pt x="32" y="34"/>
                  </a:lnTo>
                  <a:lnTo>
                    <a:pt x="39" y="37"/>
                  </a:lnTo>
                  <a:lnTo>
                    <a:pt x="46" y="42"/>
                  </a:lnTo>
                  <a:lnTo>
                    <a:pt x="52" y="47"/>
                  </a:lnTo>
                  <a:lnTo>
                    <a:pt x="58" y="53"/>
                  </a:lnTo>
                  <a:lnTo>
                    <a:pt x="63" y="59"/>
                  </a:lnTo>
                  <a:lnTo>
                    <a:pt x="67" y="66"/>
                  </a:lnTo>
                  <a:lnTo>
                    <a:pt x="71" y="73"/>
                  </a:lnTo>
                  <a:lnTo>
                    <a:pt x="74" y="80"/>
                  </a:lnTo>
                  <a:lnTo>
                    <a:pt x="77" y="89"/>
                  </a:lnTo>
                  <a:lnTo>
                    <a:pt x="79" y="97"/>
                  </a:lnTo>
                  <a:lnTo>
                    <a:pt x="80" y="107"/>
                  </a:lnTo>
                  <a:lnTo>
                    <a:pt x="80" y="116"/>
                  </a:lnTo>
                  <a:lnTo>
                    <a:pt x="105" y="116"/>
                  </a:lnTo>
                  <a:close/>
                </a:path>
              </a:pathLst>
            </a:custGeom>
            <a:solidFill>
              <a:srgbClr val="1F1A17"/>
            </a:solidFill>
            <a:ln w="9525">
              <a:noFill/>
              <a:round/>
              <a:headEnd/>
              <a:tailEnd/>
            </a:ln>
          </p:spPr>
          <p:txBody>
            <a:bodyPr/>
            <a:lstStyle/>
            <a:p>
              <a:endParaRPr lang="en-US"/>
            </a:p>
          </p:txBody>
        </p:sp>
        <p:sp>
          <p:nvSpPr>
            <p:cNvPr id="45159" name="Freeform 96"/>
            <p:cNvSpPr>
              <a:spLocks/>
            </p:cNvSpPr>
            <p:nvPr/>
          </p:nvSpPr>
          <p:spPr bwMode="auto">
            <a:xfrm>
              <a:off x="2738" y="3274"/>
              <a:ext cx="43" cy="46"/>
            </a:xfrm>
            <a:custGeom>
              <a:avLst/>
              <a:gdLst>
                <a:gd name="T0" fmla="*/ 5 w 128"/>
                <a:gd name="T1" fmla="*/ 3 h 138"/>
                <a:gd name="T2" fmla="*/ 5 w 128"/>
                <a:gd name="T3" fmla="*/ 3 h 138"/>
                <a:gd name="T4" fmla="*/ 4 w 128"/>
                <a:gd name="T5" fmla="*/ 4 h 138"/>
                <a:gd name="T6" fmla="*/ 4 w 128"/>
                <a:gd name="T7" fmla="*/ 4 h 138"/>
                <a:gd name="T8" fmla="*/ 4 w 128"/>
                <a:gd name="T9" fmla="*/ 5 h 138"/>
                <a:gd name="T10" fmla="*/ 4 w 128"/>
                <a:gd name="T11" fmla="*/ 5 h 138"/>
                <a:gd name="T12" fmla="*/ 3 w 128"/>
                <a:gd name="T13" fmla="*/ 5 h 138"/>
                <a:gd name="T14" fmla="*/ 3 w 128"/>
                <a:gd name="T15" fmla="*/ 5 h 138"/>
                <a:gd name="T16" fmla="*/ 2 w 128"/>
                <a:gd name="T17" fmla="*/ 5 h 138"/>
                <a:gd name="T18" fmla="*/ 2 w 128"/>
                <a:gd name="T19" fmla="*/ 5 h 138"/>
                <a:gd name="T20" fmla="*/ 1 w 128"/>
                <a:gd name="T21" fmla="*/ 5 h 138"/>
                <a:gd name="T22" fmla="*/ 1 w 128"/>
                <a:gd name="T23" fmla="*/ 5 h 138"/>
                <a:gd name="T24" fmla="*/ 1 w 128"/>
                <a:gd name="T25" fmla="*/ 4 h 138"/>
                <a:gd name="T26" fmla="*/ 0 w 128"/>
                <a:gd name="T27" fmla="*/ 4 h 138"/>
                <a:gd name="T28" fmla="*/ 0 w 128"/>
                <a:gd name="T29" fmla="*/ 3 h 138"/>
                <a:gd name="T30" fmla="*/ 0 w 128"/>
                <a:gd name="T31" fmla="*/ 3 h 138"/>
                <a:gd name="T32" fmla="*/ 0 w 128"/>
                <a:gd name="T33" fmla="*/ 2 h 138"/>
                <a:gd name="T34" fmla="*/ 0 w 128"/>
                <a:gd name="T35" fmla="*/ 2 h 138"/>
                <a:gd name="T36" fmla="*/ 0 w 128"/>
                <a:gd name="T37" fmla="*/ 1 h 138"/>
                <a:gd name="T38" fmla="*/ 1 w 128"/>
                <a:gd name="T39" fmla="*/ 1 h 138"/>
                <a:gd name="T40" fmla="*/ 1 w 128"/>
                <a:gd name="T41" fmla="*/ 1 h 138"/>
                <a:gd name="T42" fmla="*/ 1 w 128"/>
                <a:gd name="T43" fmla="*/ 0 h 138"/>
                <a:gd name="T44" fmla="*/ 2 w 128"/>
                <a:gd name="T45" fmla="*/ 0 h 138"/>
                <a:gd name="T46" fmla="*/ 2 w 128"/>
                <a:gd name="T47" fmla="*/ 0 h 138"/>
                <a:gd name="T48" fmla="*/ 3 w 128"/>
                <a:gd name="T49" fmla="*/ 0 h 138"/>
                <a:gd name="T50" fmla="*/ 3 w 128"/>
                <a:gd name="T51" fmla="*/ 0 h 138"/>
                <a:gd name="T52" fmla="*/ 4 w 128"/>
                <a:gd name="T53" fmla="*/ 0 h 138"/>
                <a:gd name="T54" fmla="*/ 4 w 128"/>
                <a:gd name="T55" fmla="*/ 1 h 138"/>
                <a:gd name="T56" fmla="*/ 4 w 128"/>
                <a:gd name="T57" fmla="*/ 1 h 138"/>
                <a:gd name="T58" fmla="*/ 4 w 128"/>
                <a:gd name="T59" fmla="*/ 1 h 138"/>
                <a:gd name="T60" fmla="*/ 5 w 128"/>
                <a:gd name="T61" fmla="*/ 2 h 138"/>
                <a:gd name="T62" fmla="*/ 5 w 128"/>
                <a:gd name="T63" fmla="*/ 2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38"/>
                <a:gd name="T98" fmla="*/ 128 w 128"/>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38">
                  <a:moveTo>
                    <a:pt x="128" y="71"/>
                  </a:moveTo>
                  <a:lnTo>
                    <a:pt x="126" y="78"/>
                  </a:lnTo>
                  <a:lnTo>
                    <a:pt x="126" y="84"/>
                  </a:lnTo>
                  <a:lnTo>
                    <a:pt x="124" y="90"/>
                  </a:lnTo>
                  <a:lnTo>
                    <a:pt x="122" y="97"/>
                  </a:lnTo>
                  <a:lnTo>
                    <a:pt x="120" y="102"/>
                  </a:lnTo>
                  <a:lnTo>
                    <a:pt x="117" y="108"/>
                  </a:lnTo>
                  <a:lnTo>
                    <a:pt x="114" y="113"/>
                  </a:lnTo>
                  <a:lnTo>
                    <a:pt x="109" y="117"/>
                  </a:lnTo>
                  <a:lnTo>
                    <a:pt x="105" y="122"/>
                  </a:lnTo>
                  <a:lnTo>
                    <a:pt x="99" y="126"/>
                  </a:lnTo>
                  <a:lnTo>
                    <a:pt x="94" y="129"/>
                  </a:lnTo>
                  <a:lnTo>
                    <a:pt x="89" y="132"/>
                  </a:lnTo>
                  <a:lnTo>
                    <a:pt x="83" y="134"/>
                  </a:lnTo>
                  <a:lnTo>
                    <a:pt x="77" y="137"/>
                  </a:lnTo>
                  <a:lnTo>
                    <a:pt x="70" y="138"/>
                  </a:lnTo>
                  <a:lnTo>
                    <a:pt x="64" y="138"/>
                  </a:lnTo>
                  <a:lnTo>
                    <a:pt x="57" y="138"/>
                  </a:lnTo>
                  <a:lnTo>
                    <a:pt x="51" y="137"/>
                  </a:lnTo>
                  <a:lnTo>
                    <a:pt x="44" y="134"/>
                  </a:lnTo>
                  <a:lnTo>
                    <a:pt x="39" y="132"/>
                  </a:lnTo>
                  <a:lnTo>
                    <a:pt x="33" y="129"/>
                  </a:lnTo>
                  <a:lnTo>
                    <a:pt x="28" y="126"/>
                  </a:lnTo>
                  <a:lnTo>
                    <a:pt x="23" y="122"/>
                  </a:lnTo>
                  <a:lnTo>
                    <a:pt x="18" y="117"/>
                  </a:lnTo>
                  <a:lnTo>
                    <a:pt x="14" y="113"/>
                  </a:lnTo>
                  <a:lnTo>
                    <a:pt x="11" y="108"/>
                  </a:lnTo>
                  <a:lnTo>
                    <a:pt x="8" y="102"/>
                  </a:lnTo>
                  <a:lnTo>
                    <a:pt x="6" y="97"/>
                  </a:lnTo>
                  <a:lnTo>
                    <a:pt x="3" y="90"/>
                  </a:lnTo>
                  <a:lnTo>
                    <a:pt x="1" y="84"/>
                  </a:lnTo>
                  <a:lnTo>
                    <a:pt x="1" y="78"/>
                  </a:lnTo>
                  <a:lnTo>
                    <a:pt x="0" y="71"/>
                  </a:lnTo>
                  <a:lnTo>
                    <a:pt x="1" y="64"/>
                  </a:lnTo>
                  <a:lnTo>
                    <a:pt x="1" y="56"/>
                  </a:lnTo>
                  <a:lnTo>
                    <a:pt x="3" y="49"/>
                  </a:lnTo>
                  <a:lnTo>
                    <a:pt x="6" y="43"/>
                  </a:lnTo>
                  <a:lnTo>
                    <a:pt x="8" y="36"/>
                  </a:lnTo>
                  <a:lnTo>
                    <a:pt x="11" y="31"/>
                  </a:lnTo>
                  <a:lnTo>
                    <a:pt x="14" y="25"/>
                  </a:lnTo>
                  <a:lnTo>
                    <a:pt x="18" y="20"/>
                  </a:lnTo>
                  <a:lnTo>
                    <a:pt x="23" y="16"/>
                  </a:lnTo>
                  <a:lnTo>
                    <a:pt x="28" y="12"/>
                  </a:lnTo>
                  <a:lnTo>
                    <a:pt x="33" y="8"/>
                  </a:lnTo>
                  <a:lnTo>
                    <a:pt x="39" y="6"/>
                  </a:lnTo>
                  <a:lnTo>
                    <a:pt x="44" y="4"/>
                  </a:lnTo>
                  <a:lnTo>
                    <a:pt x="51" y="1"/>
                  </a:lnTo>
                  <a:lnTo>
                    <a:pt x="57" y="0"/>
                  </a:lnTo>
                  <a:lnTo>
                    <a:pt x="64" y="0"/>
                  </a:lnTo>
                  <a:lnTo>
                    <a:pt x="70" y="0"/>
                  </a:lnTo>
                  <a:lnTo>
                    <a:pt x="77" y="1"/>
                  </a:lnTo>
                  <a:lnTo>
                    <a:pt x="83" y="4"/>
                  </a:lnTo>
                  <a:lnTo>
                    <a:pt x="89" y="6"/>
                  </a:lnTo>
                  <a:lnTo>
                    <a:pt x="94" y="8"/>
                  </a:lnTo>
                  <a:lnTo>
                    <a:pt x="99" y="12"/>
                  </a:lnTo>
                  <a:lnTo>
                    <a:pt x="105" y="16"/>
                  </a:lnTo>
                  <a:lnTo>
                    <a:pt x="109" y="20"/>
                  </a:lnTo>
                  <a:lnTo>
                    <a:pt x="114" y="25"/>
                  </a:lnTo>
                  <a:lnTo>
                    <a:pt x="117" y="31"/>
                  </a:lnTo>
                  <a:lnTo>
                    <a:pt x="120" y="36"/>
                  </a:lnTo>
                  <a:lnTo>
                    <a:pt x="122" y="43"/>
                  </a:lnTo>
                  <a:lnTo>
                    <a:pt x="124" y="49"/>
                  </a:lnTo>
                  <a:lnTo>
                    <a:pt x="126" y="56"/>
                  </a:lnTo>
                  <a:lnTo>
                    <a:pt x="126" y="64"/>
                  </a:lnTo>
                  <a:lnTo>
                    <a:pt x="128" y="71"/>
                  </a:lnTo>
                  <a:close/>
                </a:path>
              </a:pathLst>
            </a:custGeom>
            <a:solidFill>
              <a:srgbClr val="E87A41"/>
            </a:solidFill>
            <a:ln w="9525">
              <a:noFill/>
              <a:round/>
              <a:headEnd/>
              <a:tailEnd/>
            </a:ln>
          </p:spPr>
          <p:txBody>
            <a:bodyPr/>
            <a:lstStyle/>
            <a:p>
              <a:endParaRPr lang="en-US"/>
            </a:p>
          </p:txBody>
        </p:sp>
        <p:sp>
          <p:nvSpPr>
            <p:cNvPr id="45160" name="Freeform 97"/>
            <p:cNvSpPr>
              <a:spLocks/>
            </p:cNvSpPr>
            <p:nvPr/>
          </p:nvSpPr>
          <p:spPr bwMode="auto">
            <a:xfrm>
              <a:off x="2759" y="3298"/>
              <a:ext cx="25" cy="26"/>
            </a:xfrm>
            <a:custGeom>
              <a:avLst/>
              <a:gdLst>
                <a:gd name="T0" fmla="*/ 0 w 75"/>
                <a:gd name="T1" fmla="*/ 3 h 80"/>
                <a:gd name="T2" fmla="*/ 0 w 75"/>
                <a:gd name="T3" fmla="*/ 3 h 80"/>
                <a:gd name="T4" fmla="*/ 0 w 75"/>
                <a:gd name="T5" fmla="*/ 3 h 80"/>
                <a:gd name="T6" fmla="*/ 1 w 75"/>
                <a:gd name="T7" fmla="*/ 3 h 80"/>
                <a:gd name="T8" fmla="*/ 1 w 75"/>
                <a:gd name="T9" fmla="*/ 3 h 80"/>
                <a:gd name="T10" fmla="*/ 1 w 75"/>
                <a:gd name="T11" fmla="*/ 3 h 80"/>
                <a:gd name="T12" fmla="*/ 1 w 75"/>
                <a:gd name="T13" fmla="*/ 2 h 80"/>
                <a:gd name="T14" fmla="*/ 2 w 75"/>
                <a:gd name="T15" fmla="*/ 2 h 80"/>
                <a:gd name="T16" fmla="*/ 2 w 75"/>
                <a:gd name="T17" fmla="*/ 2 h 80"/>
                <a:gd name="T18" fmla="*/ 2 w 75"/>
                <a:gd name="T19" fmla="*/ 2 h 80"/>
                <a:gd name="T20" fmla="*/ 2 w 75"/>
                <a:gd name="T21" fmla="*/ 2 h 80"/>
                <a:gd name="T22" fmla="*/ 2 w 75"/>
                <a:gd name="T23" fmla="*/ 2 h 80"/>
                <a:gd name="T24" fmla="*/ 2 w 75"/>
                <a:gd name="T25" fmla="*/ 1 h 80"/>
                <a:gd name="T26" fmla="*/ 3 w 75"/>
                <a:gd name="T27" fmla="*/ 1 h 80"/>
                <a:gd name="T28" fmla="*/ 3 w 75"/>
                <a:gd name="T29" fmla="*/ 1 h 80"/>
                <a:gd name="T30" fmla="*/ 3 w 75"/>
                <a:gd name="T31" fmla="*/ 1 h 80"/>
                <a:gd name="T32" fmla="*/ 3 w 75"/>
                <a:gd name="T33" fmla="*/ 0 h 80"/>
                <a:gd name="T34" fmla="*/ 3 w 75"/>
                <a:gd name="T35" fmla="*/ 0 h 80"/>
                <a:gd name="T36" fmla="*/ 2 w 75"/>
                <a:gd name="T37" fmla="*/ 0 h 80"/>
                <a:gd name="T38" fmla="*/ 2 w 75"/>
                <a:gd name="T39" fmla="*/ 0 h 80"/>
                <a:gd name="T40" fmla="*/ 2 w 75"/>
                <a:gd name="T41" fmla="*/ 0 h 80"/>
                <a:gd name="T42" fmla="*/ 2 w 75"/>
                <a:gd name="T43" fmla="*/ 1 h 80"/>
                <a:gd name="T44" fmla="*/ 2 w 75"/>
                <a:gd name="T45" fmla="*/ 1 h 80"/>
                <a:gd name="T46" fmla="*/ 2 w 75"/>
                <a:gd name="T47" fmla="*/ 1 h 80"/>
                <a:gd name="T48" fmla="*/ 2 w 75"/>
                <a:gd name="T49" fmla="*/ 1 h 80"/>
                <a:gd name="T50" fmla="*/ 1 w 75"/>
                <a:gd name="T51" fmla="*/ 1 h 80"/>
                <a:gd name="T52" fmla="*/ 1 w 75"/>
                <a:gd name="T53" fmla="*/ 1 h 80"/>
                <a:gd name="T54" fmla="*/ 1 w 75"/>
                <a:gd name="T55" fmla="*/ 1 h 80"/>
                <a:gd name="T56" fmla="*/ 1 w 75"/>
                <a:gd name="T57" fmla="*/ 2 h 80"/>
                <a:gd name="T58" fmla="*/ 1 w 75"/>
                <a:gd name="T59" fmla="*/ 2 h 80"/>
                <a:gd name="T60" fmla="*/ 1 w 75"/>
                <a:gd name="T61" fmla="*/ 2 h 80"/>
                <a:gd name="T62" fmla="*/ 1 w 75"/>
                <a:gd name="T63" fmla="*/ 2 h 80"/>
                <a:gd name="T64" fmla="*/ 0 w 75"/>
                <a:gd name="T65" fmla="*/ 2 h 80"/>
                <a:gd name="T66" fmla="*/ 0 w 75"/>
                <a:gd name="T67" fmla="*/ 2 h 80"/>
                <a:gd name="T68" fmla="*/ 0 w 75"/>
                <a:gd name="T69" fmla="*/ 2 h 80"/>
                <a:gd name="T70" fmla="*/ 0 w 75"/>
                <a:gd name="T71" fmla="*/ 2 h 80"/>
                <a:gd name="T72" fmla="*/ 0 w 75"/>
                <a:gd name="T73" fmla="*/ 3 h 80"/>
                <a:gd name="T74" fmla="*/ 0 w 75"/>
                <a:gd name="T75" fmla="*/ 3 h 80"/>
                <a:gd name="T76" fmla="*/ 0 w 75"/>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80"/>
                  </a:moveTo>
                  <a:lnTo>
                    <a:pt x="0" y="80"/>
                  </a:lnTo>
                  <a:lnTo>
                    <a:pt x="7" y="80"/>
                  </a:lnTo>
                  <a:lnTo>
                    <a:pt x="15" y="79"/>
                  </a:lnTo>
                  <a:lnTo>
                    <a:pt x="23" y="76"/>
                  </a:lnTo>
                  <a:lnTo>
                    <a:pt x="29" y="74"/>
                  </a:lnTo>
                  <a:lnTo>
                    <a:pt x="37" y="70"/>
                  </a:lnTo>
                  <a:lnTo>
                    <a:pt x="42" y="67"/>
                  </a:lnTo>
                  <a:lnTo>
                    <a:pt x="48" y="62"/>
                  </a:lnTo>
                  <a:lnTo>
                    <a:pt x="54" y="56"/>
                  </a:lnTo>
                  <a:lnTo>
                    <a:pt x="58" y="51"/>
                  </a:lnTo>
                  <a:lnTo>
                    <a:pt x="62" y="44"/>
                  </a:lnTo>
                  <a:lnTo>
                    <a:pt x="67" y="38"/>
                  </a:lnTo>
                  <a:lnTo>
                    <a:pt x="70" y="31"/>
                  </a:lnTo>
                  <a:lnTo>
                    <a:pt x="72" y="24"/>
                  </a:lnTo>
                  <a:lnTo>
                    <a:pt x="73" y="15"/>
                  </a:lnTo>
                  <a:lnTo>
                    <a:pt x="75" y="8"/>
                  </a:lnTo>
                  <a:lnTo>
                    <a:pt x="75" y="0"/>
                  </a:lnTo>
                  <a:lnTo>
                    <a:pt x="52" y="0"/>
                  </a:lnTo>
                  <a:lnTo>
                    <a:pt x="51" y="5"/>
                  </a:lnTo>
                  <a:lnTo>
                    <a:pt x="51" y="11"/>
                  </a:lnTo>
                  <a:lnTo>
                    <a:pt x="50" y="15"/>
                  </a:lnTo>
                  <a:lnTo>
                    <a:pt x="47" y="20"/>
                  </a:lnTo>
                  <a:lnTo>
                    <a:pt x="45" y="25"/>
                  </a:lnTo>
                  <a:lnTo>
                    <a:pt x="43" y="30"/>
                  </a:lnTo>
                  <a:lnTo>
                    <a:pt x="40" y="33"/>
                  </a:lnTo>
                  <a:lnTo>
                    <a:pt x="37" y="37"/>
                  </a:lnTo>
                  <a:lnTo>
                    <a:pt x="33" y="40"/>
                  </a:lnTo>
                  <a:lnTo>
                    <a:pt x="29" y="44"/>
                  </a:lnTo>
                  <a:lnTo>
                    <a:pt x="25" y="46"/>
                  </a:lnTo>
                  <a:lnTo>
                    <a:pt x="20" y="49"/>
                  </a:lnTo>
                  <a:lnTo>
                    <a:pt x="16" y="51"/>
                  </a:lnTo>
                  <a:lnTo>
                    <a:pt x="11" y="52"/>
                  </a:lnTo>
                  <a:lnTo>
                    <a:pt x="5" y="52"/>
                  </a:lnTo>
                  <a:lnTo>
                    <a:pt x="0" y="54"/>
                  </a:lnTo>
                  <a:lnTo>
                    <a:pt x="0" y="80"/>
                  </a:lnTo>
                  <a:close/>
                </a:path>
              </a:pathLst>
            </a:custGeom>
            <a:solidFill>
              <a:srgbClr val="1F1A17"/>
            </a:solidFill>
            <a:ln w="9525">
              <a:noFill/>
              <a:round/>
              <a:headEnd/>
              <a:tailEnd/>
            </a:ln>
          </p:spPr>
          <p:txBody>
            <a:bodyPr/>
            <a:lstStyle/>
            <a:p>
              <a:endParaRPr lang="en-US"/>
            </a:p>
          </p:txBody>
        </p:sp>
        <p:sp>
          <p:nvSpPr>
            <p:cNvPr id="45161" name="Freeform 98"/>
            <p:cNvSpPr>
              <a:spLocks/>
            </p:cNvSpPr>
            <p:nvPr/>
          </p:nvSpPr>
          <p:spPr bwMode="auto">
            <a:xfrm>
              <a:off x="2734" y="3298"/>
              <a:ext cx="25" cy="26"/>
            </a:xfrm>
            <a:custGeom>
              <a:avLst/>
              <a:gdLst>
                <a:gd name="T0" fmla="*/ 0 w 76"/>
                <a:gd name="T1" fmla="*/ 0 h 80"/>
                <a:gd name="T2" fmla="*/ 0 w 76"/>
                <a:gd name="T3" fmla="*/ 0 h 80"/>
                <a:gd name="T4" fmla="*/ 0 w 76"/>
                <a:gd name="T5" fmla="*/ 0 h 80"/>
                <a:gd name="T6" fmla="*/ 0 w 76"/>
                <a:gd name="T7" fmla="*/ 1 h 80"/>
                <a:gd name="T8" fmla="*/ 0 w 76"/>
                <a:gd name="T9" fmla="*/ 1 h 80"/>
                <a:gd name="T10" fmla="*/ 0 w 76"/>
                <a:gd name="T11" fmla="*/ 1 h 80"/>
                <a:gd name="T12" fmla="*/ 0 w 76"/>
                <a:gd name="T13" fmla="*/ 1 h 80"/>
                <a:gd name="T14" fmla="*/ 0 w 76"/>
                <a:gd name="T15" fmla="*/ 2 h 80"/>
                <a:gd name="T16" fmla="*/ 1 w 76"/>
                <a:gd name="T17" fmla="*/ 2 h 80"/>
                <a:gd name="T18" fmla="*/ 1 w 76"/>
                <a:gd name="T19" fmla="*/ 2 h 80"/>
                <a:gd name="T20" fmla="*/ 1 w 76"/>
                <a:gd name="T21" fmla="*/ 2 h 80"/>
                <a:gd name="T22" fmla="*/ 1 w 76"/>
                <a:gd name="T23" fmla="*/ 2 h 80"/>
                <a:gd name="T24" fmla="*/ 1 w 76"/>
                <a:gd name="T25" fmla="*/ 2 h 80"/>
                <a:gd name="T26" fmla="*/ 2 w 76"/>
                <a:gd name="T27" fmla="*/ 3 h 80"/>
                <a:gd name="T28" fmla="*/ 2 w 76"/>
                <a:gd name="T29" fmla="*/ 3 h 80"/>
                <a:gd name="T30" fmla="*/ 2 w 76"/>
                <a:gd name="T31" fmla="*/ 3 h 80"/>
                <a:gd name="T32" fmla="*/ 2 w 76"/>
                <a:gd name="T33" fmla="*/ 3 h 80"/>
                <a:gd name="T34" fmla="*/ 3 w 76"/>
                <a:gd name="T35" fmla="*/ 3 h 80"/>
                <a:gd name="T36" fmla="*/ 3 w 76"/>
                <a:gd name="T37" fmla="*/ 2 h 80"/>
                <a:gd name="T38" fmla="*/ 3 w 76"/>
                <a:gd name="T39" fmla="*/ 2 h 80"/>
                <a:gd name="T40" fmla="*/ 2 w 76"/>
                <a:gd name="T41" fmla="*/ 2 h 80"/>
                <a:gd name="T42" fmla="*/ 2 w 76"/>
                <a:gd name="T43" fmla="*/ 2 h 80"/>
                <a:gd name="T44" fmla="*/ 2 w 76"/>
                <a:gd name="T45" fmla="*/ 2 h 80"/>
                <a:gd name="T46" fmla="*/ 2 w 76"/>
                <a:gd name="T47" fmla="*/ 2 h 80"/>
                <a:gd name="T48" fmla="*/ 2 w 76"/>
                <a:gd name="T49" fmla="*/ 2 h 80"/>
                <a:gd name="T50" fmla="*/ 2 w 76"/>
                <a:gd name="T51" fmla="*/ 1 h 80"/>
                <a:gd name="T52" fmla="*/ 1 w 76"/>
                <a:gd name="T53" fmla="*/ 1 h 80"/>
                <a:gd name="T54" fmla="*/ 1 w 76"/>
                <a:gd name="T55" fmla="*/ 1 h 80"/>
                <a:gd name="T56" fmla="*/ 1 w 76"/>
                <a:gd name="T57" fmla="*/ 1 h 80"/>
                <a:gd name="T58" fmla="*/ 1 w 76"/>
                <a:gd name="T59" fmla="*/ 1 h 80"/>
                <a:gd name="T60" fmla="*/ 1 w 76"/>
                <a:gd name="T61" fmla="*/ 1 h 80"/>
                <a:gd name="T62" fmla="*/ 1 w 76"/>
                <a:gd name="T63" fmla="*/ 1 h 80"/>
                <a:gd name="T64" fmla="*/ 1 w 76"/>
                <a:gd name="T65" fmla="*/ 0 h 80"/>
                <a:gd name="T66" fmla="*/ 1 w 76"/>
                <a:gd name="T67" fmla="*/ 0 h 80"/>
                <a:gd name="T68" fmla="*/ 1 w 76"/>
                <a:gd name="T69" fmla="*/ 0 h 80"/>
                <a:gd name="T70" fmla="*/ 1 w 76"/>
                <a:gd name="T71" fmla="*/ 0 h 80"/>
                <a:gd name="T72" fmla="*/ 0 w 76"/>
                <a:gd name="T73" fmla="*/ 0 h 80"/>
                <a:gd name="T74" fmla="*/ 0 w 76"/>
                <a:gd name="T75" fmla="*/ 0 h 80"/>
                <a:gd name="T76" fmla="*/ 0 w 76"/>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0"/>
                  </a:moveTo>
                  <a:lnTo>
                    <a:pt x="0" y="0"/>
                  </a:lnTo>
                  <a:lnTo>
                    <a:pt x="0" y="8"/>
                  </a:lnTo>
                  <a:lnTo>
                    <a:pt x="1" y="15"/>
                  </a:lnTo>
                  <a:lnTo>
                    <a:pt x="3" y="24"/>
                  </a:lnTo>
                  <a:lnTo>
                    <a:pt x="6" y="31"/>
                  </a:lnTo>
                  <a:lnTo>
                    <a:pt x="9" y="38"/>
                  </a:lnTo>
                  <a:lnTo>
                    <a:pt x="13" y="44"/>
                  </a:lnTo>
                  <a:lnTo>
                    <a:pt x="18" y="51"/>
                  </a:lnTo>
                  <a:lnTo>
                    <a:pt x="22" y="56"/>
                  </a:lnTo>
                  <a:lnTo>
                    <a:pt x="27" y="62"/>
                  </a:lnTo>
                  <a:lnTo>
                    <a:pt x="34" y="67"/>
                  </a:lnTo>
                  <a:lnTo>
                    <a:pt x="39" y="70"/>
                  </a:lnTo>
                  <a:lnTo>
                    <a:pt x="46" y="74"/>
                  </a:lnTo>
                  <a:lnTo>
                    <a:pt x="53" y="76"/>
                  </a:lnTo>
                  <a:lnTo>
                    <a:pt x="61" y="79"/>
                  </a:lnTo>
                  <a:lnTo>
                    <a:pt x="68" y="80"/>
                  </a:lnTo>
                  <a:lnTo>
                    <a:pt x="76" y="80"/>
                  </a:lnTo>
                  <a:lnTo>
                    <a:pt x="76" y="54"/>
                  </a:lnTo>
                  <a:lnTo>
                    <a:pt x="70" y="52"/>
                  </a:lnTo>
                  <a:lnTo>
                    <a:pt x="65" y="52"/>
                  </a:lnTo>
                  <a:lnTo>
                    <a:pt x="60" y="51"/>
                  </a:lnTo>
                  <a:lnTo>
                    <a:pt x="55" y="49"/>
                  </a:lnTo>
                  <a:lnTo>
                    <a:pt x="51" y="46"/>
                  </a:lnTo>
                  <a:lnTo>
                    <a:pt x="47" y="44"/>
                  </a:lnTo>
                  <a:lnTo>
                    <a:pt x="42" y="40"/>
                  </a:lnTo>
                  <a:lnTo>
                    <a:pt x="39" y="37"/>
                  </a:lnTo>
                  <a:lnTo>
                    <a:pt x="36" y="33"/>
                  </a:lnTo>
                  <a:lnTo>
                    <a:pt x="33" y="30"/>
                  </a:lnTo>
                  <a:lnTo>
                    <a:pt x="30" y="25"/>
                  </a:lnTo>
                  <a:lnTo>
                    <a:pt x="28" y="20"/>
                  </a:lnTo>
                  <a:lnTo>
                    <a:pt x="26" y="15"/>
                  </a:lnTo>
                  <a:lnTo>
                    <a:pt x="25" y="11"/>
                  </a:lnTo>
                  <a:lnTo>
                    <a:pt x="25" y="5"/>
                  </a:lnTo>
                  <a:lnTo>
                    <a:pt x="24" y="0"/>
                  </a:lnTo>
                  <a:lnTo>
                    <a:pt x="0" y="0"/>
                  </a:lnTo>
                  <a:close/>
                </a:path>
              </a:pathLst>
            </a:custGeom>
            <a:solidFill>
              <a:srgbClr val="1F1A17"/>
            </a:solidFill>
            <a:ln w="9525">
              <a:noFill/>
              <a:round/>
              <a:headEnd/>
              <a:tailEnd/>
            </a:ln>
          </p:spPr>
          <p:txBody>
            <a:bodyPr/>
            <a:lstStyle/>
            <a:p>
              <a:endParaRPr lang="en-US"/>
            </a:p>
          </p:txBody>
        </p:sp>
        <p:sp>
          <p:nvSpPr>
            <p:cNvPr id="45162" name="Freeform 99"/>
            <p:cNvSpPr>
              <a:spLocks/>
            </p:cNvSpPr>
            <p:nvPr/>
          </p:nvSpPr>
          <p:spPr bwMode="auto">
            <a:xfrm>
              <a:off x="2734" y="3270"/>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1"/>
                  </a:lnTo>
                  <a:lnTo>
                    <a:pt x="53" y="3"/>
                  </a:lnTo>
                  <a:lnTo>
                    <a:pt x="46" y="6"/>
                  </a:lnTo>
                  <a:lnTo>
                    <a:pt x="39" y="9"/>
                  </a:lnTo>
                  <a:lnTo>
                    <a:pt x="33" y="14"/>
                  </a:lnTo>
                  <a:lnTo>
                    <a:pt x="27" y="19"/>
                  </a:lnTo>
                  <a:lnTo>
                    <a:pt x="22" y="24"/>
                  </a:lnTo>
                  <a:lnTo>
                    <a:pt x="18" y="30"/>
                  </a:lnTo>
                  <a:lnTo>
                    <a:pt x="13" y="36"/>
                  </a:lnTo>
                  <a:lnTo>
                    <a:pt x="9" y="43"/>
                  </a:lnTo>
                  <a:lnTo>
                    <a:pt x="6" y="50"/>
                  </a:lnTo>
                  <a:lnTo>
                    <a:pt x="3" y="59"/>
                  </a:lnTo>
                  <a:lnTo>
                    <a:pt x="1" y="67"/>
                  </a:lnTo>
                  <a:lnTo>
                    <a:pt x="0" y="75"/>
                  </a:lnTo>
                  <a:lnTo>
                    <a:pt x="0" y="84"/>
                  </a:lnTo>
                  <a:lnTo>
                    <a:pt x="24" y="84"/>
                  </a:lnTo>
                  <a:lnTo>
                    <a:pt x="25" y="78"/>
                  </a:lnTo>
                  <a:lnTo>
                    <a:pt x="25" y="72"/>
                  </a:lnTo>
                  <a:lnTo>
                    <a:pt x="26" y="66"/>
                  </a:lnTo>
                  <a:lnTo>
                    <a:pt x="28" y="61"/>
                  </a:lnTo>
                  <a:lnTo>
                    <a:pt x="30" y="56"/>
                  </a:lnTo>
                  <a:lnTo>
                    <a:pt x="33" y="51"/>
                  </a:lnTo>
                  <a:lnTo>
                    <a:pt x="36" y="47"/>
                  </a:lnTo>
                  <a:lnTo>
                    <a:pt x="39" y="43"/>
                  </a:lnTo>
                  <a:lnTo>
                    <a:pt x="42" y="39"/>
                  </a:lnTo>
                  <a:lnTo>
                    <a:pt x="47" y="36"/>
                  </a:lnTo>
                  <a:lnTo>
                    <a:pt x="51" y="33"/>
                  </a:lnTo>
                  <a:lnTo>
                    <a:pt x="55" y="31"/>
                  </a:lnTo>
                  <a:lnTo>
                    <a:pt x="60" y="29"/>
                  </a:lnTo>
                  <a:lnTo>
                    <a:pt x="65" y="27"/>
                  </a:lnTo>
                  <a:lnTo>
                    <a:pt x="70" y="26"/>
                  </a:lnTo>
                  <a:lnTo>
                    <a:pt x="76" y="26"/>
                  </a:lnTo>
                  <a:lnTo>
                    <a:pt x="76" y="0"/>
                  </a:lnTo>
                  <a:close/>
                </a:path>
              </a:pathLst>
            </a:custGeom>
            <a:solidFill>
              <a:srgbClr val="1F1A17"/>
            </a:solidFill>
            <a:ln w="9525">
              <a:noFill/>
              <a:round/>
              <a:headEnd/>
              <a:tailEnd/>
            </a:ln>
          </p:spPr>
          <p:txBody>
            <a:bodyPr/>
            <a:lstStyle/>
            <a:p>
              <a:endParaRPr lang="en-US"/>
            </a:p>
          </p:txBody>
        </p:sp>
        <p:sp>
          <p:nvSpPr>
            <p:cNvPr id="45163" name="Freeform 100"/>
            <p:cNvSpPr>
              <a:spLocks/>
            </p:cNvSpPr>
            <p:nvPr/>
          </p:nvSpPr>
          <p:spPr bwMode="auto">
            <a:xfrm>
              <a:off x="2759" y="3270"/>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7"/>
                  </a:lnTo>
                  <a:lnTo>
                    <a:pt x="72" y="59"/>
                  </a:lnTo>
                  <a:lnTo>
                    <a:pt x="70" y="50"/>
                  </a:lnTo>
                  <a:lnTo>
                    <a:pt x="67" y="43"/>
                  </a:lnTo>
                  <a:lnTo>
                    <a:pt x="62" y="36"/>
                  </a:lnTo>
                  <a:lnTo>
                    <a:pt x="58" y="30"/>
                  </a:lnTo>
                  <a:lnTo>
                    <a:pt x="54" y="24"/>
                  </a:lnTo>
                  <a:lnTo>
                    <a:pt x="48" y="19"/>
                  </a:lnTo>
                  <a:lnTo>
                    <a:pt x="42" y="14"/>
                  </a:lnTo>
                  <a:lnTo>
                    <a:pt x="37" y="9"/>
                  </a:lnTo>
                  <a:lnTo>
                    <a:pt x="30" y="6"/>
                  </a:lnTo>
                  <a:lnTo>
                    <a:pt x="23" y="3"/>
                  </a:lnTo>
                  <a:lnTo>
                    <a:pt x="15" y="1"/>
                  </a:lnTo>
                  <a:lnTo>
                    <a:pt x="7" y="0"/>
                  </a:lnTo>
                  <a:lnTo>
                    <a:pt x="0" y="0"/>
                  </a:lnTo>
                  <a:lnTo>
                    <a:pt x="0" y="26"/>
                  </a:lnTo>
                  <a:lnTo>
                    <a:pt x="5" y="26"/>
                  </a:lnTo>
                  <a:lnTo>
                    <a:pt x="11" y="27"/>
                  </a:lnTo>
                  <a:lnTo>
                    <a:pt x="16" y="29"/>
                  </a:lnTo>
                  <a:lnTo>
                    <a:pt x="20" y="31"/>
                  </a:lnTo>
                  <a:lnTo>
                    <a:pt x="25" y="33"/>
                  </a:lnTo>
                  <a:lnTo>
                    <a:pt x="29" y="36"/>
                  </a:lnTo>
                  <a:lnTo>
                    <a:pt x="33" y="39"/>
                  </a:lnTo>
                  <a:lnTo>
                    <a:pt x="37" y="43"/>
                  </a:lnTo>
                  <a:lnTo>
                    <a:pt x="40" y="47"/>
                  </a:lnTo>
                  <a:lnTo>
                    <a:pt x="43" y="51"/>
                  </a:lnTo>
                  <a:lnTo>
                    <a:pt x="45" y="56"/>
                  </a:lnTo>
                  <a:lnTo>
                    <a:pt x="47" y="61"/>
                  </a:lnTo>
                  <a:lnTo>
                    <a:pt x="48" y="66"/>
                  </a:lnTo>
                  <a:lnTo>
                    <a:pt x="51" y="72"/>
                  </a:lnTo>
                  <a:lnTo>
                    <a:pt x="51" y="78"/>
                  </a:lnTo>
                  <a:lnTo>
                    <a:pt x="52" y="84"/>
                  </a:lnTo>
                  <a:lnTo>
                    <a:pt x="75" y="84"/>
                  </a:lnTo>
                  <a:close/>
                </a:path>
              </a:pathLst>
            </a:custGeom>
            <a:solidFill>
              <a:srgbClr val="1F1A17"/>
            </a:solidFill>
            <a:ln w="9525">
              <a:noFill/>
              <a:round/>
              <a:headEnd/>
              <a:tailEnd/>
            </a:ln>
          </p:spPr>
          <p:txBody>
            <a:bodyPr/>
            <a:lstStyle/>
            <a:p>
              <a:endParaRPr lang="en-US"/>
            </a:p>
          </p:txBody>
        </p:sp>
        <p:sp>
          <p:nvSpPr>
            <p:cNvPr id="45164" name="Freeform 101"/>
            <p:cNvSpPr>
              <a:spLocks/>
            </p:cNvSpPr>
            <p:nvPr/>
          </p:nvSpPr>
          <p:spPr bwMode="auto">
            <a:xfrm>
              <a:off x="2884" y="3629"/>
              <a:ext cx="42" cy="45"/>
            </a:xfrm>
            <a:custGeom>
              <a:avLst/>
              <a:gdLst>
                <a:gd name="T0" fmla="*/ 5 w 126"/>
                <a:gd name="T1" fmla="*/ 3 h 134"/>
                <a:gd name="T2" fmla="*/ 5 w 126"/>
                <a:gd name="T3" fmla="*/ 3 h 134"/>
                <a:gd name="T4" fmla="*/ 4 w 126"/>
                <a:gd name="T5" fmla="*/ 4 h 134"/>
                <a:gd name="T6" fmla="*/ 4 w 126"/>
                <a:gd name="T7" fmla="*/ 4 h 134"/>
                <a:gd name="T8" fmla="*/ 4 w 126"/>
                <a:gd name="T9" fmla="*/ 4 h 134"/>
                <a:gd name="T10" fmla="*/ 3 w 126"/>
                <a:gd name="T11" fmla="*/ 5 h 134"/>
                <a:gd name="T12" fmla="*/ 3 w 126"/>
                <a:gd name="T13" fmla="*/ 5 h 134"/>
                <a:gd name="T14" fmla="*/ 3 w 126"/>
                <a:gd name="T15" fmla="*/ 5 h 134"/>
                <a:gd name="T16" fmla="*/ 2 w 126"/>
                <a:gd name="T17" fmla="*/ 5 h 134"/>
                <a:gd name="T18" fmla="*/ 2 w 126"/>
                <a:gd name="T19" fmla="*/ 5 h 134"/>
                <a:gd name="T20" fmla="*/ 1 w 126"/>
                <a:gd name="T21" fmla="*/ 5 h 134"/>
                <a:gd name="T22" fmla="*/ 1 w 126"/>
                <a:gd name="T23" fmla="*/ 4 h 134"/>
                <a:gd name="T24" fmla="*/ 1 w 126"/>
                <a:gd name="T25" fmla="*/ 4 h 134"/>
                <a:gd name="T26" fmla="*/ 0 w 126"/>
                <a:gd name="T27" fmla="*/ 4 h 134"/>
                <a:gd name="T28" fmla="*/ 0 w 126"/>
                <a:gd name="T29" fmla="*/ 3 h 134"/>
                <a:gd name="T30" fmla="*/ 0 w 126"/>
                <a:gd name="T31" fmla="*/ 3 h 134"/>
                <a:gd name="T32" fmla="*/ 0 w 126"/>
                <a:gd name="T33" fmla="*/ 2 h 134"/>
                <a:gd name="T34" fmla="*/ 0 w 126"/>
                <a:gd name="T35" fmla="*/ 2 h 134"/>
                <a:gd name="T36" fmla="*/ 0 w 126"/>
                <a:gd name="T37" fmla="*/ 1 h 134"/>
                <a:gd name="T38" fmla="*/ 1 w 126"/>
                <a:gd name="T39" fmla="*/ 1 h 134"/>
                <a:gd name="T40" fmla="*/ 1 w 126"/>
                <a:gd name="T41" fmla="*/ 1 h 134"/>
                <a:gd name="T42" fmla="*/ 1 w 126"/>
                <a:gd name="T43" fmla="*/ 0 h 134"/>
                <a:gd name="T44" fmla="*/ 2 w 126"/>
                <a:gd name="T45" fmla="*/ 0 h 134"/>
                <a:gd name="T46" fmla="*/ 2 w 126"/>
                <a:gd name="T47" fmla="*/ 0 h 134"/>
                <a:gd name="T48" fmla="*/ 3 w 126"/>
                <a:gd name="T49" fmla="*/ 0 h 134"/>
                <a:gd name="T50" fmla="*/ 3 w 126"/>
                <a:gd name="T51" fmla="*/ 0 h 134"/>
                <a:gd name="T52" fmla="*/ 3 w 126"/>
                <a:gd name="T53" fmla="*/ 0 h 134"/>
                <a:gd name="T54" fmla="*/ 4 w 126"/>
                <a:gd name="T55" fmla="*/ 1 h 134"/>
                <a:gd name="T56" fmla="*/ 4 w 126"/>
                <a:gd name="T57" fmla="*/ 1 h 134"/>
                <a:gd name="T58" fmla="*/ 4 w 126"/>
                <a:gd name="T59" fmla="*/ 1 h 134"/>
                <a:gd name="T60" fmla="*/ 5 w 126"/>
                <a:gd name="T61" fmla="*/ 2 h 134"/>
                <a:gd name="T62" fmla="*/ 5 w 126"/>
                <a:gd name="T63" fmla="*/ 2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34"/>
                <a:gd name="T98" fmla="*/ 126 w 126"/>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34">
                  <a:moveTo>
                    <a:pt x="126" y="67"/>
                  </a:moveTo>
                  <a:lnTo>
                    <a:pt x="126" y="74"/>
                  </a:lnTo>
                  <a:lnTo>
                    <a:pt x="125" y="80"/>
                  </a:lnTo>
                  <a:lnTo>
                    <a:pt x="124" y="86"/>
                  </a:lnTo>
                  <a:lnTo>
                    <a:pt x="122" y="93"/>
                  </a:lnTo>
                  <a:lnTo>
                    <a:pt x="118" y="98"/>
                  </a:lnTo>
                  <a:lnTo>
                    <a:pt x="115" y="104"/>
                  </a:lnTo>
                  <a:lnTo>
                    <a:pt x="112" y="109"/>
                  </a:lnTo>
                  <a:lnTo>
                    <a:pt x="108" y="114"/>
                  </a:lnTo>
                  <a:lnTo>
                    <a:pt x="103" y="119"/>
                  </a:lnTo>
                  <a:lnTo>
                    <a:pt x="99" y="122"/>
                  </a:lnTo>
                  <a:lnTo>
                    <a:pt x="93" y="126"/>
                  </a:lnTo>
                  <a:lnTo>
                    <a:pt x="88" y="128"/>
                  </a:lnTo>
                  <a:lnTo>
                    <a:pt x="82" y="131"/>
                  </a:lnTo>
                  <a:lnTo>
                    <a:pt x="76" y="133"/>
                  </a:lnTo>
                  <a:lnTo>
                    <a:pt x="70" y="134"/>
                  </a:lnTo>
                  <a:lnTo>
                    <a:pt x="62" y="134"/>
                  </a:lnTo>
                  <a:lnTo>
                    <a:pt x="56" y="134"/>
                  </a:lnTo>
                  <a:lnTo>
                    <a:pt x="49" y="133"/>
                  </a:lnTo>
                  <a:lnTo>
                    <a:pt x="43" y="131"/>
                  </a:lnTo>
                  <a:lnTo>
                    <a:pt x="37" y="128"/>
                  </a:lnTo>
                  <a:lnTo>
                    <a:pt x="32" y="126"/>
                  </a:lnTo>
                  <a:lnTo>
                    <a:pt x="27" y="122"/>
                  </a:lnTo>
                  <a:lnTo>
                    <a:pt x="22" y="119"/>
                  </a:lnTo>
                  <a:lnTo>
                    <a:pt x="17" y="114"/>
                  </a:lnTo>
                  <a:lnTo>
                    <a:pt x="14" y="109"/>
                  </a:lnTo>
                  <a:lnTo>
                    <a:pt x="9" y="104"/>
                  </a:lnTo>
                  <a:lnTo>
                    <a:pt x="6" y="98"/>
                  </a:lnTo>
                  <a:lnTo>
                    <a:pt x="4" y="93"/>
                  </a:lnTo>
                  <a:lnTo>
                    <a:pt x="2" y="86"/>
                  </a:lnTo>
                  <a:lnTo>
                    <a:pt x="1" y="80"/>
                  </a:lnTo>
                  <a:lnTo>
                    <a:pt x="0" y="74"/>
                  </a:lnTo>
                  <a:lnTo>
                    <a:pt x="0" y="67"/>
                  </a:lnTo>
                  <a:lnTo>
                    <a:pt x="0" y="60"/>
                  </a:lnTo>
                  <a:lnTo>
                    <a:pt x="1" y="54"/>
                  </a:lnTo>
                  <a:lnTo>
                    <a:pt x="2" y="47"/>
                  </a:lnTo>
                  <a:lnTo>
                    <a:pt x="4" y="41"/>
                  </a:lnTo>
                  <a:lnTo>
                    <a:pt x="6" y="35"/>
                  </a:lnTo>
                  <a:lnTo>
                    <a:pt x="9" y="30"/>
                  </a:lnTo>
                  <a:lnTo>
                    <a:pt x="14" y="24"/>
                  </a:lnTo>
                  <a:lnTo>
                    <a:pt x="17" y="19"/>
                  </a:lnTo>
                  <a:lnTo>
                    <a:pt x="22" y="16"/>
                  </a:lnTo>
                  <a:lnTo>
                    <a:pt x="27" y="11"/>
                  </a:lnTo>
                  <a:lnTo>
                    <a:pt x="32" y="8"/>
                  </a:lnTo>
                  <a:lnTo>
                    <a:pt x="37" y="5"/>
                  </a:lnTo>
                  <a:lnTo>
                    <a:pt x="43" y="2"/>
                  </a:lnTo>
                  <a:lnTo>
                    <a:pt x="49" y="1"/>
                  </a:lnTo>
                  <a:lnTo>
                    <a:pt x="56" y="0"/>
                  </a:lnTo>
                  <a:lnTo>
                    <a:pt x="62" y="0"/>
                  </a:lnTo>
                  <a:lnTo>
                    <a:pt x="70" y="0"/>
                  </a:lnTo>
                  <a:lnTo>
                    <a:pt x="76" y="1"/>
                  </a:lnTo>
                  <a:lnTo>
                    <a:pt x="82" y="2"/>
                  </a:lnTo>
                  <a:lnTo>
                    <a:pt x="88" y="5"/>
                  </a:lnTo>
                  <a:lnTo>
                    <a:pt x="93" y="8"/>
                  </a:lnTo>
                  <a:lnTo>
                    <a:pt x="99" y="11"/>
                  </a:lnTo>
                  <a:lnTo>
                    <a:pt x="103" y="16"/>
                  </a:lnTo>
                  <a:lnTo>
                    <a:pt x="108" y="19"/>
                  </a:lnTo>
                  <a:lnTo>
                    <a:pt x="112" y="24"/>
                  </a:lnTo>
                  <a:lnTo>
                    <a:pt x="115" y="30"/>
                  </a:lnTo>
                  <a:lnTo>
                    <a:pt x="118" y="35"/>
                  </a:lnTo>
                  <a:lnTo>
                    <a:pt x="122" y="41"/>
                  </a:lnTo>
                  <a:lnTo>
                    <a:pt x="124" y="47"/>
                  </a:lnTo>
                  <a:lnTo>
                    <a:pt x="125" y="54"/>
                  </a:lnTo>
                  <a:lnTo>
                    <a:pt x="126" y="60"/>
                  </a:lnTo>
                  <a:lnTo>
                    <a:pt x="126" y="67"/>
                  </a:lnTo>
                  <a:close/>
                </a:path>
              </a:pathLst>
            </a:custGeom>
            <a:solidFill>
              <a:srgbClr val="E87A41"/>
            </a:solidFill>
            <a:ln w="9525">
              <a:noFill/>
              <a:round/>
              <a:headEnd/>
              <a:tailEnd/>
            </a:ln>
          </p:spPr>
          <p:txBody>
            <a:bodyPr/>
            <a:lstStyle/>
            <a:p>
              <a:endParaRPr lang="en-US"/>
            </a:p>
          </p:txBody>
        </p:sp>
        <p:sp>
          <p:nvSpPr>
            <p:cNvPr id="45165" name="Freeform 102"/>
            <p:cNvSpPr>
              <a:spLocks/>
            </p:cNvSpPr>
            <p:nvPr/>
          </p:nvSpPr>
          <p:spPr bwMode="auto">
            <a:xfrm>
              <a:off x="2905" y="3651"/>
              <a:ext cx="25" cy="27"/>
            </a:xfrm>
            <a:custGeom>
              <a:avLst/>
              <a:gdLst>
                <a:gd name="T0" fmla="*/ 0 w 76"/>
                <a:gd name="T1" fmla="*/ 3 h 80"/>
                <a:gd name="T2" fmla="*/ 0 w 76"/>
                <a:gd name="T3" fmla="*/ 3 h 80"/>
                <a:gd name="T4" fmla="*/ 0 w 76"/>
                <a:gd name="T5" fmla="*/ 3 h 80"/>
                <a:gd name="T6" fmla="*/ 1 w 76"/>
                <a:gd name="T7" fmla="*/ 3 h 80"/>
                <a:gd name="T8" fmla="*/ 1 w 76"/>
                <a:gd name="T9" fmla="*/ 3 h 80"/>
                <a:gd name="T10" fmla="*/ 1 w 76"/>
                <a:gd name="T11" fmla="*/ 3 h 80"/>
                <a:gd name="T12" fmla="*/ 1 w 76"/>
                <a:gd name="T13" fmla="*/ 3 h 80"/>
                <a:gd name="T14" fmla="*/ 2 w 76"/>
                <a:gd name="T15" fmla="*/ 3 h 80"/>
                <a:gd name="T16" fmla="*/ 2 w 76"/>
                <a:gd name="T17" fmla="*/ 2 h 80"/>
                <a:gd name="T18" fmla="*/ 2 w 76"/>
                <a:gd name="T19" fmla="*/ 2 h 80"/>
                <a:gd name="T20" fmla="*/ 2 w 76"/>
                <a:gd name="T21" fmla="*/ 2 h 80"/>
                <a:gd name="T22" fmla="*/ 2 w 76"/>
                <a:gd name="T23" fmla="*/ 2 h 80"/>
                <a:gd name="T24" fmla="*/ 2 w 76"/>
                <a:gd name="T25" fmla="*/ 1 h 80"/>
                <a:gd name="T26" fmla="*/ 3 w 76"/>
                <a:gd name="T27" fmla="*/ 1 h 80"/>
                <a:gd name="T28" fmla="*/ 3 w 76"/>
                <a:gd name="T29" fmla="*/ 1 h 80"/>
                <a:gd name="T30" fmla="*/ 3 w 76"/>
                <a:gd name="T31" fmla="*/ 1 h 80"/>
                <a:gd name="T32" fmla="*/ 3 w 76"/>
                <a:gd name="T33" fmla="*/ 0 h 80"/>
                <a:gd name="T34" fmla="*/ 3 w 76"/>
                <a:gd name="T35" fmla="*/ 0 h 80"/>
                <a:gd name="T36" fmla="*/ 2 w 76"/>
                <a:gd name="T37" fmla="*/ 0 h 80"/>
                <a:gd name="T38" fmla="*/ 2 w 76"/>
                <a:gd name="T39" fmla="*/ 0 h 80"/>
                <a:gd name="T40" fmla="*/ 2 w 76"/>
                <a:gd name="T41" fmla="*/ 0 h 80"/>
                <a:gd name="T42" fmla="*/ 2 w 76"/>
                <a:gd name="T43" fmla="*/ 1 h 80"/>
                <a:gd name="T44" fmla="*/ 2 w 76"/>
                <a:gd name="T45" fmla="*/ 1 h 80"/>
                <a:gd name="T46" fmla="*/ 2 w 76"/>
                <a:gd name="T47" fmla="*/ 1 h 80"/>
                <a:gd name="T48" fmla="*/ 2 w 76"/>
                <a:gd name="T49" fmla="*/ 1 h 80"/>
                <a:gd name="T50" fmla="*/ 1 w 76"/>
                <a:gd name="T51" fmla="*/ 1 h 80"/>
                <a:gd name="T52" fmla="*/ 1 w 76"/>
                <a:gd name="T53" fmla="*/ 1 h 80"/>
                <a:gd name="T54" fmla="*/ 1 w 76"/>
                <a:gd name="T55" fmla="*/ 2 h 80"/>
                <a:gd name="T56" fmla="*/ 1 w 76"/>
                <a:gd name="T57" fmla="*/ 2 h 80"/>
                <a:gd name="T58" fmla="*/ 1 w 76"/>
                <a:gd name="T59" fmla="*/ 2 h 80"/>
                <a:gd name="T60" fmla="*/ 1 w 76"/>
                <a:gd name="T61" fmla="*/ 2 h 80"/>
                <a:gd name="T62" fmla="*/ 1 w 76"/>
                <a:gd name="T63" fmla="*/ 2 h 80"/>
                <a:gd name="T64" fmla="*/ 0 w 76"/>
                <a:gd name="T65" fmla="*/ 2 h 80"/>
                <a:gd name="T66" fmla="*/ 0 w 76"/>
                <a:gd name="T67" fmla="*/ 2 h 80"/>
                <a:gd name="T68" fmla="*/ 0 w 76"/>
                <a:gd name="T69" fmla="*/ 2 h 80"/>
                <a:gd name="T70" fmla="*/ 0 w 76"/>
                <a:gd name="T71" fmla="*/ 2 h 80"/>
                <a:gd name="T72" fmla="*/ 0 w 76"/>
                <a:gd name="T73" fmla="*/ 3 h 80"/>
                <a:gd name="T74" fmla="*/ 0 w 76"/>
                <a:gd name="T75" fmla="*/ 3 h 80"/>
                <a:gd name="T76" fmla="*/ 0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80"/>
                  </a:moveTo>
                  <a:lnTo>
                    <a:pt x="0" y="80"/>
                  </a:lnTo>
                  <a:lnTo>
                    <a:pt x="9" y="80"/>
                  </a:lnTo>
                  <a:lnTo>
                    <a:pt x="16" y="79"/>
                  </a:lnTo>
                  <a:lnTo>
                    <a:pt x="23" y="77"/>
                  </a:lnTo>
                  <a:lnTo>
                    <a:pt x="30" y="74"/>
                  </a:lnTo>
                  <a:lnTo>
                    <a:pt x="37" y="71"/>
                  </a:lnTo>
                  <a:lnTo>
                    <a:pt x="43" y="67"/>
                  </a:lnTo>
                  <a:lnTo>
                    <a:pt x="49" y="62"/>
                  </a:lnTo>
                  <a:lnTo>
                    <a:pt x="54" y="56"/>
                  </a:lnTo>
                  <a:lnTo>
                    <a:pt x="60" y="52"/>
                  </a:lnTo>
                  <a:lnTo>
                    <a:pt x="64" y="44"/>
                  </a:lnTo>
                  <a:lnTo>
                    <a:pt x="67" y="38"/>
                  </a:lnTo>
                  <a:lnTo>
                    <a:pt x="70" y="31"/>
                  </a:lnTo>
                  <a:lnTo>
                    <a:pt x="73" y="24"/>
                  </a:lnTo>
                  <a:lnTo>
                    <a:pt x="75" y="16"/>
                  </a:lnTo>
                  <a:lnTo>
                    <a:pt x="76" y="8"/>
                  </a:lnTo>
                  <a:lnTo>
                    <a:pt x="76" y="0"/>
                  </a:lnTo>
                  <a:lnTo>
                    <a:pt x="52" y="0"/>
                  </a:lnTo>
                  <a:lnTo>
                    <a:pt x="52" y="5"/>
                  </a:lnTo>
                  <a:lnTo>
                    <a:pt x="51" y="11"/>
                  </a:lnTo>
                  <a:lnTo>
                    <a:pt x="50" y="16"/>
                  </a:lnTo>
                  <a:lnTo>
                    <a:pt x="48" y="20"/>
                  </a:lnTo>
                  <a:lnTo>
                    <a:pt x="47" y="25"/>
                  </a:lnTo>
                  <a:lnTo>
                    <a:pt x="43" y="30"/>
                  </a:lnTo>
                  <a:lnTo>
                    <a:pt x="41" y="34"/>
                  </a:lnTo>
                  <a:lnTo>
                    <a:pt x="38" y="37"/>
                  </a:lnTo>
                  <a:lnTo>
                    <a:pt x="34" y="41"/>
                  </a:lnTo>
                  <a:lnTo>
                    <a:pt x="30" y="44"/>
                  </a:lnTo>
                  <a:lnTo>
                    <a:pt x="26" y="47"/>
                  </a:lnTo>
                  <a:lnTo>
                    <a:pt x="22" y="49"/>
                  </a:lnTo>
                  <a:lnTo>
                    <a:pt x="16" y="52"/>
                  </a:lnTo>
                  <a:lnTo>
                    <a:pt x="11" y="53"/>
                  </a:lnTo>
                  <a:lnTo>
                    <a:pt x="7" y="53"/>
                  </a:lnTo>
                  <a:lnTo>
                    <a:pt x="0" y="54"/>
                  </a:lnTo>
                  <a:lnTo>
                    <a:pt x="0" y="80"/>
                  </a:lnTo>
                  <a:close/>
                </a:path>
              </a:pathLst>
            </a:custGeom>
            <a:solidFill>
              <a:srgbClr val="1F1A17"/>
            </a:solidFill>
            <a:ln w="9525">
              <a:noFill/>
              <a:round/>
              <a:headEnd/>
              <a:tailEnd/>
            </a:ln>
          </p:spPr>
          <p:txBody>
            <a:bodyPr/>
            <a:lstStyle/>
            <a:p>
              <a:endParaRPr lang="en-US"/>
            </a:p>
          </p:txBody>
        </p:sp>
        <p:sp>
          <p:nvSpPr>
            <p:cNvPr id="45166" name="Freeform 103"/>
            <p:cNvSpPr>
              <a:spLocks/>
            </p:cNvSpPr>
            <p:nvPr/>
          </p:nvSpPr>
          <p:spPr bwMode="auto">
            <a:xfrm>
              <a:off x="2880" y="3651"/>
              <a:ext cx="25" cy="27"/>
            </a:xfrm>
            <a:custGeom>
              <a:avLst/>
              <a:gdLst>
                <a:gd name="T0" fmla="*/ 0 w 75"/>
                <a:gd name="T1" fmla="*/ 0 h 80"/>
                <a:gd name="T2" fmla="*/ 0 w 75"/>
                <a:gd name="T3" fmla="*/ 0 h 80"/>
                <a:gd name="T4" fmla="*/ 0 w 75"/>
                <a:gd name="T5" fmla="*/ 0 h 80"/>
                <a:gd name="T6" fmla="*/ 0 w 75"/>
                <a:gd name="T7" fmla="*/ 1 h 80"/>
                <a:gd name="T8" fmla="*/ 0 w 75"/>
                <a:gd name="T9" fmla="*/ 1 h 80"/>
                <a:gd name="T10" fmla="*/ 0 w 75"/>
                <a:gd name="T11" fmla="*/ 1 h 80"/>
                <a:gd name="T12" fmla="*/ 0 w 75"/>
                <a:gd name="T13" fmla="*/ 1 h 80"/>
                <a:gd name="T14" fmla="*/ 0 w 75"/>
                <a:gd name="T15" fmla="*/ 2 h 80"/>
                <a:gd name="T16" fmla="*/ 1 w 75"/>
                <a:gd name="T17" fmla="*/ 2 h 80"/>
                <a:gd name="T18" fmla="*/ 1 w 75"/>
                <a:gd name="T19" fmla="*/ 2 h 80"/>
                <a:gd name="T20" fmla="*/ 1 w 75"/>
                <a:gd name="T21" fmla="*/ 2 h 80"/>
                <a:gd name="T22" fmla="*/ 1 w 75"/>
                <a:gd name="T23" fmla="*/ 3 h 80"/>
                <a:gd name="T24" fmla="*/ 1 w 75"/>
                <a:gd name="T25" fmla="*/ 3 h 80"/>
                <a:gd name="T26" fmla="*/ 2 w 75"/>
                <a:gd name="T27" fmla="*/ 3 h 80"/>
                <a:gd name="T28" fmla="*/ 2 w 75"/>
                <a:gd name="T29" fmla="*/ 3 h 80"/>
                <a:gd name="T30" fmla="*/ 2 w 75"/>
                <a:gd name="T31" fmla="*/ 3 h 80"/>
                <a:gd name="T32" fmla="*/ 3 w 75"/>
                <a:gd name="T33" fmla="*/ 3 h 80"/>
                <a:gd name="T34" fmla="*/ 3 w 75"/>
                <a:gd name="T35" fmla="*/ 3 h 80"/>
                <a:gd name="T36" fmla="*/ 3 w 75"/>
                <a:gd name="T37" fmla="*/ 2 h 80"/>
                <a:gd name="T38" fmla="*/ 3 w 75"/>
                <a:gd name="T39" fmla="*/ 2 h 80"/>
                <a:gd name="T40" fmla="*/ 2 w 75"/>
                <a:gd name="T41" fmla="*/ 2 h 80"/>
                <a:gd name="T42" fmla="*/ 2 w 75"/>
                <a:gd name="T43" fmla="*/ 2 h 80"/>
                <a:gd name="T44" fmla="*/ 2 w 75"/>
                <a:gd name="T45" fmla="*/ 2 h 80"/>
                <a:gd name="T46" fmla="*/ 2 w 75"/>
                <a:gd name="T47" fmla="*/ 2 h 80"/>
                <a:gd name="T48" fmla="*/ 2 w 75"/>
                <a:gd name="T49" fmla="*/ 2 h 80"/>
                <a:gd name="T50" fmla="*/ 2 w 75"/>
                <a:gd name="T51" fmla="*/ 2 h 80"/>
                <a:gd name="T52" fmla="*/ 1 w 75"/>
                <a:gd name="T53" fmla="*/ 1 h 80"/>
                <a:gd name="T54" fmla="*/ 1 w 75"/>
                <a:gd name="T55" fmla="*/ 1 h 80"/>
                <a:gd name="T56" fmla="*/ 1 w 75"/>
                <a:gd name="T57" fmla="*/ 1 h 80"/>
                <a:gd name="T58" fmla="*/ 1 w 75"/>
                <a:gd name="T59" fmla="*/ 1 h 80"/>
                <a:gd name="T60" fmla="*/ 1 w 75"/>
                <a:gd name="T61" fmla="*/ 1 h 80"/>
                <a:gd name="T62" fmla="*/ 1 w 75"/>
                <a:gd name="T63" fmla="*/ 1 h 80"/>
                <a:gd name="T64" fmla="*/ 1 w 75"/>
                <a:gd name="T65" fmla="*/ 0 h 80"/>
                <a:gd name="T66" fmla="*/ 1 w 75"/>
                <a:gd name="T67" fmla="*/ 0 h 80"/>
                <a:gd name="T68" fmla="*/ 1 w 75"/>
                <a:gd name="T69" fmla="*/ 0 h 80"/>
                <a:gd name="T70" fmla="*/ 1 w 75"/>
                <a:gd name="T71" fmla="*/ 0 h 80"/>
                <a:gd name="T72" fmla="*/ 0 w 75"/>
                <a:gd name="T73" fmla="*/ 0 h 80"/>
                <a:gd name="T74" fmla="*/ 0 w 75"/>
                <a:gd name="T75" fmla="*/ 0 h 80"/>
                <a:gd name="T76" fmla="*/ 0 w 75"/>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0"/>
                  </a:moveTo>
                  <a:lnTo>
                    <a:pt x="0" y="0"/>
                  </a:lnTo>
                  <a:lnTo>
                    <a:pt x="1" y="8"/>
                  </a:lnTo>
                  <a:lnTo>
                    <a:pt x="2" y="16"/>
                  </a:lnTo>
                  <a:lnTo>
                    <a:pt x="4" y="24"/>
                  </a:lnTo>
                  <a:lnTo>
                    <a:pt x="6" y="31"/>
                  </a:lnTo>
                  <a:lnTo>
                    <a:pt x="9" y="38"/>
                  </a:lnTo>
                  <a:lnTo>
                    <a:pt x="13" y="44"/>
                  </a:lnTo>
                  <a:lnTo>
                    <a:pt x="17" y="52"/>
                  </a:lnTo>
                  <a:lnTo>
                    <a:pt x="22" y="56"/>
                  </a:lnTo>
                  <a:lnTo>
                    <a:pt x="28" y="62"/>
                  </a:lnTo>
                  <a:lnTo>
                    <a:pt x="33" y="67"/>
                  </a:lnTo>
                  <a:lnTo>
                    <a:pt x="40" y="71"/>
                  </a:lnTo>
                  <a:lnTo>
                    <a:pt x="46" y="74"/>
                  </a:lnTo>
                  <a:lnTo>
                    <a:pt x="52" y="77"/>
                  </a:lnTo>
                  <a:lnTo>
                    <a:pt x="60" y="79"/>
                  </a:lnTo>
                  <a:lnTo>
                    <a:pt x="68" y="80"/>
                  </a:lnTo>
                  <a:lnTo>
                    <a:pt x="75" y="80"/>
                  </a:lnTo>
                  <a:lnTo>
                    <a:pt x="75" y="54"/>
                  </a:lnTo>
                  <a:lnTo>
                    <a:pt x="70" y="53"/>
                  </a:lnTo>
                  <a:lnTo>
                    <a:pt x="64" y="53"/>
                  </a:lnTo>
                  <a:lnTo>
                    <a:pt x="60" y="52"/>
                  </a:lnTo>
                  <a:lnTo>
                    <a:pt x="55" y="49"/>
                  </a:lnTo>
                  <a:lnTo>
                    <a:pt x="50" y="47"/>
                  </a:lnTo>
                  <a:lnTo>
                    <a:pt x="46" y="44"/>
                  </a:lnTo>
                  <a:lnTo>
                    <a:pt x="42" y="41"/>
                  </a:lnTo>
                  <a:lnTo>
                    <a:pt x="38" y="37"/>
                  </a:lnTo>
                  <a:lnTo>
                    <a:pt x="35" y="34"/>
                  </a:lnTo>
                  <a:lnTo>
                    <a:pt x="33" y="30"/>
                  </a:lnTo>
                  <a:lnTo>
                    <a:pt x="30" y="25"/>
                  </a:lnTo>
                  <a:lnTo>
                    <a:pt x="28" y="20"/>
                  </a:lnTo>
                  <a:lnTo>
                    <a:pt x="27" y="16"/>
                  </a:lnTo>
                  <a:lnTo>
                    <a:pt x="25" y="11"/>
                  </a:lnTo>
                  <a:lnTo>
                    <a:pt x="24" y="5"/>
                  </a:lnTo>
                  <a:lnTo>
                    <a:pt x="24" y="0"/>
                  </a:lnTo>
                  <a:lnTo>
                    <a:pt x="0" y="0"/>
                  </a:lnTo>
                  <a:close/>
                </a:path>
              </a:pathLst>
            </a:custGeom>
            <a:solidFill>
              <a:srgbClr val="1F1A17"/>
            </a:solidFill>
            <a:ln w="9525">
              <a:noFill/>
              <a:round/>
              <a:headEnd/>
              <a:tailEnd/>
            </a:ln>
          </p:spPr>
          <p:txBody>
            <a:bodyPr/>
            <a:lstStyle/>
            <a:p>
              <a:endParaRPr lang="en-US"/>
            </a:p>
          </p:txBody>
        </p:sp>
        <p:sp>
          <p:nvSpPr>
            <p:cNvPr id="45167" name="Freeform 104"/>
            <p:cNvSpPr>
              <a:spLocks/>
            </p:cNvSpPr>
            <p:nvPr/>
          </p:nvSpPr>
          <p:spPr bwMode="auto">
            <a:xfrm>
              <a:off x="2880" y="3625"/>
              <a:ext cx="25" cy="26"/>
            </a:xfrm>
            <a:custGeom>
              <a:avLst/>
              <a:gdLst>
                <a:gd name="T0" fmla="*/ 3 w 75"/>
                <a:gd name="T1" fmla="*/ 0 h 80"/>
                <a:gd name="T2" fmla="*/ 3 w 75"/>
                <a:gd name="T3" fmla="*/ 0 h 80"/>
                <a:gd name="T4" fmla="*/ 3 w 75"/>
                <a:gd name="T5" fmla="*/ 0 h 80"/>
                <a:gd name="T6" fmla="*/ 2 w 75"/>
                <a:gd name="T7" fmla="*/ 0 h 80"/>
                <a:gd name="T8" fmla="*/ 2 w 75"/>
                <a:gd name="T9" fmla="*/ 0 h 80"/>
                <a:gd name="T10" fmla="*/ 2 w 75"/>
                <a:gd name="T11" fmla="*/ 0 h 80"/>
                <a:gd name="T12" fmla="*/ 1 w 75"/>
                <a:gd name="T13" fmla="*/ 0 h 80"/>
                <a:gd name="T14" fmla="*/ 1 w 75"/>
                <a:gd name="T15" fmla="*/ 0 h 80"/>
                <a:gd name="T16" fmla="*/ 1 w 75"/>
                <a:gd name="T17" fmla="*/ 1 h 80"/>
                <a:gd name="T18" fmla="*/ 1 w 75"/>
                <a:gd name="T19" fmla="*/ 1 h 80"/>
                <a:gd name="T20" fmla="*/ 1 w 75"/>
                <a:gd name="T21" fmla="*/ 1 h 80"/>
                <a:gd name="T22" fmla="*/ 0 w 75"/>
                <a:gd name="T23" fmla="*/ 1 h 80"/>
                <a:gd name="T24" fmla="*/ 0 w 75"/>
                <a:gd name="T25" fmla="*/ 2 h 80"/>
                <a:gd name="T26" fmla="*/ 0 w 75"/>
                <a:gd name="T27" fmla="*/ 2 h 80"/>
                <a:gd name="T28" fmla="*/ 0 w 75"/>
                <a:gd name="T29" fmla="*/ 2 h 80"/>
                <a:gd name="T30" fmla="*/ 0 w 75"/>
                <a:gd name="T31" fmla="*/ 2 h 80"/>
                <a:gd name="T32" fmla="*/ 0 w 75"/>
                <a:gd name="T33" fmla="*/ 2 h 80"/>
                <a:gd name="T34" fmla="*/ 0 w 75"/>
                <a:gd name="T35" fmla="*/ 3 h 80"/>
                <a:gd name="T36" fmla="*/ 1 w 75"/>
                <a:gd name="T37" fmla="*/ 3 h 80"/>
                <a:gd name="T38" fmla="*/ 1 w 75"/>
                <a:gd name="T39" fmla="*/ 3 h 80"/>
                <a:gd name="T40" fmla="*/ 1 w 75"/>
                <a:gd name="T41" fmla="*/ 2 h 80"/>
                <a:gd name="T42" fmla="*/ 1 w 75"/>
                <a:gd name="T43" fmla="*/ 2 h 80"/>
                <a:gd name="T44" fmla="*/ 1 w 75"/>
                <a:gd name="T45" fmla="*/ 2 h 80"/>
                <a:gd name="T46" fmla="*/ 1 w 75"/>
                <a:gd name="T47" fmla="*/ 2 h 80"/>
                <a:gd name="T48" fmla="*/ 1 w 75"/>
                <a:gd name="T49" fmla="*/ 2 h 80"/>
                <a:gd name="T50" fmla="*/ 1 w 75"/>
                <a:gd name="T51" fmla="*/ 2 h 80"/>
                <a:gd name="T52" fmla="*/ 1 w 75"/>
                <a:gd name="T53" fmla="*/ 2 h 80"/>
                <a:gd name="T54" fmla="*/ 2 w 75"/>
                <a:gd name="T55" fmla="*/ 1 h 80"/>
                <a:gd name="T56" fmla="*/ 2 w 75"/>
                <a:gd name="T57" fmla="*/ 1 h 80"/>
                <a:gd name="T58" fmla="*/ 2 w 75"/>
                <a:gd name="T59" fmla="*/ 1 h 80"/>
                <a:gd name="T60" fmla="*/ 2 w 75"/>
                <a:gd name="T61" fmla="*/ 1 h 80"/>
                <a:gd name="T62" fmla="*/ 2 w 75"/>
                <a:gd name="T63" fmla="*/ 1 h 80"/>
                <a:gd name="T64" fmla="*/ 2 w 75"/>
                <a:gd name="T65" fmla="*/ 1 h 80"/>
                <a:gd name="T66" fmla="*/ 3 w 75"/>
                <a:gd name="T67" fmla="*/ 1 h 80"/>
                <a:gd name="T68" fmla="*/ 3 w 75"/>
                <a:gd name="T69" fmla="*/ 1 h 80"/>
                <a:gd name="T70" fmla="*/ 3 w 75"/>
                <a:gd name="T71" fmla="*/ 1 h 80"/>
                <a:gd name="T72" fmla="*/ 3 w 75"/>
                <a:gd name="T73" fmla="*/ 0 h 80"/>
                <a:gd name="T74" fmla="*/ 3 w 75"/>
                <a:gd name="T75" fmla="*/ 0 h 80"/>
                <a:gd name="T76" fmla="*/ 3 w 75"/>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75" y="0"/>
                  </a:moveTo>
                  <a:lnTo>
                    <a:pt x="75" y="0"/>
                  </a:lnTo>
                  <a:lnTo>
                    <a:pt x="68" y="0"/>
                  </a:lnTo>
                  <a:lnTo>
                    <a:pt x="60" y="1"/>
                  </a:lnTo>
                  <a:lnTo>
                    <a:pt x="52" y="3"/>
                  </a:lnTo>
                  <a:lnTo>
                    <a:pt x="46" y="6"/>
                  </a:lnTo>
                  <a:lnTo>
                    <a:pt x="40" y="9"/>
                  </a:lnTo>
                  <a:lnTo>
                    <a:pt x="33" y="13"/>
                  </a:lnTo>
                  <a:lnTo>
                    <a:pt x="28" y="18"/>
                  </a:lnTo>
                  <a:lnTo>
                    <a:pt x="22" y="23"/>
                  </a:lnTo>
                  <a:lnTo>
                    <a:pt x="17" y="29"/>
                  </a:lnTo>
                  <a:lnTo>
                    <a:pt x="13" y="35"/>
                  </a:lnTo>
                  <a:lnTo>
                    <a:pt x="9" y="42"/>
                  </a:lnTo>
                  <a:lnTo>
                    <a:pt x="6" y="49"/>
                  </a:lnTo>
                  <a:lnTo>
                    <a:pt x="4" y="56"/>
                  </a:lnTo>
                  <a:lnTo>
                    <a:pt x="2" y="63"/>
                  </a:lnTo>
                  <a:lnTo>
                    <a:pt x="1" y="72"/>
                  </a:lnTo>
                  <a:lnTo>
                    <a:pt x="0" y="80"/>
                  </a:lnTo>
                  <a:lnTo>
                    <a:pt x="24" y="80"/>
                  </a:lnTo>
                  <a:lnTo>
                    <a:pt x="24" y="74"/>
                  </a:lnTo>
                  <a:lnTo>
                    <a:pt x="25" y="69"/>
                  </a:lnTo>
                  <a:lnTo>
                    <a:pt x="27" y="65"/>
                  </a:lnTo>
                  <a:lnTo>
                    <a:pt x="28" y="60"/>
                  </a:lnTo>
                  <a:lnTo>
                    <a:pt x="30" y="55"/>
                  </a:lnTo>
                  <a:lnTo>
                    <a:pt x="33" y="50"/>
                  </a:lnTo>
                  <a:lnTo>
                    <a:pt x="35" y="47"/>
                  </a:lnTo>
                  <a:lnTo>
                    <a:pt x="38" y="42"/>
                  </a:lnTo>
                  <a:lnTo>
                    <a:pt x="42" y="38"/>
                  </a:lnTo>
                  <a:lnTo>
                    <a:pt x="46" y="36"/>
                  </a:lnTo>
                  <a:lnTo>
                    <a:pt x="50" y="33"/>
                  </a:lnTo>
                  <a:lnTo>
                    <a:pt x="55" y="31"/>
                  </a:lnTo>
                  <a:lnTo>
                    <a:pt x="60" y="29"/>
                  </a:lnTo>
                  <a:lnTo>
                    <a:pt x="64"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168" name="Freeform 105"/>
            <p:cNvSpPr>
              <a:spLocks/>
            </p:cNvSpPr>
            <p:nvPr/>
          </p:nvSpPr>
          <p:spPr bwMode="auto">
            <a:xfrm>
              <a:off x="2905" y="3625"/>
              <a:ext cx="25" cy="26"/>
            </a:xfrm>
            <a:custGeom>
              <a:avLst/>
              <a:gdLst>
                <a:gd name="T0" fmla="*/ 3 w 76"/>
                <a:gd name="T1" fmla="*/ 3 h 80"/>
                <a:gd name="T2" fmla="*/ 3 w 76"/>
                <a:gd name="T3" fmla="*/ 3 h 80"/>
                <a:gd name="T4" fmla="*/ 3 w 76"/>
                <a:gd name="T5" fmla="*/ 2 h 80"/>
                <a:gd name="T6" fmla="*/ 3 w 76"/>
                <a:gd name="T7" fmla="*/ 2 h 80"/>
                <a:gd name="T8" fmla="*/ 3 w 76"/>
                <a:gd name="T9" fmla="*/ 2 h 80"/>
                <a:gd name="T10" fmla="*/ 3 w 76"/>
                <a:gd name="T11" fmla="*/ 2 h 80"/>
                <a:gd name="T12" fmla="*/ 2 w 76"/>
                <a:gd name="T13" fmla="*/ 2 h 80"/>
                <a:gd name="T14" fmla="*/ 2 w 76"/>
                <a:gd name="T15" fmla="*/ 1 h 80"/>
                <a:gd name="T16" fmla="*/ 2 w 76"/>
                <a:gd name="T17" fmla="*/ 1 h 80"/>
                <a:gd name="T18" fmla="*/ 2 w 76"/>
                <a:gd name="T19" fmla="*/ 1 h 80"/>
                <a:gd name="T20" fmla="*/ 2 w 76"/>
                <a:gd name="T21" fmla="*/ 1 h 80"/>
                <a:gd name="T22" fmla="*/ 2 w 76"/>
                <a:gd name="T23" fmla="*/ 0 h 80"/>
                <a:gd name="T24" fmla="*/ 1 w 76"/>
                <a:gd name="T25" fmla="*/ 0 h 80"/>
                <a:gd name="T26" fmla="*/ 1 w 76"/>
                <a:gd name="T27" fmla="*/ 0 h 80"/>
                <a:gd name="T28" fmla="*/ 1 w 76"/>
                <a:gd name="T29" fmla="*/ 0 h 80"/>
                <a:gd name="T30" fmla="*/ 1 w 76"/>
                <a:gd name="T31" fmla="*/ 0 h 80"/>
                <a:gd name="T32" fmla="*/ 0 w 76"/>
                <a:gd name="T33" fmla="*/ 0 h 80"/>
                <a:gd name="T34" fmla="*/ 0 w 76"/>
                <a:gd name="T35" fmla="*/ 0 h 80"/>
                <a:gd name="T36" fmla="*/ 0 w 76"/>
                <a:gd name="T37" fmla="*/ 1 h 80"/>
                <a:gd name="T38" fmla="*/ 0 w 76"/>
                <a:gd name="T39" fmla="*/ 1 h 80"/>
                <a:gd name="T40" fmla="*/ 0 w 76"/>
                <a:gd name="T41" fmla="*/ 1 h 80"/>
                <a:gd name="T42" fmla="*/ 1 w 76"/>
                <a:gd name="T43" fmla="*/ 1 h 80"/>
                <a:gd name="T44" fmla="*/ 1 w 76"/>
                <a:gd name="T45" fmla="*/ 1 h 80"/>
                <a:gd name="T46" fmla="*/ 1 w 76"/>
                <a:gd name="T47" fmla="*/ 1 h 80"/>
                <a:gd name="T48" fmla="*/ 1 w 76"/>
                <a:gd name="T49" fmla="*/ 1 h 80"/>
                <a:gd name="T50" fmla="*/ 1 w 76"/>
                <a:gd name="T51" fmla="*/ 1 h 80"/>
                <a:gd name="T52" fmla="*/ 1 w 76"/>
                <a:gd name="T53" fmla="*/ 2 h 80"/>
                <a:gd name="T54" fmla="*/ 1 w 76"/>
                <a:gd name="T55" fmla="*/ 2 h 80"/>
                <a:gd name="T56" fmla="*/ 2 w 76"/>
                <a:gd name="T57" fmla="*/ 2 h 80"/>
                <a:gd name="T58" fmla="*/ 2 w 76"/>
                <a:gd name="T59" fmla="*/ 2 h 80"/>
                <a:gd name="T60" fmla="*/ 2 w 76"/>
                <a:gd name="T61" fmla="*/ 2 h 80"/>
                <a:gd name="T62" fmla="*/ 2 w 76"/>
                <a:gd name="T63" fmla="*/ 2 h 80"/>
                <a:gd name="T64" fmla="*/ 2 w 76"/>
                <a:gd name="T65" fmla="*/ 2 h 80"/>
                <a:gd name="T66" fmla="*/ 2 w 76"/>
                <a:gd name="T67" fmla="*/ 3 h 80"/>
                <a:gd name="T68" fmla="*/ 2 w 76"/>
                <a:gd name="T69" fmla="*/ 3 h 80"/>
                <a:gd name="T70" fmla="*/ 2 w 76"/>
                <a:gd name="T71" fmla="*/ 3 h 80"/>
                <a:gd name="T72" fmla="*/ 3 w 76"/>
                <a:gd name="T73" fmla="*/ 3 h 80"/>
                <a:gd name="T74" fmla="*/ 3 w 76"/>
                <a:gd name="T75" fmla="*/ 3 h 80"/>
                <a:gd name="T76" fmla="*/ 3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76" y="80"/>
                  </a:moveTo>
                  <a:lnTo>
                    <a:pt x="76" y="80"/>
                  </a:lnTo>
                  <a:lnTo>
                    <a:pt x="76" y="72"/>
                  </a:lnTo>
                  <a:lnTo>
                    <a:pt x="75" y="63"/>
                  </a:lnTo>
                  <a:lnTo>
                    <a:pt x="73" y="56"/>
                  </a:lnTo>
                  <a:lnTo>
                    <a:pt x="70" y="49"/>
                  </a:lnTo>
                  <a:lnTo>
                    <a:pt x="67" y="42"/>
                  </a:lnTo>
                  <a:lnTo>
                    <a:pt x="64" y="35"/>
                  </a:lnTo>
                  <a:lnTo>
                    <a:pt x="60" y="29"/>
                  </a:lnTo>
                  <a:lnTo>
                    <a:pt x="54" y="23"/>
                  </a:lnTo>
                  <a:lnTo>
                    <a:pt x="49" y="18"/>
                  </a:lnTo>
                  <a:lnTo>
                    <a:pt x="43" y="13"/>
                  </a:lnTo>
                  <a:lnTo>
                    <a:pt x="37" y="9"/>
                  </a:lnTo>
                  <a:lnTo>
                    <a:pt x="30" y="6"/>
                  </a:lnTo>
                  <a:lnTo>
                    <a:pt x="23" y="3"/>
                  </a:lnTo>
                  <a:lnTo>
                    <a:pt x="16" y="1"/>
                  </a:lnTo>
                  <a:lnTo>
                    <a:pt x="9" y="0"/>
                  </a:lnTo>
                  <a:lnTo>
                    <a:pt x="0" y="0"/>
                  </a:lnTo>
                  <a:lnTo>
                    <a:pt x="0" y="26"/>
                  </a:lnTo>
                  <a:lnTo>
                    <a:pt x="7" y="26"/>
                  </a:lnTo>
                  <a:lnTo>
                    <a:pt x="11" y="27"/>
                  </a:lnTo>
                  <a:lnTo>
                    <a:pt x="16" y="29"/>
                  </a:lnTo>
                  <a:lnTo>
                    <a:pt x="22" y="31"/>
                  </a:lnTo>
                  <a:lnTo>
                    <a:pt x="26" y="33"/>
                  </a:lnTo>
                  <a:lnTo>
                    <a:pt x="30" y="36"/>
                  </a:lnTo>
                  <a:lnTo>
                    <a:pt x="34" y="38"/>
                  </a:lnTo>
                  <a:lnTo>
                    <a:pt x="38" y="42"/>
                  </a:lnTo>
                  <a:lnTo>
                    <a:pt x="41" y="47"/>
                  </a:lnTo>
                  <a:lnTo>
                    <a:pt x="43" y="50"/>
                  </a:lnTo>
                  <a:lnTo>
                    <a:pt x="47" y="55"/>
                  </a:lnTo>
                  <a:lnTo>
                    <a:pt x="48" y="60"/>
                  </a:lnTo>
                  <a:lnTo>
                    <a:pt x="50" y="65"/>
                  </a:lnTo>
                  <a:lnTo>
                    <a:pt x="51" y="69"/>
                  </a:lnTo>
                  <a:lnTo>
                    <a:pt x="52" y="74"/>
                  </a:lnTo>
                  <a:lnTo>
                    <a:pt x="52" y="80"/>
                  </a:lnTo>
                  <a:lnTo>
                    <a:pt x="76" y="80"/>
                  </a:lnTo>
                  <a:close/>
                </a:path>
              </a:pathLst>
            </a:custGeom>
            <a:solidFill>
              <a:srgbClr val="1F1A17"/>
            </a:solidFill>
            <a:ln w="9525">
              <a:noFill/>
              <a:round/>
              <a:headEnd/>
              <a:tailEnd/>
            </a:ln>
          </p:spPr>
          <p:txBody>
            <a:bodyPr/>
            <a:lstStyle/>
            <a:p>
              <a:endParaRPr lang="en-US"/>
            </a:p>
          </p:txBody>
        </p:sp>
        <p:sp>
          <p:nvSpPr>
            <p:cNvPr id="45169" name="Freeform 106"/>
            <p:cNvSpPr>
              <a:spLocks/>
            </p:cNvSpPr>
            <p:nvPr/>
          </p:nvSpPr>
          <p:spPr bwMode="auto">
            <a:xfrm>
              <a:off x="3082" y="3582"/>
              <a:ext cx="58" cy="63"/>
            </a:xfrm>
            <a:custGeom>
              <a:avLst/>
              <a:gdLst>
                <a:gd name="T0" fmla="*/ 6 w 173"/>
                <a:gd name="T1" fmla="*/ 4 h 188"/>
                <a:gd name="T2" fmla="*/ 6 w 173"/>
                <a:gd name="T3" fmla="*/ 5 h 188"/>
                <a:gd name="T4" fmla="*/ 6 w 173"/>
                <a:gd name="T5" fmla="*/ 5 h 188"/>
                <a:gd name="T6" fmla="*/ 6 w 173"/>
                <a:gd name="T7" fmla="*/ 6 h 188"/>
                <a:gd name="T8" fmla="*/ 5 w 173"/>
                <a:gd name="T9" fmla="*/ 6 h 188"/>
                <a:gd name="T10" fmla="*/ 5 w 173"/>
                <a:gd name="T11" fmla="*/ 7 h 188"/>
                <a:gd name="T12" fmla="*/ 4 w 173"/>
                <a:gd name="T13" fmla="*/ 7 h 188"/>
                <a:gd name="T14" fmla="*/ 4 w 173"/>
                <a:gd name="T15" fmla="*/ 7 h 188"/>
                <a:gd name="T16" fmla="*/ 3 w 173"/>
                <a:gd name="T17" fmla="*/ 7 h 188"/>
                <a:gd name="T18" fmla="*/ 2 w 173"/>
                <a:gd name="T19" fmla="*/ 7 h 188"/>
                <a:gd name="T20" fmla="*/ 2 w 173"/>
                <a:gd name="T21" fmla="*/ 7 h 188"/>
                <a:gd name="T22" fmla="*/ 1 w 173"/>
                <a:gd name="T23" fmla="*/ 6 h 188"/>
                <a:gd name="T24" fmla="*/ 1 w 173"/>
                <a:gd name="T25" fmla="*/ 6 h 188"/>
                <a:gd name="T26" fmla="*/ 0 w 173"/>
                <a:gd name="T27" fmla="*/ 5 h 188"/>
                <a:gd name="T28" fmla="*/ 0 w 173"/>
                <a:gd name="T29" fmla="*/ 5 h 188"/>
                <a:gd name="T30" fmla="*/ 0 w 173"/>
                <a:gd name="T31" fmla="*/ 4 h 188"/>
                <a:gd name="T32" fmla="*/ 0 w 173"/>
                <a:gd name="T33" fmla="*/ 3 h 188"/>
                <a:gd name="T34" fmla="*/ 0 w 173"/>
                <a:gd name="T35" fmla="*/ 2 h 188"/>
                <a:gd name="T36" fmla="*/ 0 w 173"/>
                <a:gd name="T37" fmla="*/ 2 h 188"/>
                <a:gd name="T38" fmla="*/ 1 w 173"/>
                <a:gd name="T39" fmla="*/ 1 h 188"/>
                <a:gd name="T40" fmla="*/ 1 w 173"/>
                <a:gd name="T41" fmla="*/ 1 h 188"/>
                <a:gd name="T42" fmla="*/ 2 w 173"/>
                <a:gd name="T43" fmla="*/ 0 h 188"/>
                <a:gd name="T44" fmla="*/ 2 w 173"/>
                <a:gd name="T45" fmla="*/ 0 h 188"/>
                <a:gd name="T46" fmla="*/ 3 w 173"/>
                <a:gd name="T47" fmla="*/ 0 h 188"/>
                <a:gd name="T48" fmla="*/ 4 w 173"/>
                <a:gd name="T49" fmla="*/ 0 h 188"/>
                <a:gd name="T50" fmla="*/ 4 w 173"/>
                <a:gd name="T51" fmla="*/ 0 h 188"/>
                <a:gd name="T52" fmla="*/ 5 w 173"/>
                <a:gd name="T53" fmla="*/ 0 h 188"/>
                <a:gd name="T54" fmla="*/ 5 w 173"/>
                <a:gd name="T55" fmla="*/ 1 h 188"/>
                <a:gd name="T56" fmla="*/ 6 w 173"/>
                <a:gd name="T57" fmla="*/ 1 h 188"/>
                <a:gd name="T58" fmla="*/ 6 w 173"/>
                <a:gd name="T59" fmla="*/ 2 h 188"/>
                <a:gd name="T60" fmla="*/ 6 w 173"/>
                <a:gd name="T61" fmla="*/ 2 h 188"/>
                <a:gd name="T62" fmla="*/ 6 w 173"/>
                <a:gd name="T63" fmla="*/ 3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88"/>
                <a:gd name="T98" fmla="*/ 173 w 173"/>
                <a:gd name="T99" fmla="*/ 188 h 1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88">
                  <a:moveTo>
                    <a:pt x="173" y="97"/>
                  </a:moveTo>
                  <a:lnTo>
                    <a:pt x="172" y="105"/>
                  </a:lnTo>
                  <a:lnTo>
                    <a:pt x="171" y="115"/>
                  </a:lnTo>
                  <a:lnTo>
                    <a:pt x="169" y="123"/>
                  </a:lnTo>
                  <a:lnTo>
                    <a:pt x="167" y="131"/>
                  </a:lnTo>
                  <a:lnTo>
                    <a:pt x="163" y="140"/>
                  </a:lnTo>
                  <a:lnTo>
                    <a:pt x="158" y="147"/>
                  </a:lnTo>
                  <a:lnTo>
                    <a:pt x="154" y="154"/>
                  </a:lnTo>
                  <a:lnTo>
                    <a:pt x="149" y="161"/>
                  </a:lnTo>
                  <a:lnTo>
                    <a:pt x="142" y="167"/>
                  </a:lnTo>
                  <a:lnTo>
                    <a:pt x="136" y="172"/>
                  </a:lnTo>
                  <a:lnTo>
                    <a:pt x="128" y="177"/>
                  </a:lnTo>
                  <a:lnTo>
                    <a:pt x="121" y="181"/>
                  </a:lnTo>
                  <a:lnTo>
                    <a:pt x="113" y="184"/>
                  </a:lnTo>
                  <a:lnTo>
                    <a:pt x="104" y="187"/>
                  </a:lnTo>
                  <a:lnTo>
                    <a:pt x="96" y="188"/>
                  </a:lnTo>
                  <a:lnTo>
                    <a:pt x="86" y="188"/>
                  </a:lnTo>
                  <a:lnTo>
                    <a:pt x="77" y="188"/>
                  </a:lnTo>
                  <a:lnTo>
                    <a:pt x="69" y="187"/>
                  </a:lnTo>
                  <a:lnTo>
                    <a:pt x="60" y="184"/>
                  </a:lnTo>
                  <a:lnTo>
                    <a:pt x="51" y="181"/>
                  </a:lnTo>
                  <a:lnTo>
                    <a:pt x="44" y="177"/>
                  </a:lnTo>
                  <a:lnTo>
                    <a:pt x="37" y="172"/>
                  </a:lnTo>
                  <a:lnTo>
                    <a:pt x="30" y="167"/>
                  </a:lnTo>
                  <a:lnTo>
                    <a:pt x="24" y="161"/>
                  </a:lnTo>
                  <a:lnTo>
                    <a:pt x="19" y="154"/>
                  </a:lnTo>
                  <a:lnTo>
                    <a:pt x="14" y="147"/>
                  </a:lnTo>
                  <a:lnTo>
                    <a:pt x="9" y="140"/>
                  </a:lnTo>
                  <a:lnTo>
                    <a:pt x="6" y="131"/>
                  </a:lnTo>
                  <a:lnTo>
                    <a:pt x="3" y="123"/>
                  </a:lnTo>
                  <a:lnTo>
                    <a:pt x="1" y="115"/>
                  </a:lnTo>
                  <a:lnTo>
                    <a:pt x="0" y="105"/>
                  </a:lnTo>
                  <a:lnTo>
                    <a:pt x="0" y="97"/>
                  </a:lnTo>
                  <a:lnTo>
                    <a:pt x="0" y="86"/>
                  </a:lnTo>
                  <a:lnTo>
                    <a:pt x="1" y="76"/>
                  </a:lnTo>
                  <a:lnTo>
                    <a:pt x="3" y="67"/>
                  </a:lnTo>
                  <a:lnTo>
                    <a:pt x="6" y="58"/>
                  </a:lnTo>
                  <a:lnTo>
                    <a:pt x="9" y="50"/>
                  </a:lnTo>
                  <a:lnTo>
                    <a:pt x="14" y="42"/>
                  </a:lnTo>
                  <a:lnTo>
                    <a:pt x="19" y="34"/>
                  </a:lnTo>
                  <a:lnTo>
                    <a:pt x="24" y="27"/>
                  </a:lnTo>
                  <a:lnTo>
                    <a:pt x="30" y="21"/>
                  </a:lnTo>
                  <a:lnTo>
                    <a:pt x="37" y="16"/>
                  </a:lnTo>
                  <a:lnTo>
                    <a:pt x="44" y="12"/>
                  </a:lnTo>
                  <a:lnTo>
                    <a:pt x="51" y="7"/>
                  </a:lnTo>
                  <a:lnTo>
                    <a:pt x="60" y="4"/>
                  </a:lnTo>
                  <a:lnTo>
                    <a:pt x="69" y="2"/>
                  </a:lnTo>
                  <a:lnTo>
                    <a:pt x="77" y="1"/>
                  </a:lnTo>
                  <a:lnTo>
                    <a:pt x="86" y="0"/>
                  </a:lnTo>
                  <a:lnTo>
                    <a:pt x="96" y="1"/>
                  </a:lnTo>
                  <a:lnTo>
                    <a:pt x="104" y="2"/>
                  </a:lnTo>
                  <a:lnTo>
                    <a:pt x="113" y="4"/>
                  </a:lnTo>
                  <a:lnTo>
                    <a:pt x="121" y="7"/>
                  </a:lnTo>
                  <a:lnTo>
                    <a:pt x="128" y="12"/>
                  </a:lnTo>
                  <a:lnTo>
                    <a:pt x="136" y="16"/>
                  </a:lnTo>
                  <a:lnTo>
                    <a:pt x="142" y="21"/>
                  </a:lnTo>
                  <a:lnTo>
                    <a:pt x="149" y="27"/>
                  </a:lnTo>
                  <a:lnTo>
                    <a:pt x="154" y="34"/>
                  </a:lnTo>
                  <a:lnTo>
                    <a:pt x="158" y="42"/>
                  </a:lnTo>
                  <a:lnTo>
                    <a:pt x="163" y="50"/>
                  </a:lnTo>
                  <a:lnTo>
                    <a:pt x="167" y="58"/>
                  </a:lnTo>
                  <a:lnTo>
                    <a:pt x="169" y="67"/>
                  </a:lnTo>
                  <a:lnTo>
                    <a:pt x="171" y="76"/>
                  </a:lnTo>
                  <a:lnTo>
                    <a:pt x="172" y="86"/>
                  </a:lnTo>
                  <a:lnTo>
                    <a:pt x="173" y="97"/>
                  </a:lnTo>
                  <a:close/>
                </a:path>
              </a:pathLst>
            </a:custGeom>
            <a:solidFill>
              <a:srgbClr val="E87A41"/>
            </a:solidFill>
            <a:ln w="9525">
              <a:noFill/>
              <a:round/>
              <a:headEnd/>
              <a:tailEnd/>
            </a:ln>
          </p:spPr>
          <p:txBody>
            <a:bodyPr/>
            <a:lstStyle/>
            <a:p>
              <a:endParaRPr lang="en-US"/>
            </a:p>
          </p:txBody>
        </p:sp>
        <p:sp>
          <p:nvSpPr>
            <p:cNvPr id="45170" name="Freeform 107"/>
            <p:cNvSpPr>
              <a:spLocks/>
            </p:cNvSpPr>
            <p:nvPr/>
          </p:nvSpPr>
          <p:spPr bwMode="auto">
            <a:xfrm>
              <a:off x="3111" y="3614"/>
              <a:ext cx="33" cy="35"/>
            </a:xfrm>
            <a:custGeom>
              <a:avLst/>
              <a:gdLst>
                <a:gd name="T0" fmla="*/ 0 w 99"/>
                <a:gd name="T1" fmla="*/ 4 h 105"/>
                <a:gd name="T2" fmla="*/ 0 w 99"/>
                <a:gd name="T3" fmla="*/ 4 h 105"/>
                <a:gd name="T4" fmla="*/ 0 w 99"/>
                <a:gd name="T5" fmla="*/ 4 h 105"/>
                <a:gd name="T6" fmla="*/ 1 w 99"/>
                <a:gd name="T7" fmla="*/ 4 h 105"/>
                <a:gd name="T8" fmla="*/ 1 w 99"/>
                <a:gd name="T9" fmla="*/ 4 h 105"/>
                <a:gd name="T10" fmla="*/ 1 w 99"/>
                <a:gd name="T11" fmla="*/ 4 h 105"/>
                <a:gd name="T12" fmla="*/ 2 w 99"/>
                <a:gd name="T13" fmla="*/ 3 h 105"/>
                <a:gd name="T14" fmla="*/ 2 w 99"/>
                <a:gd name="T15" fmla="*/ 3 h 105"/>
                <a:gd name="T16" fmla="*/ 2 w 99"/>
                <a:gd name="T17" fmla="*/ 3 h 105"/>
                <a:gd name="T18" fmla="*/ 3 w 99"/>
                <a:gd name="T19" fmla="*/ 3 h 105"/>
                <a:gd name="T20" fmla="*/ 3 w 99"/>
                <a:gd name="T21" fmla="*/ 2 h 105"/>
                <a:gd name="T22" fmla="*/ 3 w 99"/>
                <a:gd name="T23" fmla="*/ 2 h 105"/>
                <a:gd name="T24" fmla="*/ 3 w 99"/>
                <a:gd name="T25" fmla="*/ 2 h 105"/>
                <a:gd name="T26" fmla="*/ 3 w 99"/>
                <a:gd name="T27" fmla="*/ 1 h 105"/>
                <a:gd name="T28" fmla="*/ 4 w 99"/>
                <a:gd name="T29" fmla="*/ 1 h 105"/>
                <a:gd name="T30" fmla="*/ 4 w 99"/>
                <a:gd name="T31" fmla="*/ 1 h 105"/>
                <a:gd name="T32" fmla="*/ 4 w 99"/>
                <a:gd name="T33" fmla="*/ 0 h 105"/>
                <a:gd name="T34" fmla="*/ 4 w 99"/>
                <a:gd name="T35" fmla="*/ 0 h 105"/>
                <a:gd name="T36" fmla="*/ 3 w 99"/>
                <a:gd name="T37" fmla="*/ 0 h 105"/>
                <a:gd name="T38" fmla="*/ 3 w 99"/>
                <a:gd name="T39" fmla="*/ 0 h 105"/>
                <a:gd name="T40" fmla="*/ 3 w 99"/>
                <a:gd name="T41" fmla="*/ 1 h 105"/>
                <a:gd name="T42" fmla="*/ 3 w 99"/>
                <a:gd name="T43" fmla="*/ 1 h 105"/>
                <a:gd name="T44" fmla="*/ 3 w 99"/>
                <a:gd name="T45" fmla="*/ 1 h 105"/>
                <a:gd name="T46" fmla="*/ 2 w 99"/>
                <a:gd name="T47" fmla="*/ 1 h 105"/>
                <a:gd name="T48" fmla="*/ 2 w 99"/>
                <a:gd name="T49" fmla="*/ 2 h 105"/>
                <a:gd name="T50" fmla="*/ 2 w 99"/>
                <a:gd name="T51" fmla="*/ 2 h 105"/>
                <a:gd name="T52" fmla="*/ 2 w 99"/>
                <a:gd name="T53" fmla="*/ 2 h 105"/>
                <a:gd name="T54" fmla="*/ 2 w 99"/>
                <a:gd name="T55" fmla="*/ 2 h 105"/>
                <a:gd name="T56" fmla="*/ 2 w 99"/>
                <a:gd name="T57" fmla="*/ 2 h 105"/>
                <a:gd name="T58" fmla="*/ 1 w 99"/>
                <a:gd name="T59" fmla="*/ 3 h 105"/>
                <a:gd name="T60" fmla="*/ 1 w 99"/>
                <a:gd name="T61" fmla="*/ 3 h 105"/>
                <a:gd name="T62" fmla="*/ 1 w 99"/>
                <a:gd name="T63" fmla="*/ 3 h 105"/>
                <a:gd name="T64" fmla="*/ 1 w 99"/>
                <a:gd name="T65" fmla="*/ 3 h 105"/>
                <a:gd name="T66" fmla="*/ 0 w 99"/>
                <a:gd name="T67" fmla="*/ 3 h 105"/>
                <a:gd name="T68" fmla="*/ 0 w 99"/>
                <a:gd name="T69" fmla="*/ 3 h 105"/>
                <a:gd name="T70" fmla="*/ 0 w 99"/>
                <a:gd name="T71" fmla="*/ 3 h 105"/>
                <a:gd name="T72" fmla="*/ 0 w 99"/>
                <a:gd name="T73" fmla="*/ 4 h 105"/>
                <a:gd name="T74" fmla="*/ 0 w 99"/>
                <a:gd name="T75" fmla="*/ 4 h 105"/>
                <a:gd name="T76" fmla="*/ 0 w 99"/>
                <a:gd name="T77" fmla="*/ 4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05"/>
                <a:gd name="T119" fmla="*/ 99 w 99"/>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05">
                  <a:moveTo>
                    <a:pt x="0" y="105"/>
                  </a:moveTo>
                  <a:lnTo>
                    <a:pt x="0" y="105"/>
                  </a:lnTo>
                  <a:lnTo>
                    <a:pt x="11" y="104"/>
                  </a:lnTo>
                  <a:lnTo>
                    <a:pt x="21" y="103"/>
                  </a:lnTo>
                  <a:lnTo>
                    <a:pt x="30" y="100"/>
                  </a:lnTo>
                  <a:lnTo>
                    <a:pt x="39" y="97"/>
                  </a:lnTo>
                  <a:lnTo>
                    <a:pt x="48" y="92"/>
                  </a:lnTo>
                  <a:lnTo>
                    <a:pt x="56" y="87"/>
                  </a:lnTo>
                  <a:lnTo>
                    <a:pt x="64" y="81"/>
                  </a:lnTo>
                  <a:lnTo>
                    <a:pt x="70" y="74"/>
                  </a:lnTo>
                  <a:lnTo>
                    <a:pt x="77" y="67"/>
                  </a:lnTo>
                  <a:lnTo>
                    <a:pt x="83" y="58"/>
                  </a:lnTo>
                  <a:lnTo>
                    <a:pt x="87" y="50"/>
                  </a:lnTo>
                  <a:lnTo>
                    <a:pt x="92" y="40"/>
                  </a:lnTo>
                  <a:lnTo>
                    <a:pt x="95" y="31"/>
                  </a:lnTo>
                  <a:lnTo>
                    <a:pt x="97" y="20"/>
                  </a:lnTo>
                  <a:lnTo>
                    <a:pt x="98" y="10"/>
                  </a:lnTo>
                  <a:lnTo>
                    <a:pt x="99" y="0"/>
                  </a:lnTo>
                  <a:lnTo>
                    <a:pt x="76" y="0"/>
                  </a:lnTo>
                  <a:lnTo>
                    <a:pt x="75" y="7"/>
                  </a:lnTo>
                  <a:lnTo>
                    <a:pt x="73" y="15"/>
                  </a:lnTo>
                  <a:lnTo>
                    <a:pt x="72" y="22"/>
                  </a:lnTo>
                  <a:lnTo>
                    <a:pt x="69" y="30"/>
                  </a:lnTo>
                  <a:lnTo>
                    <a:pt x="67" y="37"/>
                  </a:lnTo>
                  <a:lnTo>
                    <a:pt x="63" y="43"/>
                  </a:lnTo>
                  <a:lnTo>
                    <a:pt x="58" y="49"/>
                  </a:lnTo>
                  <a:lnTo>
                    <a:pt x="54" y="55"/>
                  </a:lnTo>
                  <a:lnTo>
                    <a:pt x="49" y="60"/>
                  </a:lnTo>
                  <a:lnTo>
                    <a:pt x="43" y="64"/>
                  </a:lnTo>
                  <a:lnTo>
                    <a:pt x="37" y="68"/>
                  </a:lnTo>
                  <a:lnTo>
                    <a:pt x="30" y="72"/>
                  </a:lnTo>
                  <a:lnTo>
                    <a:pt x="24" y="74"/>
                  </a:lnTo>
                  <a:lnTo>
                    <a:pt x="16" y="76"/>
                  </a:lnTo>
                  <a:lnTo>
                    <a:pt x="9" y="78"/>
                  </a:lnTo>
                  <a:lnTo>
                    <a:pt x="0" y="78"/>
                  </a:lnTo>
                  <a:lnTo>
                    <a:pt x="0" y="105"/>
                  </a:lnTo>
                  <a:close/>
                </a:path>
              </a:pathLst>
            </a:custGeom>
            <a:solidFill>
              <a:srgbClr val="1F1A17"/>
            </a:solidFill>
            <a:ln w="9525">
              <a:noFill/>
              <a:round/>
              <a:headEnd/>
              <a:tailEnd/>
            </a:ln>
          </p:spPr>
          <p:txBody>
            <a:bodyPr/>
            <a:lstStyle/>
            <a:p>
              <a:endParaRPr lang="en-US"/>
            </a:p>
          </p:txBody>
        </p:sp>
        <p:sp>
          <p:nvSpPr>
            <p:cNvPr id="45171" name="Freeform 108"/>
            <p:cNvSpPr>
              <a:spLocks/>
            </p:cNvSpPr>
            <p:nvPr/>
          </p:nvSpPr>
          <p:spPr bwMode="auto">
            <a:xfrm>
              <a:off x="3078" y="3614"/>
              <a:ext cx="33" cy="35"/>
            </a:xfrm>
            <a:custGeom>
              <a:avLst/>
              <a:gdLst>
                <a:gd name="T0" fmla="*/ 0 w 98"/>
                <a:gd name="T1" fmla="*/ 0 h 105"/>
                <a:gd name="T2" fmla="*/ 0 w 98"/>
                <a:gd name="T3" fmla="*/ 0 h 105"/>
                <a:gd name="T4" fmla="*/ 0 w 98"/>
                <a:gd name="T5" fmla="*/ 0 h 105"/>
                <a:gd name="T6" fmla="*/ 0 w 98"/>
                <a:gd name="T7" fmla="*/ 1 h 105"/>
                <a:gd name="T8" fmla="*/ 0 w 98"/>
                <a:gd name="T9" fmla="*/ 1 h 105"/>
                <a:gd name="T10" fmla="*/ 0 w 98"/>
                <a:gd name="T11" fmla="*/ 1 h 105"/>
                <a:gd name="T12" fmla="*/ 0 w 98"/>
                <a:gd name="T13" fmla="*/ 2 h 105"/>
                <a:gd name="T14" fmla="*/ 1 w 98"/>
                <a:gd name="T15" fmla="*/ 2 h 105"/>
                <a:gd name="T16" fmla="*/ 1 w 98"/>
                <a:gd name="T17" fmla="*/ 2 h 105"/>
                <a:gd name="T18" fmla="*/ 1 w 98"/>
                <a:gd name="T19" fmla="*/ 3 h 105"/>
                <a:gd name="T20" fmla="*/ 1 w 98"/>
                <a:gd name="T21" fmla="*/ 3 h 105"/>
                <a:gd name="T22" fmla="*/ 2 w 98"/>
                <a:gd name="T23" fmla="*/ 3 h 105"/>
                <a:gd name="T24" fmla="*/ 2 w 98"/>
                <a:gd name="T25" fmla="*/ 3 h 105"/>
                <a:gd name="T26" fmla="*/ 2 w 98"/>
                <a:gd name="T27" fmla="*/ 4 h 105"/>
                <a:gd name="T28" fmla="*/ 3 w 98"/>
                <a:gd name="T29" fmla="*/ 4 h 105"/>
                <a:gd name="T30" fmla="*/ 3 w 98"/>
                <a:gd name="T31" fmla="*/ 4 h 105"/>
                <a:gd name="T32" fmla="*/ 3 w 98"/>
                <a:gd name="T33" fmla="*/ 4 h 105"/>
                <a:gd name="T34" fmla="*/ 4 w 98"/>
                <a:gd name="T35" fmla="*/ 4 h 105"/>
                <a:gd name="T36" fmla="*/ 4 w 98"/>
                <a:gd name="T37" fmla="*/ 3 h 105"/>
                <a:gd name="T38" fmla="*/ 3 w 98"/>
                <a:gd name="T39" fmla="*/ 3 h 105"/>
                <a:gd name="T40" fmla="*/ 3 w 98"/>
                <a:gd name="T41" fmla="*/ 3 h 105"/>
                <a:gd name="T42" fmla="*/ 3 w 98"/>
                <a:gd name="T43" fmla="*/ 3 h 105"/>
                <a:gd name="T44" fmla="*/ 3 w 98"/>
                <a:gd name="T45" fmla="*/ 3 h 105"/>
                <a:gd name="T46" fmla="*/ 2 w 98"/>
                <a:gd name="T47" fmla="*/ 3 h 105"/>
                <a:gd name="T48" fmla="*/ 2 w 98"/>
                <a:gd name="T49" fmla="*/ 2 h 105"/>
                <a:gd name="T50" fmla="*/ 2 w 98"/>
                <a:gd name="T51" fmla="*/ 2 h 105"/>
                <a:gd name="T52" fmla="*/ 2 w 98"/>
                <a:gd name="T53" fmla="*/ 2 h 105"/>
                <a:gd name="T54" fmla="*/ 1 w 98"/>
                <a:gd name="T55" fmla="*/ 2 h 105"/>
                <a:gd name="T56" fmla="*/ 1 w 98"/>
                <a:gd name="T57" fmla="*/ 2 h 105"/>
                <a:gd name="T58" fmla="*/ 1 w 98"/>
                <a:gd name="T59" fmla="*/ 1 h 105"/>
                <a:gd name="T60" fmla="*/ 1 w 98"/>
                <a:gd name="T61" fmla="*/ 1 h 105"/>
                <a:gd name="T62" fmla="*/ 1 w 98"/>
                <a:gd name="T63" fmla="*/ 1 h 105"/>
                <a:gd name="T64" fmla="*/ 1 w 98"/>
                <a:gd name="T65" fmla="*/ 1 h 105"/>
                <a:gd name="T66" fmla="*/ 1 w 98"/>
                <a:gd name="T67" fmla="*/ 0 h 105"/>
                <a:gd name="T68" fmla="*/ 1 w 98"/>
                <a:gd name="T69" fmla="*/ 0 h 105"/>
                <a:gd name="T70" fmla="*/ 1 w 98"/>
                <a:gd name="T71" fmla="*/ 0 h 105"/>
                <a:gd name="T72" fmla="*/ 0 w 98"/>
                <a:gd name="T73" fmla="*/ 0 h 105"/>
                <a:gd name="T74" fmla="*/ 0 w 98"/>
                <a:gd name="T75" fmla="*/ 0 h 105"/>
                <a:gd name="T76" fmla="*/ 0 w 98"/>
                <a:gd name="T77" fmla="*/ 0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
                <a:gd name="T118" fmla="*/ 0 h 105"/>
                <a:gd name="T119" fmla="*/ 98 w 98"/>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 h="105">
                  <a:moveTo>
                    <a:pt x="0" y="0"/>
                  </a:moveTo>
                  <a:lnTo>
                    <a:pt x="0" y="0"/>
                  </a:lnTo>
                  <a:lnTo>
                    <a:pt x="0" y="10"/>
                  </a:lnTo>
                  <a:lnTo>
                    <a:pt x="1" y="20"/>
                  </a:lnTo>
                  <a:lnTo>
                    <a:pt x="4" y="31"/>
                  </a:lnTo>
                  <a:lnTo>
                    <a:pt x="7" y="40"/>
                  </a:lnTo>
                  <a:lnTo>
                    <a:pt x="11" y="50"/>
                  </a:lnTo>
                  <a:lnTo>
                    <a:pt x="16" y="58"/>
                  </a:lnTo>
                  <a:lnTo>
                    <a:pt x="21" y="67"/>
                  </a:lnTo>
                  <a:lnTo>
                    <a:pt x="28" y="74"/>
                  </a:lnTo>
                  <a:lnTo>
                    <a:pt x="34" y="81"/>
                  </a:lnTo>
                  <a:lnTo>
                    <a:pt x="43" y="87"/>
                  </a:lnTo>
                  <a:lnTo>
                    <a:pt x="50" y="92"/>
                  </a:lnTo>
                  <a:lnTo>
                    <a:pt x="59" y="97"/>
                  </a:lnTo>
                  <a:lnTo>
                    <a:pt x="69" y="100"/>
                  </a:lnTo>
                  <a:lnTo>
                    <a:pt x="79" y="103"/>
                  </a:lnTo>
                  <a:lnTo>
                    <a:pt x="88" y="104"/>
                  </a:lnTo>
                  <a:lnTo>
                    <a:pt x="98" y="105"/>
                  </a:lnTo>
                  <a:lnTo>
                    <a:pt x="98" y="78"/>
                  </a:lnTo>
                  <a:lnTo>
                    <a:pt x="90" y="78"/>
                  </a:lnTo>
                  <a:lnTo>
                    <a:pt x="83" y="76"/>
                  </a:lnTo>
                  <a:lnTo>
                    <a:pt x="75" y="74"/>
                  </a:lnTo>
                  <a:lnTo>
                    <a:pt x="68" y="72"/>
                  </a:lnTo>
                  <a:lnTo>
                    <a:pt x="61" y="68"/>
                  </a:lnTo>
                  <a:lnTo>
                    <a:pt x="56" y="64"/>
                  </a:lnTo>
                  <a:lnTo>
                    <a:pt x="49" y="60"/>
                  </a:lnTo>
                  <a:lnTo>
                    <a:pt x="45" y="55"/>
                  </a:lnTo>
                  <a:lnTo>
                    <a:pt x="40" y="49"/>
                  </a:lnTo>
                  <a:lnTo>
                    <a:pt x="35" y="43"/>
                  </a:lnTo>
                  <a:lnTo>
                    <a:pt x="32" y="37"/>
                  </a:lnTo>
                  <a:lnTo>
                    <a:pt x="29" y="30"/>
                  </a:lnTo>
                  <a:lnTo>
                    <a:pt x="27" y="22"/>
                  </a:lnTo>
                  <a:lnTo>
                    <a:pt x="25" y="15"/>
                  </a:lnTo>
                  <a:lnTo>
                    <a:pt x="23" y="7"/>
                  </a:lnTo>
                  <a:lnTo>
                    <a:pt x="23" y="0"/>
                  </a:lnTo>
                  <a:lnTo>
                    <a:pt x="0" y="0"/>
                  </a:lnTo>
                  <a:close/>
                </a:path>
              </a:pathLst>
            </a:custGeom>
            <a:solidFill>
              <a:srgbClr val="1F1A17"/>
            </a:solidFill>
            <a:ln w="9525">
              <a:noFill/>
              <a:round/>
              <a:headEnd/>
              <a:tailEnd/>
            </a:ln>
          </p:spPr>
          <p:txBody>
            <a:bodyPr/>
            <a:lstStyle/>
            <a:p>
              <a:endParaRPr lang="en-US"/>
            </a:p>
          </p:txBody>
        </p:sp>
        <p:sp>
          <p:nvSpPr>
            <p:cNvPr id="45172" name="Freeform 109"/>
            <p:cNvSpPr>
              <a:spLocks/>
            </p:cNvSpPr>
            <p:nvPr/>
          </p:nvSpPr>
          <p:spPr bwMode="auto">
            <a:xfrm>
              <a:off x="3078" y="3577"/>
              <a:ext cx="33" cy="37"/>
            </a:xfrm>
            <a:custGeom>
              <a:avLst/>
              <a:gdLst>
                <a:gd name="T0" fmla="*/ 4 w 98"/>
                <a:gd name="T1" fmla="*/ 0 h 111"/>
                <a:gd name="T2" fmla="*/ 4 w 98"/>
                <a:gd name="T3" fmla="*/ 0 h 111"/>
                <a:gd name="T4" fmla="*/ 3 w 98"/>
                <a:gd name="T5" fmla="*/ 0 h 111"/>
                <a:gd name="T6" fmla="*/ 3 w 98"/>
                <a:gd name="T7" fmla="*/ 0 h 111"/>
                <a:gd name="T8" fmla="*/ 3 w 98"/>
                <a:gd name="T9" fmla="*/ 0 h 111"/>
                <a:gd name="T10" fmla="*/ 2 w 98"/>
                <a:gd name="T11" fmla="*/ 0 h 111"/>
                <a:gd name="T12" fmla="*/ 2 w 98"/>
                <a:gd name="T13" fmla="*/ 1 h 111"/>
                <a:gd name="T14" fmla="*/ 2 w 98"/>
                <a:gd name="T15" fmla="*/ 1 h 111"/>
                <a:gd name="T16" fmla="*/ 1 w 98"/>
                <a:gd name="T17" fmla="*/ 1 h 111"/>
                <a:gd name="T18" fmla="*/ 1 w 98"/>
                <a:gd name="T19" fmla="*/ 1 h 111"/>
                <a:gd name="T20" fmla="*/ 1 w 98"/>
                <a:gd name="T21" fmla="*/ 1 h 111"/>
                <a:gd name="T22" fmla="*/ 1 w 98"/>
                <a:gd name="T23" fmla="*/ 2 h 111"/>
                <a:gd name="T24" fmla="*/ 0 w 98"/>
                <a:gd name="T25" fmla="*/ 2 h 111"/>
                <a:gd name="T26" fmla="*/ 0 w 98"/>
                <a:gd name="T27" fmla="*/ 3 h 111"/>
                <a:gd name="T28" fmla="*/ 0 w 98"/>
                <a:gd name="T29" fmla="*/ 3 h 111"/>
                <a:gd name="T30" fmla="*/ 0 w 98"/>
                <a:gd name="T31" fmla="*/ 3 h 111"/>
                <a:gd name="T32" fmla="*/ 0 w 98"/>
                <a:gd name="T33" fmla="*/ 4 h 111"/>
                <a:gd name="T34" fmla="*/ 0 w 98"/>
                <a:gd name="T35" fmla="*/ 4 h 111"/>
                <a:gd name="T36" fmla="*/ 1 w 98"/>
                <a:gd name="T37" fmla="*/ 4 h 111"/>
                <a:gd name="T38" fmla="*/ 1 w 98"/>
                <a:gd name="T39" fmla="*/ 4 h 111"/>
                <a:gd name="T40" fmla="*/ 1 w 98"/>
                <a:gd name="T41" fmla="*/ 3 h 111"/>
                <a:gd name="T42" fmla="*/ 1 w 98"/>
                <a:gd name="T43" fmla="*/ 3 h 111"/>
                <a:gd name="T44" fmla="*/ 1 w 98"/>
                <a:gd name="T45" fmla="*/ 3 h 111"/>
                <a:gd name="T46" fmla="*/ 1 w 98"/>
                <a:gd name="T47" fmla="*/ 3 h 111"/>
                <a:gd name="T48" fmla="*/ 1 w 98"/>
                <a:gd name="T49" fmla="*/ 2 h 111"/>
                <a:gd name="T50" fmla="*/ 1 w 98"/>
                <a:gd name="T51" fmla="*/ 2 h 111"/>
                <a:gd name="T52" fmla="*/ 2 w 98"/>
                <a:gd name="T53" fmla="*/ 2 h 111"/>
                <a:gd name="T54" fmla="*/ 2 w 98"/>
                <a:gd name="T55" fmla="*/ 2 h 111"/>
                <a:gd name="T56" fmla="*/ 2 w 98"/>
                <a:gd name="T57" fmla="*/ 2 h 111"/>
                <a:gd name="T58" fmla="*/ 2 w 98"/>
                <a:gd name="T59" fmla="*/ 1 h 111"/>
                <a:gd name="T60" fmla="*/ 3 w 98"/>
                <a:gd name="T61" fmla="*/ 1 h 111"/>
                <a:gd name="T62" fmla="*/ 3 w 98"/>
                <a:gd name="T63" fmla="*/ 1 h 111"/>
                <a:gd name="T64" fmla="*/ 3 w 98"/>
                <a:gd name="T65" fmla="*/ 1 h 111"/>
                <a:gd name="T66" fmla="*/ 3 w 98"/>
                <a:gd name="T67" fmla="*/ 1 h 111"/>
                <a:gd name="T68" fmla="*/ 4 w 98"/>
                <a:gd name="T69" fmla="*/ 1 h 111"/>
                <a:gd name="T70" fmla="*/ 4 w 98"/>
                <a:gd name="T71" fmla="*/ 1 h 111"/>
                <a:gd name="T72" fmla="*/ 4 w 98"/>
                <a:gd name="T73" fmla="*/ 0 h 111"/>
                <a:gd name="T74" fmla="*/ 4 w 98"/>
                <a:gd name="T75" fmla="*/ 0 h 111"/>
                <a:gd name="T76" fmla="*/ 4 w 98"/>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
                <a:gd name="T118" fmla="*/ 0 h 111"/>
                <a:gd name="T119" fmla="*/ 98 w 98"/>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 h="111">
                  <a:moveTo>
                    <a:pt x="98" y="0"/>
                  </a:moveTo>
                  <a:lnTo>
                    <a:pt x="98" y="0"/>
                  </a:lnTo>
                  <a:lnTo>
                    <a:pt x="88" y="2"/>
                  </a:lnTo>
                  <a:lnTo>
                    <a:pt x="79" y="3"/>
                  </a:lnTo>
                  <a:lnTo>
                    <a:pt x="69" y="5"/>
                  </a:lnTo>
                  <a:lnTo>
                    <a:pt x="59" y="9"/>
                  </a:lnTo>
                  <a:lnTo>
                    <a:pt x="50" y="14"/>
                  </a:lnTo>
                  <a:lnTo>
                    <a:pt x="42" y="18"/>
                  </a:lnTo>
                  <a:lnTo>
                    <a:pt x="34" y="24"/>
                  </a:lnTo>
                  <a:lnTo>
                    <a:pt x="28" y="32"/>
                  </a:lnTo>
                  <a:lnTo>
                    <a:pt x="21" y="40"/>
                  </a:lnTo>
                  <a:lnTo>
                    <a:pt x="16" y="48"/>
                  </a:lnTo>
                  <a:lnTo>
                    <a:pt x="11" y="57"/>
                  </a:lnTo>
                  <a:lnTo>
                    <a:pt x="7" y="68"/>
                  </a:lnTo>
                  <a:lnTo>
                    <a:pt x="4" y="77"/>
                  </a:lnTo>
                  <a:lnTo>
                    <a:pt x="1" y="88"/>
                  </a:lnTo>
                  <a:lnTo>
                    <a:pt x="0" y="99"/>
                  </a:lnTo>
                  <a:lnTo>
                    <a:pt x="0" y="111"/>
                  </a:lnTo>
                  <a:lnTo>
                    <a:pt x="23" y="111"/>
                  </a:lnTo>
                  <a:lnTo>
                    <a:pt x="23" y="101"/>
                  </a:lnTo>
                  <a:lnTo>
                    <a:pt x="25" y="93"/>
                  </a:lnTo>
                  <a:lnTo>
                    <a:pt x="27" y="84"/>
                  </a:lnTo>
                  <a:lnTo>
                    <a:pt x="29" y="77"/>
                  </a:lnTo>
                  <a:lnTo>
                    <a:pt x="32" y="70"/>
                  </a:lnTo>
                  <a:lnTo>
                    <a:pt x="35" y="63"/>
                  </a:lnTo>
                  <a:lnTo>
                    <a:pt x="40" y="57"/>
                  </a:lnTo>
                  <a:lnTo>
                    <a:pt x="45" y="51"/>
                  </a:lnTo>
                  <a:lnTo>
                    <a:pt x="49" y="46"/>
                  </a:lnTo>
                  <a:lnTo>
                    <a:pt x="56" y="41"/>
                  </a:lnTo>
                  <a:lnTo>
                    <a:pt x="61" y="36"/>
                  </a:lnTo>
                  <a:lnTo>
                    <a:pt x="68" y="34"/>
                  </a:lnTo>
                  <a:lnTo>
                    <a:pt x="75" y="30"/>
                  </a:lnTo>
                  <a:lnTo>
                    <a:pt x="83" y="29"/>
                  </a:lnTo>
                  <a:lnTo>
                    <a:pt x="90" y="28"/>
                  </a:lnTo>
                  <a:lnTo>
                    <a:pt x="98" y="27"/>
                  </a:lnTo>
                  <a:lnTo>
                    <a:pt x="98" y="0"/>
                  </a:lnTo>
                  <a:close/>
                </a:path>
              </a:pathLst>
            </a:custGeom>
            <a:solidFill>
              <a:srgbClr val="1F1A17"/>
            </a:solidFill>
            <a:ln w="9525">
              <a:noFill/>
              <a:round/>
              <a:headEnd/>
              <a:tailEnd/>
            </a:ln>
          </p:spPr>
          <p:txBody>
            <a:bodyPr/>
            <a:lstStyle/>
            <a:p>
              <a:endParaRPr lang="en-US"/>
            </a:p>
          </p:txBody>
        </p:sp>
        <p:sp>
          <p:nvSpPr>
            <p:cNvPr id="45173" name="Freeform 110"/>
            <p:cNvSpPr>
              <a:spLocks/>
            </p:cNvSpPr>
            <p:nvPr/>
          </p:nvSpPr>
          <p:spPr bwMode="auto">
            <a:xfrm>
              <a:off x="3111" y="3577"/>
              <a:ext cx="33" cy="37"/>
            </a:xfrm>
            <a:custGeom>
              <a:avLst/>
              <a:gdLst>
                <a:gd name="T0" fmla="*/ 4 w 99"/>
                <a:gd name="T1" fmla="*/ 4 h 111"/>
                <a:gd name="T2" fmla="*/ 4 w 99"/>
                <a:gd name="T3" fmla="*/ 4 h 111"/>
                <a:gd name="T4" fmla="*/ 4 w 99"/>
                <a:gd name="T5" fmla="*/ 4 h 111"/>
                <a:gd name="T6" fmla="*/ 4 w 99"/>
                <a:gd name="T7" fmla="*/ 3 h 111"/>
                <a:gd name="T8" fmla="*/ 4 w 99"/>
                <a:gd name="T9" fmla="*/ 3 h 111"/>
                <a:gd name="T10" fmla="*/ 3 w 99"/>
                <a:gd name="T11" fmla="*/ 3 h 111"/>
                <a:gd name="T12" fmla="*/ 3 w 99"/>
                <a:gd name="T13" fmla="*/ 2 h 111"/>
                <a:gd name="T14" fmla="*/ 3 w 99"/>
                <a:gd name="T15" fmla="*/ 2 h 111"/>
                <a:gd name="T16" fmla="*/ 3 w 99"/>
                <a:gd name="T17" fmla="*/ 1 h 111"/>
                <a:gd name="T18" fmla="*/ 3 w 99"/>
                <a:gd name="T19" fmla="*/ 1 h 111"/>
                <a:gd name="T20" fmla="*/ 2 w 99"/>
                <a:gd name="T21" fmla="*/ 1 h 111"/>
                <a:gd name="T22" fmla="*/ 2 w 99"/>
                <a:gd name="T23" fmla="*/ 1 h 111"/>
                <a:gd name="T24" fmla="*/ 2 w 99"/>
                <a:gd name="T25" fmla="*/ 1 h 111"/>
                <a:gd name="T26" fmla="*/ 1 w 99"/>
                <a:gd name="T27" fmla="*/ 0 h 111"/>
                <a:gd name="T28" fmla="*/ 1 w 99"/>
                <a:gd name="T29" fmla="*/ 0 h 111"/>
                <a:gd name="T30" fmla="*/ 1 w 99"/>
                <a:gd name="T31" fmla="*/ 0 h 111"/>
                <a:gd name="T32" fmla="*/ 0 w 99"/>
                <a:gd name="T33" fmla="*/ 0 h 111"/>
                <a:gd name="T34" fmla="*/ 0 w 99"/>
                <a:gd name="T35" fmla="*/ 0 h 111"/>
                <a:gd name="T36" fmla="*/ 0 w 99"/>
                <a:gd name="T37" fmla="*/ 1 h 111"/>
                <a:gd name="T38" fmla="*/ 0 w 99"/>
                <a:gd name="T39" fmla="*/ 1 h 111"/>
                <a:gd name="T40" fmla="*/ 1 w 99"/>
                <a:gd name="T41" fmla="*/ 1 h 111"/>
                <a:gd name="T42" fmla="*/ 1 w 99"/>
                <a:gd name="T43" fmla="*/ 1 h 111"/>
                <a:gd name="T44" fmla="*/ 1 w 99"/>
                <a:gd name="T45" fmla="*/ 1 h 111"/>
                <a:gd name="T46" fmla="*/ 1 w 99"/>
                <a:gd name="T47" fmla="*/ 1 h 111"/>
                <a:gd name="T48" fmla="*/ 2 w 99"/>
                <a:gd name="T49" fmla="*/ 2 h 111"/>
                <a:gd name="T50" fmla="*/ 2 w 99"/>
                <a:gd name="T51" fmla="*/ 2 h 111"/>
                <a:gd name="T52" fmla="*/ 2 w 99"/>
                <a:gd name="T53" fmla="*/ 2 h 111"/>
                <a:gd name="T54" fmla="*/ 2 w 99"/>
                <a:gd name="T55" fmla="*/ 2 h 111"/>
                <a:gd name="T56" fmla="*/ 2 w 99"/>
                <a:gd name="T57" fmla="*/ 2 h 111"/>
                <a:gd name="T58" fmla="*/ 2 w 99"/>
                <a:gd name="T59" fmla="*/ 3 h 111"/>
                <a:gd name="T60" fmla="*/ 3 w 99"/>
                <a:gd name="T61" fmla="*/ 3 h 111"/>
                <a:gd name="T62" fmla="*/ 3 w 99"/>
                <a:gd name="T63" fmla="*/ 3 h 111"/>
                <a:gd name="T64" fmla="*/ 3 w 99"/>
                <a:gd name="T65" fmla="*/ 3 h 111"/>
                <a:gd name="T66" fmla="*/ 3 w 99"/>
                <a:gd name="T67" fmla="*/ 4 h 111"/>
                <a:gd name="T68" fmla="*/ 3 w 99"/>
                <a:gd name="T69" fmla="*/ 4 h 111"/>
                <a:gd name="T70" fmla="*/ 3 w 99"/>
                <a:gd name="T71" fmla="*/ 4 h 111"/>
                <a:gd name="T72" fmla="*/ 4 w 99"/>
                <a:gd name="T73" fmla="*/ 4 h 111"/>
                <a:gd name="T74" fmla="*/ 4 w 99"/>
                <a:gd name="T75" fmla="*/ 4 h 111"/>
                <a:gd name="T76" fmla="*/ 4 w 99"/>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1"/>
                <a:gd name="T119" fmla="*/ 99 w 99"/>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1">
                  <a:moveTo>
                    <a:pt x="99" y="111"/>
                  </a:moveTo>
                  <a:lnTo>
                    <a:pt x="99" y="111"/>
                  </a:lnTo>
                  <a:lnTo>
                    <a:pt x="98" y="99"/>
                  </a:lnTo>
                  <a:lnTo>
                    <a:pt x="97" y="88"/>
                  </a:lnTo>
                  <a:lnTo>
                    <a:pt x="95" y="77"/>
                  </a:lnTo>
                  <a:lnTo>
                    <a:pt x="92" y="68"/>
                  </a:lnTo>
                  <a:lnTo>
                    <a:pt x="87" y="57"/>
                  </a:lnTo>
                  <a:lnTo>
                    <a:pt x="83" y="48"/>
                  </a:lnTo>
                  <a:lnTo>
                    <a:pt x="78" y="40"/>
                  </a:lnTo>
                  <a:lnTo>
                    <a:pt x="71" y="32"/>
                  </a:lnTo>
                  <a:lnTo>
                    <a:pt x="64" y="24"/>
                  </a:lnTo>
                  <a:lnTo>
                    <a:pt x="56" y="18"/>
                  </a:lnTo>
                  <a:lnTo>
                    <a:pt x="49" y="14"/>
                  </a:lnTo>
                  <a:lnTo>
                    <a:pt x="39" y="9"/>
                  </a:lnTo>
                  <a:lnTo>
                    <a:pt x="30" y="5"/>
                  </a:lnTo>
                  <a:lnTo>
                    <a:pt x="21" y="3"/>
                  </a:lnTo>
                  <a:lnTo>
                    <a:pt x="11" y="2"/>
                  </a:lnTo>
                  <a:lnTo>
                    <a:pt x="0" y="0"/>
                  </a:lnTo>
                  <a:lnTo>
                    <a:pt x="0" y="27"/>
                  </a:lnTo>
                  <a:lnTo>
                    <a:pt x="9" y="28"/>
                  </a:lnTo>
                  <a:lnTo>
                    <a:pt x="16" y="29"/>
                  </a:lnTo>
                  <a:lnTo>
                    <a:pt x="24" y="30"/>
                  </a:lnTo>
                  <a:lnTo>
                    <a:pt x="30" y="34"/>
                  </a:lnTo>
                  <a:lnTo>
                    <a:pt x="37" y="36"/>
                  </a:lnTo>
                  <a:lnTo>
                    <a:pt x="43" y="41"/>
                  </a:lnTo>
                  <a:lnTo>
                    <a:pt x="49" y="46"/>
                  </a:lnTo>
                  <a:lnTo>
                    <a:pt x="54" y="51"/>
                  </a:lnTo>
                  <a:lnTo>
                    <a:pt x="58" y="57"/>
                  </a:lnTo>
                  <a:lnTo>
                    <a:pt x="63" y="63"/>
                  </a:lnTo>
                  <a:lnTo>
                    <a:pt x="66" y="70"/>
                  </a:lnTo>
                  <a:lnTo>
                    <a:pt x="69" y="77"/>
                  </a:lnTo>
                  <a:lnTo>
                    <a:pt x="72" y="84"/>
                  </a:lnTo>
                  <a:lnTo>
                    <a:pt x="73" y="93"/>
                  </a:lnTo>
                  <a:lnTo>
                    <a:pt x="75" y="101"/>
                  </a:lnTo>
                  <a:lnTo>
                    <a:pt x="76" y="111"/>
                  </a:lnTo>
                  <a:lnTo>
                    <a:pt x="99" y="111"/>
                  </a:lnTo>
                  <a:close/>
                </a:path>
              </a:pathLst>
            </a:custGeom>
            <a:solidFill>
              <a:srgbClr val="1F1A17"/>
            </a:solidFill>
            <a:ln w="9525">
              <a:noFill/>
              <a:round/>
              <a:headEnd/>
              <a:tailEnd/>
            </a:ln>
          </p:spPr>
          <p:txBody>
            <a:bodyPr/>
            <a:lstStyle/>
            <a:p>
              <a:endParaRPr lang="en-US"/>
            </a:p>
          </p:txBody>
        </p:sp>
        <p:sp>
          <p:nvSpPr>
            <p:cNvPr id="45174" name="Freeform 111"/>
            <p:cNvSpPr>
              <a:spLocks/>
            </p:cNvSpPr>
            <p:nvPr/>
          </p:nvSpPr>
          <p:spPr bwMode="auto">
            <a:xfrm>
              <a:off x="3133" y="3132"/>
              <a:ext cx="72" cy="76"/>
            </a:xfrm>
            <a:custGeom>
              <a:avLst/>
              <a:gdLst>
                <a:gd name="T0" fmla="*/ 8 w 216"/>
                <a:gd name="T1" fmla="*/ 5 h 228"/>
                <a:gd name="T2" fmla="*/ 8 w 216"/>
                <a:gd name="T3" fmla="*/ 5 h 228"/>
                <a:gd name="T4" fmla="*/ 8 w 216"/>
                <a:gd name="T5" fmla="*/ 6 h 228"/>
                <a:gd name="T6" fmla="*/ 7 w 216"/>
                <a:gd name="T7" fmla="*/ 7 h 228"/>
                <a:gd name="T8" fmla="*/ 7 w 216"/>
                <a:gd name="T9" fmla="*/ 7 h 228"/>
                <a:gd name="T10" fmla="*/ 6 w 216"/>
                <a:gd name="T11" fmla="*/ 8 h 228"/>
                <a:gd name="T12" fmla="*/ 5 w 216"/>
                <a:gd name="T13" fmla="*/ 8 h 228"/>
                <a:gd name="T14" fmla="*/ 4 w 216"/>
                <a:gd name="T15" fmla="*/ 8 h 228"/>
                <a:gd name="T16" fmla="*/ 4 w 216"/>
                <a:gd name="T17" fmla="*/ 8 h 228"/>
                <a:gd name="T18" fmla="*/ 3 w 216"/>
                <a:gd name="T19" fmla="*/ 8 h 228"/>
                <a:gd name="T20" fmla="*/ 2 w 216"/>
                <a:gd name="T21" fmla="*/ 8 h 228"/>
                <a:gd name="T22" fmla="*/ 1 w 216"/>
                <a:gd name="T23" fmla="*/ 7 h 228"/>
                <a:gd name="T24" fmla="*/ 1 w 216"/>
                <a:gd name="T25" fmla="*/ 7 h 228"/>
                <a:gd name="T26" fmla="*/ 0 w 216"/>
                <a:gd name="T27" fmla="*/ 6 h 228"/>
                <a:gd name="T28" fmla="*/ 0 w 216"/>
                <a:gd name="T29" fmla="*/ 5 h 228"/>
                <a:gd name="T30" fmla="*/ 0 w 216"/>
                <a:gd name="T31" fmla="*/ 5 h 228"/>
                <a:gd name="T32" fmla="*/ 0 w 216"/>
                <a:gd name="T33" fmla="*/ 4 h 228"/>
                <a:gd name="T34" fmla="*/ 0 w 216"/>
                <a:gd name="T35" fmla="*/ 3 h 228"/>
                <a:gd name="T36" fmla="*/ 0 w 216"/>
                <a:gd name="T37" fmla="*/ 2 h 228"/>
                <a:gd name="T38" fmla="*/ 1 w 216"/>
                <a:gd name="T39" fmla="*/ 2 h 228"/>
                <a:gd name="T40" fmla="*/ 1 w 216"/>
                <a:gd name="T41" fmla="*/ 1 h 228"/>
                <a:gd name="T42" fmla="*/ 2 w 216"/>
                <a:gd name="T43" fmla="*/ 0 h 228"/>
                <a:gd name="T44" fmla="*/ 3 w 216"/>
                <a:gd name="T45" fmla="*/ 0 h 228"/>
                <a:gd name="T46" fmla="*/ 4 w 216"/>
                <a:gd name="T47" fmla="*/ 0 h 228"/>
                <a:gd name="T48" fmla="*/ 4 w 216"/>
                <a:gd name="T49" fmla="*/ 0 h 228"/>
                <a:gd name="T50" fmla="*/ 5 w 216"/>
                <a:gd name="T51" fmla="*/ 0 h 228"/>
                <a:gd name="T52" fmla="*/ 6 w 216"/>
                <a:gd name="T53" fmla="*/ 0 h 228"/>
                <a:gd name="T54" fmla="*/ 7 w 216"/>
                <a:gd name="T55" fmla="*/ 1 h 228"/>
                <a:gd name="T56" fmla="*/ 7 w 216"/>
                <a:gd name="T57" fmla="*/ 2 h 228"/>
                <a:gd name="T58" fmla="*/ 8 w 216"/>
                <a:gd name="T59" fmla="*/ 2 h 228"/>
                <a:gd name="T60" fmla="*/ 8 w 216"/>
                <a:gd name="T61" fmla="*/ 3 h 228"/>
                <a:gd name="T62" fmla="*/ 8 w 216"/>
                <a:gd name="T63" fmla="*/ 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228"/>
                <a:gd name="T98" fmla="*/ 216 w 216"/>
                <a:gd name="T99" fmla="*/ 228 h 2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228">
                  <a:moveTo>
                    <a:pt x="216" y="113"/>
                  </a:moveTo>
                  <a:lnTo>
                    <a:pt x="216" y="125"/>
                  </a:lnTo>
                  <a:lnTo>
                    <a:pt x="214" y="137"/>
                  </a:lnTo>
                  <a:lnTo>
                    <a:pt x="211" y="148"/>
                  </a:lnTo>
                  <a:lnTo>
                    <a:pt x="208" y="158"/>
                  </a:lnTo>
                  <a:lnTo>
                    <a:pt x="204" y="169"/>
                  </a:lnTo>
                  <a:lnTo>
                    <a:pt x="199" y="178"/>
                  </a:lnTo>
                  <a:lnTo>
                    <a:pt x="192" y="186"/>
                  </a:lnTo>
                  <a:lnTo>
                    <a:pt x="186" y="195"/>
                  </a:lnTo>
                  <a:lnTo>
                    <a:pt x="178" y="202"/>
                  </a:lnTo>
                  <a:lnTo>
                    <a:pt x="169" y="209"/>
                  </a:lnTo>
                  <a:lnTo>
                    <a:pt x="161" y="214"/>
                  </a:lnTo>
                  <a:lnTo>
                    <a:pt x="151" y="219"/>
                  </a:lnTo>
                  <a:lnTo>
                    <a:pt x="141" y="224"/>
                  </a:lnTo>
                  <a:lnTo>
                    <a:pt x="130" y="226"/>
                  </a:lnTo>
                  <a:lnTo>
                    <a:pt x="120" y="227"/>
                  </a:lnTo>
                  <a:lnTo>
                    <a:pt x="108" y="228"/>
                  </a:lnTo>
                  <a:lnTo>
                    <a:pt x="96" y="227"/>
                  </a:lnTo>
                  <a:lnTo>
                    <a:pt x="85" y="226"/>
                  </a:lnTo>
                  <a:lnTo>
                    <a:pt x="74" y="224"/>
                  </a:lnTo>
                  <a:lnTo>
                    <a:pt x="65" y="219"/>
                  </a:lnTo>
                  <a:lnTo>
                    <a:pt x="55" y="214"/>
                  </a:lnTo>
                  <a:lnTo>
                    <a:pt x="46" y="209"/>
                  </a:lnTo>
                  <a:lnTo>
                    <a:pt x="38" y="202"/>
                  </a:lnTo>
                  <a:lnTo>
                    <a:pt x="30" y="195"/>
                  </a:lnTo>
                  <a:lnTo>
                    <a:pt x="24" y="186"/>
                  </a:lnTo>
                  <a:lnTo>
                    <a:pt x="17" y="178"/>
                  </a:lnTo>
                  <a:lnTo>
                    <a:pt x="12" y="169"/>
                  </a:lnTo>
                  <a:lnTo>
                    <a:pt x="7" y="158"/>
                  </a:lnTo>
                  <a:lnTo>
                    <a:pt x="4" y="148"/>
                  </a:lnTo>
                  <a:lnTo>
                    <a:pt x="2" y="137"/>
                  </a:lnTo>
                  <a:lnTo>
                    <a:pt x="0" y="125"/>
                  </a:lnTo>
                  <a:lnTo>
                    <a:pt x="0" y="113"/>
                  </a:lnTo>
                  <a:lnTo>
                    <a:pt x="0" y="103"/>
                  </a:lnTo>
                  <a:lnTo>
                    <a:pt x="2" y="91"/>
                  </a:lnTo>
                  <a:lnTo>
                    <a:pt x="4" y="80"/>
                  </a:lnTo>
                  <a:lnTo>
                    <a:pt x="7" y="69"/>
                  </a:lnTo>
                  <a:lnTo>
                    <a:pt x="12" y="60"/>
                  </a:lnTo>
                  <a:lnTo>
                    <a:pt x="17" y="50"/>
                  </a:lnTo>
                  <a:lnTo>
                    <a:pt x="24" y="42"/>
                  </a:lnTo>
                  <a:lnTo>
                    <a:pt x="30" y="33"/>
                  </a:lnTo>
                  <a:lnTo>
                    <a:pt x="38" y="26"/>
                  </a:lnTo>
                  <a:lnTo>
                    <a:pt x="46" y="19"/>
                  </a:lnTo>
                  <a:lnTo>
                    <a:pt x="55" y="13"/>
                  </a:lnTo>
                  <a:lnTo>
                    <a:pt x="65" y="8"/>
                  </a:lnTo>
                  <a:lnTo>
                    <a:pt x="74" y="4"/>
                  </a:lnTo>
                  <a:lnTo>
                    <a:pt x="85" y="2"/>
                  </a:lnTo>
                  <a:lnTo>
                    <a:pt x="96" y="0"/>
                  </a:lnTo>
                  <a:lnTo>
                    <a:pt x="108" y="0"/>
                  </a:lnTo>
                  <a:lnTo>
                    <a:pt x="120" y="0"/>
                  </a:lnTo>
                  <a:lnTo>
                    <a:pt x="130" y="2"/>
                  </a:lnTo>
                  <a:lnTo>
                    <a:pt x="141" y="4"/>
                  </a:lnTo>
                  <a:lnTo>
                    <a:pt x="151" y="8"/>
                  </a:lnTo>
                  <a:lnTo>
                    <a:pt x="161" y="13"/>
                  </a:lnTo>
                  <a:lnTo>
                    <a:pt x="169" y="19"/>
                  </a:lnTo>
                  <a:lnTo>
                    <a:pt x="178" y="26"/>
                  </a:lnTo>
                  <a:lnTo>
                    <a:pt x="186" y="33"/>
                  </a:lnTo>
                  <a:lnTo>
                    <a:pt x="192" y="42"/>
                  </a:lnTo>
                  <a:lnTo>
                    <a:pt x="199" y="50"/>
                  </a:lnTo>
                  <a:lnTo>
                    <a:pt x="204" y="60"/>
                  </a:lnTo>
                  <a:lnTo>
                    <a:pt x="208" y="69"/>
                  </a:lnTo>
                  <a:lnTo>
                    <a:pt x="211" y="80"/>
                  </a:lnTo>
                  <a:lnTo>
                    <a:pt x="214" y="91"/>
                  </a:lnTo>
                  <a:lnTo>
                    <a:pt x="216" y="103"/>
                  </a:lnTo>
                  <a:lnTo>
                    <a:pt x="216" y="113"/>
                  </a:lnTo>
                  <a:close/>
                </a:path>
              </a:pathLst>
            </a:custGeom>
            <a:solidFill>
              <a:srgbClr val="E87A41"/>
            </a:solidFill>
            <a:ln w="9525">
              <a:noFill/>
              <a:round/>
              <a:headEnd/>
              <a:tailEnd/>
            </a:ln>
          </p:spPr>
          <p:txBody>
            <a:bodyPr/>
            <a:lstStyle/>
            <a:p>
              <a:endParaRPr lang="en-US"/>
            </a:p>
          </p:txBody>
        </p:sp>
        <p:sp>
          <p:nvSpPr>
            <p:cNvPr id="45175" name="Freeform 112"/>
            <p:cNvSpPr>
              <a:spLocks/>
            </p:cNvSpPr>
            <p:nvPr/>
          </p:nvSpPr>
          <p:spPr bwMode="auto">
            <a:xfrm>
              <a:off x="3169" y="3170"/>
              <a:ext cx="40" cy="43"/>
            </a:xfrm>
            <a:custGeom>
              <a:avLst/>
              <a:gdLst>
                <a:gd name="T0" fmla="*/ 0 w 120"/>
                <a:gd name="T1" fmla="*/ 5 h 129"/>
                <a:gd name="T2" fmla="*/ 0 w 120"/>
                <a:gd name="T3" fmla="*/ 5 h 129"/>
                <a:gd name="T4" fmla="*/ 0 w 120"/>
                <a:gd name="T5" fmla="*/ 5 h 129"/>
                <a:gd name="T6" fmla="*/ 1 w 120"/>
                <a:gd name="T7" fmla="*/ 5 h 129"/>
                <a:gd name="T8" fmla="*/ 1 w 120"/>
                <a:gd name="T9" fmla="*/ 5 h 129"/>
                <a:gd name="T10" fmla="*/ 2 w 120"/>
                <a:gd name="T11" fmla="*/ 4 h 129"/>
                <a:gd name="T12" fmla="*/ 2 w 120"/>
                <a:gd name="T13" fmla="*/ 4 h 129"/>
                <a:gd name="T14" fmla="*/ 3 w 120"/>
                <a:gd name="T15" fmla="*/ 4 h 129"/>
                <a:gd name="T16" fmla="*/ 3 w 120"/>
                <a:gd name="T17" fmla="*/ 4 h 129"/>
                <a:gd name="T18" fmla="*/ 3 w 120"/>
                <a:gd name="T19" fmla="*/ 3 h 129"/>
                <a:gd name="T20" fmla="*/ 3 w 120"/>
                <a:gd name="T21" fmla="*/ 3 h 129"/>
                <a:gd name="T22" fmla="*/ 4 w 120"/>
                <a:gd name="T23" fmla="*/ 3 h 129"/>
                <a:gd name="T24" fmla="*/ 4 w 120"/>
                <a:gd name="T25" fmla="*/ 2 h 129"/>
                <a:gd name="T26" fmla="*/ 4 w 120"/>
                <a:gd name="T27" fmla="*/ 2 h 129"/>
                <a:gd name="T28" fmla="*/ 4 w 120"/>
                <a:gd name="T29" fmla="*/ 1 h 129"/>
                <a:gd name="T30" fmla="*/ 4 w 120"/>
                <a:gd name="T31" fmla="*/ 1 h 129"/>
                <a:gd name="T32" fmla="*/ 4 w 120"/>
                <a:gd name="T33" fmla="*/ 1 h 129"/>
                <a:gd name="T34" fmla="*/ 4 w 120"/>
                <a:gd name="T35" fmla="*/ 0 h 129"/>
                <a:gd name="T36" fmla="*/ 4 w 120"/>
                <a:gd name="T37" fmla="*/ 0 h 129"/>
                <a:gd name="T38" fmla="*/ 4 w 120"/>
                <a:gd name="T39" fmla="*/ 0 h 129"/>
                <a:gd name="T40" fmla="*/ 3 w 120"/>
                <a:gd name="T41" fmla="*/ 1 h 129"/>
                <a:gd name="T42" fmla="*/ 3 w 120"/>
                <a:gd name="T43" fmla="*/ 1 h 129"/>
                <a:gd name="T44" fmla="*/ 3 w 120"/>
                <a:gd name="T45" fmla="*/ 1 h 129"/>
                <a:gd name="T46" fmla="*/ 3 w 120"/>
                <a:gd name="T47" fmla="*/ 2 h 129"/>
                <a:gd name="T48" fmla="*/ 3 w 120"/>
                <a:gd name="T49" fmla="*/ 2 h 129"/>
                <a:gd name="T50" fmla="*/ 3 w 120"/>
                <a:gd name="T51" fmla="*/ 2 h 129"/>
                <a:gd name="T52" fmla="*/ 3 w 120"/>
                <a:gd name="T53" fmla="*/ 3 h 129"/>
                <a:gd name="T54" fmla="*/ 2 w 120"/>
                <a:gd name="T55" fmla="*/ 3 h 129"/>
                <a:gd name="T56" fmla="*/ 2 w 120"/>
                <a:gd name="T57" fmla="*/ 3 h 129"/>
                <a:gd name="T58" fmla="*/ 2 w 120"/>
                <a:gd name="T59" fmla="*/ 3 h 129"/>
                <a:gd name="T60" fmla="*/ 1 w 120"/>
                <a:gd name="T61" fmla="*/ 3 h 129"/>
                <a:gd name="T62" fmla="*/ 1 w 120"/>
                <a:gd name="T63" fmla="*/ 4 h 129"/>
                <a:gd name="T64" fmla="*/ 1 w 120"/>
                <a:gd name="T65" fmla="*/ 4 h 129"/>
                <a:gd name="T66" fmla="*/ 0 w 120"/>
                <a:gd name="T67" fmla="*/ 4 h 129"/>
                <a:gd name="T68" fmla="*/ 0 w 120"/>
                <a:gd name="T69" fmla="*/ 4 h 129"/>
                <a:gd name="T70" fmla="*/ 0 w 120"/>
                <a:gd name="T71" fmla="*/ 4 h 129"/>
                <a:gd name="T72" fmla="*/ 0 w 120"/>
                <a:gd name="T73" fmla="*/ 5 h 129"/>
                <a:gd name="T74" fmla="*/ 0 w 120"/>
                <a:gd name="T75" fmla="*/ 5 h 129"/>
                <a:gd name="T76" fmla="*/ 0 w 120"/>
                <a:gd name="T77" fmla="*/ 5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9"/>
                <a:gd name="T119" fmla="*/ 120 w 120"/>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9">
                  <a:moveTo>
                    <a:pt x="0" y="129"/>
                  </a:moveTo>
                  <a:lnTo>
                    <a:pt x="0" y="129"/>
                  </a:lnTo>
                  <a:lnTo>
                    <a:pt x="13" y="129"/>
                  </a:lnTo>
                  <a:lnTo>
                    <a:pt x="25" y="126"/>
                  </a:lnTo>
                  <a:lnTo>
                    <a:pt x="37" y="123"/>
                  </a:lnTo>
                  <a:lnTo>
                    <a:pt x="47" y="119"/>
                  </a:lnTo>
                  <a:lnTo>
                    <a:pt x="58" y="113"/>
                  </a:lnTo>
                  <a:lnTo>
                    <a:pt x="68" y="107"/>
                  </a:lnTo>
                  <a:lnTo>
                    <a:pt x="78" y="100"/>
                  </a:lnTo>
                  <a:lnTo>
                    <a:pt x="85" y="91"/>
                  </a:lnTo>
                  <a:lnTo>
                    <a:pt x="94" y="82"/>
                  </a:lnTo>
                  <a:lnTo>
                    <a:pt x="100" y="72"/>
                  </a:lnTo>
                  <a:lnTo>
                    <a:pt x="106" y="62"/>
                  </a:lnTo>
                  <a:lnTo>
                    <a:pt x="111" y="51"/>
                  </a:lnTo>
                  <a:lnTo>
                    <a:pt x="115" y="39"/>
                  </a:lnTo>
                  <a:lnTo>
                    <a:pt x="118" y="27"/>
                  </a:lnTo>
                  <a:lnTo>
                    <a:pt x="120" y="14"/>
                  </a:lnTo>
                  <a:lnTo>
                    <a:pt x="120" y="0"/>
                  </a:lnTo>
                  <a:lnTo>
                    <a:pt x="96" y="0"/>
                  </a:lnTo>
                  <a:lnTo>
                    <a:pt x="96" y="11"/>
                  </a:lnTo>
                  <a:lnTo>
                    <a:pt x="94" y="21"/>
                  </a:lnTo>
                  <a:lnTo>
                    <a:pt x="92" y="30"/>
                  </a:lnTo>
                  <a:lnTo>
                    <a:pt x="88" y="40"/>
                  </a:lnTo>
                  <a:lnTo>
                    <a:pt x="85" y="48"/>
                  </a:lnTo>
                  <a:lnTo>
                    <a:pt x="81" y="57"/>
                  </a:lnTo>
                  <a:lnTo>
                    <a:pt x="74" y="65"/>
                  </a:lnTo>
                  <a:lnTo>
                    <a:pt x="69" y="72"/>
                  </a:lnTo>
                  <a:lnTo>
                    <a:pt x="62" y="78"/>
                  </a:lnTo>
                  <a:lnTo>
                    <a:pt x="55" y="84"/>
                  </a:lnTo>
                  <a:lnTo>
                    <a:pt x="47" y="89"/>
                  </a:lnTo>
                  <a:lnTo>
                    <a:pt x="39" y="94"/>
                  </a:lnTo>
                  <a:lnTo>
                    <a:pt x="29" y="97"/>
                  </a:lnTo>
                  <a:lnTo>
                    <a:pt x="20" y="100"/>
                  </a:lnTo>
                  <a:lnTo>
                    <a:pt x="11" y="101"/>
                  </a:lnTo>
                  <a:lnTo>
                    <a:pt x="0" y="102"/>
                  </a:lnTo>
                  <a:lnTo>
                    <a:pt x="0" y="129"/>
                  </a:lnTo>
                  <a:close/>
                </a:path>
              </a:pathLst>
            </a:custGeom>
            <a:solidFill>
              <a:srgbClr val="1F1A17"/>
            </a:solidFill>
            <a:ln w="9525">
              <a:noFill/>
              <a:round/>
              <a:headEnd/>
              <a:tailEnd/>
            </a:ln>
          </p:spPr>
          <p:txBody>
            <a:bodyPr/>
            <a:lstStyle/>
            <a:p>
              <a:endParaRPr lang="en-US"/>
            </a:p>
          </p:txBody>
        </p:sp>
        <p:sp>
          <p:nvSpPr>
            <p:cNvPr id="45176" name="Freeform 113"/>
            <p:cNvSpPr>
              <a:spLocks/>
            </p:cNvSpPr>
            <p:nvPr/>
          </p:nvSpPr>
          <p:spPr bwMode="auto">
            <a:xfrm>
              <a:off x="3128" y="3170"/>
              <a:ext cx="41" cy="43"/>
            </a:xfrm>
            <a:custGeom>
              <a:avLst/>
              <a:gdLst>
                <a:gd name="T0" fmla="*/ 0 w 121"/>
                <a:gd name="T1" fmla="*/ 0 h 129"/>
                <a:gd name="T2" fmla="*/ 0 w 121"/>
                <a:gd name="T3" fmla="*/ 0 h 129"/>
                <a:gd name="T4" fmla="*/ 0 w 121"/>
                <a:gd name="T5" fmla="*/ 1 h 129"/>
                <a:gd name="T6" fmla="*/ 0 w 121"/>
                <a:gd name="T7" fmla="*/ 1 h 129"/>
                <a:gd name="T8" fmla="*/ 0 w 121"/>
                <a:gd name="T9" fmla="*/ 1 h 129"/>
                <a:gd name="T10" fmla="*/ 0 w 121"/>
                <a:gd name="T11" fmla="*/ 2 h 129"/>
                <a:gd name="T12" fmla="*/ 1 w 121"/>
                <a:gd name="T13" fmla="*/ 2 h 129"/>
                <a:gd name="T14" fmla="*/ 1 w 121"/>
                <a:gd name="T15" fmla="*/ 3 h 129"/>
                <a:gd name="T16" fmla="*/ 1 w 121"/>
                <a:gd name="T17" fmla="*/ 3 h 129"/>
                <a:gd name="T18" fmla="*/ 1 w 121"/>
                <a:gd name="T19" fmla="*/ 3 h 129"/>
                <a:gd name="T20" fmla="*/ 2 w 121"/>
                <a:gd name="T21" fmla="*/ 4 h 129"/>
                <a:gd name="T22" fmla="*/ 2 w 121"/>
                <a:gd name="T23" fmla="*/ 4 h 129"/>
                <a:gd name="T24" fmla="*/ 2 w 121"/>
                <a:gd name="T25" fmla="*/ 4 h 129"/>
                <a:gd name="T26" fmla="*/ 3 w 121"/>
                <a:gd name="T27" fmla="*/ 4 h 129"/>
                <a:gd name="T28" fmla="*/ 3 w 121"/>
                <a:gd name="T29" fmla="*/ 5 h 129"/>
                <a:gd name="T30" fmla="*/ 4 w 121"/>
                <a:gd name="T31" fmla="*/ 5 h 129"/>
                <a:gd name="T32" fmla="*/ 4 w 121"/>
                <a:gd name="T33" fmla="*/ 5 h 129"/>
                <a:gd name="T34" fmla="*/ 5 w 121"/>
                <a:gd name="T35" fmla="*/ 5 h 129"/>
                <a:gd name="T36" fmla="*/ 5 w 121"/>
                <a:gd name="T37" fmla="*/ 4 h 129"/>
                <a:gd name="T38" fmla="*/ 4 w 121"/>
                <a:gd name="T39" fmla="*/ 4 h 129"/>
                <a:gd name="T40" fmla="*/ 4 w 121"/>
                <a:gd name="T41" fmla="*/ 4 h 129"/>
                <a:gd name="T42" fmla="*/ 4 w 121"/>
                <a:gd name="T43" fmla="*/ 4 h 129"/>
                <a:gd name="T44" fmla="*/ 3 w 121"/>
                <a:gd name="T45" fmla="*/ 3 h 129"/>
                <a:gd name="T46" fmla="*/ 3 w 121"/>
                <a:gd name="T47" fmla="*/ 3 h 129"/>
                <a:gd name="T48" fmla="*/ 2 w 121"/>
                <a:gd name="T49" fmla="*/ 3 h 129"/>
                <a:gd name="T50" fmla="*/ 2 w 121"/>
                <a:gd name="T51" fmla="*/ 3 h 129"/>
                <a:gd name="T52" fmla="*/ 2 w 121"/>
                <a:gd name="T53" fmla="*/ 3 h 129"/>
                <a:gd name="T54" fmla="*/ 2 w 121"/>
                <a:gd name="T55" fmla="*/ 2 h 129"/>
                <a:gd name="T56" fmla="*/ 2 w 121"/>
                <a:gd name="T57" fmla="*/ 2 h 129"/>
                <a:gd name="T58" fmla="*/ 1 w 121"/>
                <a:gd name="T59" fmla="*/ 2 h 129"/>
                <a:gd name="T60" fmla="*/ 1 w 121"/>
                <a:gd name="T61" fmla="*/ 1 h 129"/>
                <a:gd name="T62" fmla="*/ 1 w 121"/>
                <a:gd name="T63" fmla="*/ 1 h 129"/>
                <a:gd name="T64" fmla="*/ 1 w 121"/>
                <a:gd name="T65" fmla="*/ 1 h 129"/>
                <a:gd name="T66" fmla="*/ 1 w 121"/>
                <a:gd name="T67" fmla="*/ 0 h 129"/>
                <a:gd name="T68" fmla="*/ 1 w 121"/>
                <a:gd name="T69" fmla="*/ 0 h 129"/>
                <a:gd name="T70" fmla="*/ 1 w 121"/>
                <a:gd name="T71" fmla="*/ 0 h 129"/>
                <a:gd name="T72" fmla="*/ 0 w 121"/>
                <a:gd name="T73" fmla="*/ 0 h 129"/>
                <a:gd name="T74" fmla="*/ 0 w 121"/>
                <a:gd name="T75" fmla="*/ 0 h 129"/>
                <a:gd name="T76" fmla="*/ 0 w 121"/>
                <a:gd name="T77" fmla="*/ 0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9"/>
                <a:gd name="T119" fmla="*/ 121 w 121"/>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9">
                  <a:moveTo>
                    <a:pt x="0" y="0"/>
                  </a:moveTo>
                  <a:lnTo>
                    <a:pt x="0" y="0"/>
                  </a:lnTo>
                  <a:lnTo>
                    <a:pt x="1" y="14"/>
                  </a:lnTo>
                  <a:lnTo>
                    <a:pt x="3" y="27"/>
                  </a:lnTo>
                  <a:lnTo>
                    <a:pt x="5" y="39"/>
                  </a:lnTo>
                  <a:lnTo>
                    <a:pt x="10" y="51"/>
                  </a:lnTo>
                  <a:lnTo>
                    <a:pt x="15" y="62"/>
                  </a:lnTo>
                  <a:lnTo>
                    <a:pt x="20" y="72"/>
                  </a:lnTo>
                  <a:lnTo>
                    <a:pt x="27" y="82"/>
                  </a:lnTo>
                  <a:lnTo>
                    <a:pt x="35" y="91"/>
                  </a:lnTo>
                  <a:lnTo>
                    <a:pt x="43" y="100"/>
                  </a:lnTo>
                  <a:lnTo>
                    <a:pt x="53" y="107"/>
                  </a:lnTo>
                  <a:lnTo>
                    <a:pt x="62" y="113"/>
                  </a:lnTo>
                  <a:lnTo>
                    <a:pt x="73" y="119"/>
                  </a:lnTo>
                  <a:lnTo>
                    <a:pt x="84" y="123"/>
                  </a:lnTo>
                  <a:lnTo>
                    <a:pt x="96" y="126"/>
                  </a:lnTo>
                  <a:lnTo>
                    <a:pt x="108" y="129"/>
                  </a:lnTo>
                  <a:lnTo>
                    <a:pt x="121" y="129"/>
                  </a:lnTo>
                  <a:lnTo>
                    <a:pt x="121" y="102"/>
                  </a:lnTo>
                  <a:lnTo>
                    <a:pt x="110" y="101"/>
                  </a:lnTo>
                  <a:lnTo>
                    <a:pt x="100" y="100"/>
                  </a:lnTo>
                  <a:lnTo>
                    <a:pt x="92" y="97"/>
                  </a:lnTo>
                  <a:lnTo>
                    <a:pt x="82" y="94"/>
                  </a:lnTo>
                  <a:lnTo>
                    <a:pt x="73" y="89"/>
                  </a:lnTo>
                  <a:lnTo>
                    <a:pt x="66" y="84"/>
                  </a:lnTo>
                  <a:lnTo>
                    <a:pt x="58" y="78"/>
                  </a:lnTo>
                  <a:lnTo>
                    <a:pt x="52" y="72"/>
                  </a:lnTo>
                  <a:lnTo>
                    <a:pt x="45" y="65"/>
                  </a:lnTo>
                  <a:lnTo>
                    <a:pt x="40" y="57"/>
                  </a:lnTo>
                  <a:lnTo>
                    <a:pt x="35" y="48"/>
                  </a:lnTo>
                  <a:lnTo>
                    <a:pt x="32" y="40"/>
                  </a:lnTo>
                  <a:lnTo>
                    <a:pt x="29" y="30"/>
                  </a:lnTo>
                  <a:lnTo>
                    <a:pt x="27" y="21"/>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177" name="Freeform 114"/>
            <p:cNvSpPr>
              <a:spLocks/>
            </p:cNvSpPr>
            <p:nvPr/>
          </p:nvSpPr>
          <p:spPr bwMode="auto">
            <a:xfrm>
              <a:off x="3128" y="3127"/>
              <a:ext cx="41" cy="43"/>
            </a:xfrm>
            <a:custGeom>
              <a:avLst/>
              <a:gdLst>
                <a:gd name="T0" fmla="*/ 5 w 121"/>
                <a:gd name="T1" fmla="*/ 0 h 127"/>
                <a:gd name="T2" fmla="*/ 5 w 121"/>
                <a:gd name="T3" fmla="*/ 0 h 127"/>
                <a:gd name="T4" fmla="*/ 4 w 121"/>
                <a:gd name="T5" fmla="*/ 0 h 127"/>
                <a:gd name="T6" fmla="*/ 4 w 121"/>
                <a:gd name="T7" fmla="*/ 0 h 127"/>
                <a:gd name="T8" fmla="*/ 3 w 121"/>
                <a:gd name="T9" fmla="*/ 0 h 127"/>
                <a:gd name="T10" fmla="*/ 3 w 121"/>
                <a:gd name="T11" fmla="*/ 0 h 127"/>
                <a:gd name="T12" fmla="*/ 2 w 121"/>
                <a:gd name="T13" fmla="*/ 1 h 127"/>
                <a:gd name="T14" fmla="*/ 2 w 121"/>
                <a:gd name="T15" fmla="*/ 1 h 127"/>
                <a:gd name="T16" fmla="*/ 2 w 121"/>
                <a:gd name="T17" fmla="*/ 1 h 127"/>
                <a:gd name="T18" fmla="*/ 1 w 121"/>
                <a:gd name="T19" fmla="*/ 1 h 127"/>
                <a:gd name="T20" fmla="*/ 1 w 121"/>
                <a:gd name="T21" fmla="*/ 2 h 127"/>
                <a:gd name="T22" fmla="*/ 1 w 121"/>
                <a:gd name="T23" fmla="*/ 2 h 127"/>
                <a:gd name="T24" fmla="*/ 1 w 121"/>
                <a:gd name="T25" fmla="*/ 3 h 127"/>
                <a:gd name="T26" fmla="*/ 0 w 121"/>
                <a:gd name="T27" fmla="*/ 3 h 127"/>
                <a:gd name="T28" fmla="*/ 0 w 121"/>
                <a:gd name="T29" fmla="*/ 3 h 127"/>
                <a:gd name="T30" fmla="*/ 0 w 121"/>
                <a:gd name="T31" fmla="*/ 4 h 127"/>
                <a:gd name="T32" fmla="*/ 0 w 121"/>
                <a:gd name="T33" fmla="*/ 4 h 127"/>
                <a:gd name="T34" fmla="*/ 0 w 121"/>
                <a:gd name="T35" fmla="*/ 5 h 127"/>
                <a:gd name="T36" fmla="*/ 1 w 121"/>
                <a:gd name="T37" fmla="*/ 5 h 127"/>
                <a:gd name="T38" fmla="*/ 1 w 121"/>
                <a:gd name="T39" fmla="*/ 5 h 127"/>
                <a:gd name="T40" fmla="*/ 1 w 121"/>
                <a:gd name="T41" fmla="*/ 4 h 127"/>
                <a:gd name="T42" fmla="*/ 1 w 121"/>
                <a:gd name="T43" fmla="*/ 4 h 127"/>
                <a:gd name="T44" fmla="*/ 1 w 121"/>
                <a:gd name="T45" fmla="*/ 3 h 127"/>
                <a:gd name="T46" fmla="*/ 1 w 121"/>
                <a:gd name="T47" fmla="*/ 3 h 127"/>
                <a:gd name="T48" fmla="*/ 2 w 121"/>
                <a:gd name="T49" fmla="*/ 3 h 127"/>
                <a:gd name="T50" fmla="*/ 2 w 121"/>
                <a:gd name="T51" fmla="*/ 2 h 127"/>
                <a:gd name="T52" fmla="*/ 2 w 121"/>
                <a:gd name="T53" fmla="*/ 2 h 127"/>
                <a:gd name="T54" fmla="*/ 2 w 121"/>
                <a:gd name="T55" fmla="*/ 2 h 127"/>
                <a:gd name="T56" fmla="*/ 2 w 121"/>
                <a:gd name="T57" fmla="*/ 2 h 127"/>
                <a:gd name="T58" fmla="*/ 3 w 121"/>
                <a:gd name="T59" fmla="*/ 1 h 127"/>
                <a:gd name="T60" fmla="*/ 3 w 121"/>
                <a:gd name="T61" fmla="*/ 1 h 127"/>
                <a:gd name="T62" fmla="*/ 4 w 121"/>
                <a:gd name="T63" fmla="*/ 1 h 127"/>
                <a:gd name="T64" fmla="*/ 4 w 121"/>
                <a:gd name="T65" fmla="*/ 1 h 127"/>
                <a:gd name="T66" fmla="*/ 4 w 121"/>
                <a:gd name="T67" fmla="*/ 1 h 127"/>
                <a:gd name="T68" fmla="*/ 5 w 121"/>
                <a:gd name="T69" fmla="*/ 1 h 127"/>
                <a:gd name="T70" fmla="*/ 5 w 121"/>
                <a:gd name="T71" fmla="*/ 1 h 127"/>
                <a:gd name="T72" fmla="*/ 5 w 121"/>
                <a:gd name="T73" fmla="*/ 0 h 127"/>
                <a:gd name="T74" fmla="*/ 5 w 121"/>
                <a:gd name="T75" fmla="*/ 0 h 127"/>
                <a:gd name="T76" fmla="*/ 5 w 121"/>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121" y="0"/>
                  </a:moveTo>
                  <a:lnTo>
                    <a:pt x="121" y="0"/>
                  </a:lnTo>
                  <a:lnTo>
                    <a:pt x="108" y="0"/>
                  </a:lnTo>
                  <a:lnTo>
                    <a:pt x="96" y="3"/>
                  </a:lnTo>
                  <a:lnTo>
                    <a:pt x="84" y="5"/>
                  </a:lnTo>
                  <a:lnTo>
                    <a:pt x="73" y="10"/>
                  </a:lnTo>
                  <a:lnTo>
                    <a:pt x="62" y="16"/>
                  </a:lnTo>
                  <a:lnTo>
                    <a:pt x="53" y="22"/>
                  </a:lnTo>
                  <a:lnTo>
                    <a:pt x="43" y="29"/>
                  </a:lnTo>
                  <a:lnTo>
                    <a:pt x="35" y="38"/>
                  </a:lnTo>
                  <a:lnTo>
                    <a:pt x="27" y="46"/>
                  </a:lnTo>
                  <a:lnTo>
                    <a:pt x="20" y="57"/>
                  </a:lnTo>
                  <a:lnTo>
                    <a:pt x="15" y="68"/>
                  </a:lnTo>
                  <a:lnTo>
                    <a:pt x="10" y="78"/>
                  </a:lnTo>
                  <a:lnTo>
                    <a:pt x="5" y="90"/>
                  </a:lnTo>
                  <a:lnTo>
                    <a:pt x="3" y="102"/>
                  </a:lnTo>
                  <a:lnTo>
                    <a:pt x="1" y="115"/>
                  </a:lnTo>
                  <a:lnTo>
                    <a:pt x="0" y="127"/>
                  </a:lnTo>
                  <a:lnTo>
                    <a:pt x="25" y="127"/>
                  </a:lnTo>
                  <a:lnTo>
                    <a:pt x="25" y="118"/>
                  </a:lnTo>
                  <a:lnTo>
                    <a:pt x="27" y="107"/>
                  </a:lnTo>
                  <a:lnTo>
                    <a:pt x="29" y="97"/>
                  </a:lnTo>
                  <a:lnTo>
                    <a:pt x="32" y="89"/>
                  </a:lnTo>
                  <a:lnTo>
                    <a:pt x="35" y="80"/>
                  </a:lnTo>
                  <a:lnTo>
                    <a:pt x="40" y="71"/>
                  </a:lnTo>
                  <a:lnTo>
                    <a:pt x="45" y="64"/>
                  </a:lnTo>
                  <a:lnTo>
                    <a:pt x="52" y="57"/>
                  </a:lnTo>
                  <a:lnTo>
                    <a:pt x="58" y="50"/>
                  </a:lnTo>
                  <a:lnTo>
                    <a:pt x="66" y="45"/>
                  </a:lnTo>
                  <a:lnTo>
                    <a:pt x="73" y="39"/>
                  </a:lnTo>
                  <a:lnTo>
                    <a:pt x="82" y="35"/>
                  </a:lnTo>
                  <a:lnTo>
                    <a:pt x="92" y="32"/>
                  </a:lnTo>
                  <a:lnTo>
                    <a:pt x="100" y="29"/>
                  </a:lnTo>
                  <a:lnTo>
                    <a:pt x="110" y="27"/>
                  </a:lnTo>
                  <a:lnTo>
                    <a:pt x="121" y="27"/>
                  </a:lnTo>
                  <a:lnTo>
                    <a:pt x="121" y="0"/>
                  </a:lnTo>
                  <a:close/>
                </a:path>
              </a:pathLst>
            </a:custGeom>
            <a:solidFill>
              <a:srgbClr val="1F1A17"/>
            </a:solidFill>
            <a:ln w="9525">
              <a:noFill/>
              <a:round/>
              <a:headEnd/>
              <a:tailEnd/>
            </a:ln>
          </p:spPr>
          <p:txBody>
            <a:bodyPr/>
            <a:lstStyle/>
            <a:p>
              <a:endParaRPr lang="en-US"/>
            </a:p>
          </p:txBody>
        </p:sp>
        <p:sp>
          <p:nvSpPr>
            <p:cNvPr id="45178" name="Freeform 115"/>
            <p:cNvSpPr>
              <a:spLocks/>
            </p:cNvSpPr>
            <p:nvPr/>
          </p:nvSpPr>
          <p:spPr bwMode="auto">
            <a:xfrm>
              <a:off x="3169" y="3127"/>
              <a:ext cx="40" cy="43"/>
            </a:xfrm>
            <a:custGeom>
              <a:avLst/>
              <a:gdLst>
                <a:gd name="T0" fmla="*/ 4 w 120"/>
                <a:gd name="T1" fmla="*/ 5 h 127"/>
                <a:gd name="T2" fmla="*/ 4 w 120"/>
                <a:gd name="T3" fmla="*/ 5 h 127"/>
                <a:gd name="T4" fmla="*/ 4 w 120"/>
                <a:gd name="T5" fmla="*/ 4 h 127"/>
                <a:gd name="T6" fmla="*/ 4 w 120"/>
                <a:gd name="T7" fmla="*/ 4 h 127"/>
                <a:gd name="T8" fmla="*/ 4 w 120"/>
                <a:gd name="T9" fmla="*/ 3 h 127"/>
                <a:gd name="T10" fmla="*/ 4 w 120"/>
                <a:gd name="T11" fmla="*/ 3 h 127"/>
                <a:gd name="T12" fmla="*/ 4 w 120"/>
                <a:gd name="T13" fmla="*/ 3 h 127"/>
                <a:gd name="T14" fmla="*/ 4 w 120"/>
                <a:gd name="T15" fmla="*/ 2 h 127"/>
                <a:gd name="T16" fmla="*/ 3 w 120"/>
                <a:gd name="T17" fmla="*/ 2 h 127"/>
                <a:gd name="T18" fmla="*/ 3 w 120"/>
                <a:gd name="T19" fmla="*/ 1 h 127"/>
                <a:gd name="T20" fmla="*/ 3 w 120"/>
                <a:gd name="T21" fmla="*/ 1 h 127"/>
                <a:gd name="T22" fmla="*/ 3 w 120"/>
                <a:gd name="T23" fmla="*/ 1 h 127"/>
                <a:gd name="T24" fmla="*/ 2 w 120"/>
                <a:gd name="T25" fmla="*/ 1 h 127"/>
                <a:gd name="T26" fmla="*/ 2 w 120"/>
                <a:gd name="T27" fmla="*/ 0 h 127"/>
                <a:gd name="T28" fmla="*/ 1 w 120"/>
                <a:gd name="T29" fmla="*/ 0 h 127"/>
                <a:gd name="T30" fmla="*/ 1 w 120"/>
                <a:gd name="T31" fmla="*/ 0 h 127"/>
                <a:gd name="T32" fmla="*/ 0 w 120"/>
                <a:gd name="T33" fmla="*/ 0 h 127"/>
                <a:gd name="T34" fmla="*/ 0 w 120"/>
                <a:gd name="T35" fmla="*/ 0 h 127"/>
                <a:gd name="T36" fmla="*/ 0 w 120"/>
                <a:gd name="T37" fmla="*/ 1 h 127"/>
                <a:gd name="T38" fmla="*/ 0 w 120"/>
                <a:gd name="T39" fmla="*/ 1 h 127"/>
                <a:gd name="T40" fmla="*/ 1 w 120"/>
                <a:gd name="T41" fmla="*/ 1 h 127"/>
                <a:gd name="T42" fmla="*/ 1 w 120"/>
                <a:gd name="T43" fmla="*/ 1 h 127"/>
                <a:gd name="T44" fmla="*/ 1 w 120"/>
                <a:gd name="T45" fmla="*/ 1 h 127"/>
                <a:gd name="T46" fmla="*/ 2 w 120"/>
                <a:gd name="T47" fmla="*/ 1 h 127"/>
                <a:gd name="T48" fmla="*/ 2 w 120"/>
                <a:gd name="T49" fmla="*/ 2 h 127"/>
                <a:gd name="T50" fmla="*/ 2 w 120"/>
                <a:gd name="T51" fmla="*/ 2 h 127"/>
                <a:gd name="T52" fmla="*/ 3 w 120"/>
                <a:gd name="T53" fmla="*/ 2 h 127"/>
                <a:gd name="T54" fmla="*/ 3 w 120"/>
                <a:gd name="T55" fmla="*/ 2 h 127"/>
                <a:gd name="T56" fmla="*/ 3 w 120"/>
                <a:gd name="T57" fmla="*/ 3 h 127"/>
                <a:gd name="T58" fmla="*/ 3 w 120"/>
                <a:gd name="T59" fmla="*/ 3 h 127"/>
                <a:gd name="T60" fmla="*/ 3 w 120"/>
                <a:gd name="T61" fmla="*/ 3 h 127"/>
                <a:gd name="T62" fmla="*/ 3 w 120"/>
                <a:gd name="T63" fmla="*/ 4 h 127"/>
                <a:gd name="T64" fmla="*/ 3 w 120"/>
                <a:gd name="T65" fmla="*/ 4 h 127"/>
                <a:gd name="T66" fmla="*/ 4 w 120"/>
                <a:gd name="T67" fmla="*/ 5 h 127"/>
                <a:gd name="T68" fmla="*/ 4 w 120"/>
                <a:gd name="T69" fmla="*/ 5 h 127"/>
                <a:gd name="T70" fmla="*/ 4 w 120"/>
                <a:gd name="T71" fmla="*/ 5 h 127"/>
                <a:gd name="T72" fmla="*/ 4 w 120"/>
                <a:gd name="T73" fmla="*/ 5 h 127"/>
                <a:gd name="T74" fmla="*/ 4 w 120"/>
                <a:gd name="T75" fmla="*/ 5 h 127"/>
                <a:gd name="T76" fmla="*/ 4 w 12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120" y="127"/>
                  </a:moveTo>
                  <a:lnTo>
                    <a:pt x="120" y="127"/>
                  </a:lnTo>
                  <a:lnTo>
                    <a:pt x="120" y="115"/>
                  </a:lnTo>
                  <a:lnTo>
                    <a:pt x="118" y="102"/>
                  </a:lnTo>
                  <a:lnTo>
                    <a:pt x="115" y="90"/>
                  </a:lnTo>
                  <a:lnTo>
                    <a:pt x="111" y="78"/>
                  </a:lnTo>
                  <a:lnTo>
                    <a:pt x="106" y="68"/>
                  </a:lnTo>
                  <a:lnTo>
                    <a:pt x="100" y="57"/>
                  </a:lnTo>
                  <a:lnTo>
                    <a:pt x="94" y="46"/>
                  </a:lnTo>
                  <a:lnTo>
                    <a:pt x="85" y="38"/>
                  </a:lnTo>
                  <a:lnTo>
                    <a:pt x="78" y="29"/>
                  </a:lnTo>
                  <a:lnTo>
                    <a:pt x="68" y="22"/>
                  </a:lnTo>
                  <a:lnTo>
                    <a:pt x="58" y="16"/>
                  </a:lnTo>
                  <a:lnTo>
                    <a:pt x="47" y="10"/>
                  </a:lnTo>
                  <a:lnTo>
                    <a:pt x="37" y="5"/>
                  </a:lnTo>
                  <a:lnTo>
                    <a:pt x="25" y="3"/>
                  </a:lnTo>
                  <a:lnTo>
                    <a:pt x="13" y="0"/>
                  </a:lnTo>
                  <a:lnTo>
                    <a:pt x="0" y="0"/>
                  </a:lnTo>
                  <a:lnTo>
                    <a:pt x="0" y="27"/>
                  </a:lnTo>
                  <a:lnTo>
                    <a:pt x="11" y="27"/>
                  </a:lnTo>
                  <a:lnTo>
                    <a:pt x="20" y="29"/>
                  </a:lnTo>
                  <a:lnTo>
                    <a:pt x="29" y="32"/>
                  </a:lnTo>
                  <a:lnTo>
                    <a:pt x="39" y="35"/>
                  </a:lnTo>
                  <a:lnTo>
                    <a:pt x="47" y="39"/>
                  </a:lnTo>
                  <a:lnTo>
                    <a:pt x="55" y="45"/>
                  </a:lnTo>
                  <a:lnTo>
                    <a:pt x="62" y="50"/>
                  </a:lnTo>
                  <a:lnTo>
                    <a:pt x="69" y="57"/>
                  </a:lnTo>
                  <a:lnTo>
                    <a:pt x="74" y="64"/>
                  </a:lnTo>
                  <a:lnTo>
                    <a:pt x="81" y="71"/>
                  </a:lnTo>
                  <a:lnTo>
                    <a:pt x="85" y="80"/>
                  </a:lnTo>
                  <a:lnTo>
                    <a:pt x="88" y="89"/>
                  </a:lnTo>
                  <a:lnTo>
                    <a:pt x="92" y="97"/>
                  </a:lnTo>
                  <a:lnTo>
                    <a:pt x="94" y="107"/>
                  </a:lnTo>
                  <a:lnTo>
                    <a:pt x="96" y="118"/>
                  </a:lnTo>
                  <a:lnTo>
                    <a:pt x="96" y="127"/>
                  </a:lnTo>
                  <a:lnTo>
                    <a:pt x="120" y="127"/>
                  </a:lnTo>
                  <a:close/>
                </a:path>
              </a:pathLst>
            </a:custGeom>
            <a:solidFill>
              <a:srgbClr val="1F1A17"/>
            </a:solidFill>
            <a:ln w="9525">
              <a:noFill/>
              <a:round/>
              <a:headEnd/>
              <a:tailEnd/>
            </a:ln>
          </p:spPr>
          <p:txBody>
            <a:bodyPr/>
            <a:lstStyle/>
            <a:p>
              <a:endParaRPr lang="en-US"/>
            </a:p>
          </p:txBody>
        </p:sp>
        <p:sp>
          <p:nvSpPr>
            <p:cNvPr id="45179" name="Freeform 116"/>
            <p:cNvSpPr>
              <a:spLocks/>
            </p:cNvSpPr>
            <p:nvPr/>
          </p:nvSpPr>
          <p:spPr bwMode="auto">
            <a:xfrm>
              <a:off x="3232" y="3021"/>
              <a:ext cx="42" cy="46"/>
            </a:xfrm>
            <a:custGeom>
              <a:avLst/>
              <a:gdLst>
                <a:gd name="T0" fmla="*/ 5 w 126"/>
                <a:gd name="T1" fmla="*/ 3 h 138"/>
                <a:gd name="T2" fmla="*/ 5 w 126"/>
                <a:gd name="T3" fmla="*/ 3 h 138"/>
                <a:gd name="T4" fmla="*/ 4 w 126"/>
                <a:gd name="T5" fmla="*/ 4 h 138"/>
                <a:gd name="T6" fmla="*/ 4 w 126"/>
                <a:gd name="T7" fmla="*/ 4 h 138"/>
                <a:gd name="T8" fmla="*/ 4 w 126"/>
                <a:gd name="T9" fmla="*/ 5 h 138"/>
                <a:gd name="T10" fmla="*/ 3 w 126"/>
                <a:gd name="T11" fmla="*/ 5 h 138"/>
                <a:gd name="T12" fmla="*/ 3 w 126"/>
                <a:gd name="T13" fmla="*/ 5 h 138"/>
                <a:gd name="T14" fmla="*/ 3 w 126"/>
                <a:gd name="T15" fmla="*/ 5 h 138"/>
                <a:gd name="T16" fmla="*/ 2 w 126"/>
                <a:gd name="T17" fmla="*/ 5 h 138"/>
                <a:gd name="T18" fmla="*/ 2 w 126"/>
                <a:gd name="T19" fmla="*/ 5 h 138"/>
                <a:gd name="T20" fmla="*/ 1 w 126"/>
                <a:gd name="T21" fmla="*/ 5 h 138"/>
                <a:gd name="T22" fmla="*/ 1 w 126"/>
                <a:gd name="T23" fmla="*/ 5 h 138"/>
                <a:gd name="T24" fmla="*/ 1 w 126"/>
                <a:gd name="T25" fmla="*/ 4 h 138"/>
                <a:gd name="T26" fmla="*/ 0 w 126"/>
                <a:gd name="T27" fmla="*/ 4 h 138"/>
                <a:gd name="T28" fmla="*/ 0 w 126"/>
                <a:gd name="T29" fmla="*/ 3 h 138"/>
                <a:gd name="T30" fmla="*/ 0 w 126"/>
                <a:gd name="T31" fmla="*/ 3 h 138"/>
                <a:gd name="T32" fmla="*/ 0 w 126"/>
                <a:gd name="T33" fmla="*/ 2 h 138"/>
                <a:gd name="T34" fmla="*/ 0 w 126"/>
                <a:gd name="T35" fmla="*/ 2 h 138"/>
                <a:gd name="T36" fmla="*/ 0 w 126"/>
                <a:gd name="T37" fmla="*/ 1 h 138"/>
                <a:gd name="T38" fmla="*/ 1 w 126"/>
                <a:gd name="T39" fmla="*/ 1 h 138"/>
                <a:gd name="T40" fmla="*/ 1 w 126"/>
                <a:gd name="T41" fmla="*/ 1 h 138"/>
                <a:gd name="T42" fmla="*/ 1 w 126"/>
                <a:gd name="T43" fmla="*/ 0 h 138"/>
                <a:gd name="T44" fmla="*/ 2 w 126"/>
                <a:gd name="T45" fmla="*/ 0 h 138"/>
                <a:gd name="T46" fmla="*/ 2 w 126"/>
                <a:gd name="T47" fmla="*/ 0 h 138"/>
                <a:gd name="T48" fmla="*/ 3 w 126"/>
                <a:gd name="T49" fmla="*/ 0 h 138"/>
                <a:gd name="T50" fmla="*/ 3 w 126"/>
                <a:gd name="T51" fmla="*/ 0 h 138"/>
                <a:gd name="T52" fmla="*/ 3 w 126"/>
                <a:gd name="T53" fmla="*/ 0 h 138"/>
                <a:gd name="T54" fmla="*/ 4 w 126"/>
                <a:gd name="T55" fmla="*/ 1 h 138"/>
                <a:gd name="T56" fmla="*/ 4 w 126"/>
                <a:gd name="T57" fmla="*/ 1 h 138"/>
                <a:gd name="T58" fmla="*/ 4 w 126"/>
                <a:gd name="T59" fmla="*/ 1 h 138"/>
                <a:gd name="T60" fmla="*/ 5 w 126"/>
                <a:gd name="T61" fmla="*/ 2 h 138"/>
                <a:gd name="T62" fmla="*/ 5 w 126"/>
                <a:gd name="T63" fmla="*/ 2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38"/>
                <a:gd name="T98" fmla="*/ 126 w 126"/>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38">
                  <a:moveTo>
                    <a:pt x="126" y="70"/>
                  </a:moveTo>
                  <a:lnTo>
                    <a:pt x="126" y="76"/>
                  </a:lnTo>
                  <a:lnTo>
                    <a:pt x="125" y="84"/>
                  </a:lnTo>
                  <a:lnTo>
                    <a:pt x="124" y="90"/>
                  </a:lnTo>
                  <a:lnTo>
                    <a:pt x="122" y="96"/>
                  </a:lnTo>
                  <a:lnTo>
                    <a:pt x="119" y="102"/>
                  </a:lnTo>
                  <a:lnTo>
                    <a:pt x="116" y="108"/>
                  </a:lnTo>
                  <a:lnTo>
                    <a:pt x="112" y="112"/>
                  </a:lnTo>
                  <a:lnTo>
                    <a:pt x="108" y="117"/>
                  </a:lnTo>
                  <a:lnTo>
                    <a:pt x="104" y="122"/>
                  </a:lnTo>
                  <a:lnTo>
                    <a:pt x="99" y="126"/>
                  </a:lnTo>
                  <a:lnTo>
                    <a:pt x="94" y="129"/>
                  </a:lnTo>
                  <a:lnTo>
                    <a:pt x="89" y="132"/>
                  </a:lnTo>
                  <a:lnTo>
                    <a:pt x="82" y="134"/>
                  </a:lnTo>
                  <a:lnTo>
                    <a:pt x="77" y="135"/>
                  </a:lnTo>
                  <a:lnTo>
                    <a:pt x="70" y="136"/>
                  </a:lnTo>
                  <a:lnTo>
                    <a:pt x="63" y="138"/>
                  </a:lnTo>
                  <a:lnTo>
                    <a:pt x="56" y="136"/>
                  </a:lnTo>
                  <a:lnTo>
                    <a:pt x="50" y="135"/>
                  </a:lnTo>
                  <a:lnTo>
                    <a:pt x="43" y="134"/>
                  </a:lnTo>
                  <a:lnTo>
                    <a:pt x="38" y="132"/>
                  </a:lnTo>
                  <a:lnTo>
                    <a:pt x="32" y="129"/>
                  </a:lnTo>
                  <a:lnTo>
                    <a:pt x="27" y="126"/>
                  </a:lnTo>
                  <a:lnTo>
                    <a:pt x="23" y="122"/>
                  </a:lnTo>
                  <a:lnTo>
                    <a:pt x="17" y="117"/>
                  </a:lnTo>
                  <a:lnTo>
                    <a:pt x="14" y="112"/>
                  </a:lnTo>
                  <a:lnTo>
                    <a:pt x="10" y="108"/>
                  </a:lnTo>
                  <a:lnTo>
                    <a:pt x="6" y="102"/>
                  </a:lnTo>
                  <a:lnTo>
                    <a:pt x="4" y="96"/>
                  </a:lnTo>
                  <a:lnTo>
                    <a:pt x="2" y="90"/>
                  </a:lnTo>
                  <a:lnTo>
                    <a:pt x="1" y="84"/>
                  </a:lnTo>
                  <a:lnTo>
                    <a:pt x="0" y="76"/>
                  </a:lnTo>
                  <a:lnTo>
                    <a:pt x="0" y="70"/>
                  </a:lnTo>
                  <a:lnTo>
                    <a:pt x="0" y="62"/>
                  </a:lnTo>
                  <a:lnTo>
                    <a:pt x="1" y="55"/>
                  </a:lnTo>
                  <a:lnTo>
                    <a:pt x="2" y="49"/>
                  </a:lnTo>
                  <a:lnTo>
                    <a:pt x="4" y="42"/>
                  </a:lnTo>
                  <a:lnTo>
                    <a:pt x="6" y="36"/>
                  </a:lnTo>
                  <a:lnTo>
                    <a:pt x="10" y="30"/>
                  </a:lnTo>
                  <a:lnTo>
                    <a:pt x="14" y="25"/>
                  </a:lnTo>
                  <a:lnTo>
                    <a:pt x="17" y="20"/>
                  </a:lnTo>
                  <a:lnTo>
                    <a:pt x="23" y="15"/>
                  </a:lnTo>
                  <a:lnTo>
                    <a:pt x="27" y="12"/>
                  </a:lnTo>
                  <a:lnTo>
                    <a:pt x="32" y="8"/>
                  </a:lnTo>
                  <a:lnTo>
                    <a:pt x="38" y="5"/>
                  </a:lnTo>
                  <a:lnTo>
                    <a:pt x="43" y="2"/>
                  </a:lnTo>
                  <a:lnTo>
                    <a:pt x="50" y="1"/>
                  </a:lnTo>
                  <a:lnTo>
                    <a:pt x="56" y="0"/>
                  </a:lnTo>
                  <a:lnTo>
                    <a:pt x="63" y="0"/>
                  </a:lnTo>
                  <a:lnTo>
                    <a:pt x="70" y="0"/>
                  </a:lnTo>
                  <a:lnTo>
                    <a:pt x="77" y="1"/>
                  </a:lnTo>
                  <a:lnTo>
                    <a:pt x="82" y="2"/>
                  </a:lnTo>
                  <a:lnTo>
                    <a:pt x="89" y="5"/>
                  </a:lnTo>
                  <a:lnTo>
                    <a:pt x="94" y="8"/>
                  </a:lnTo>
                  <a:lnTo>
                    <a:pt x="99" y="12"/>
                  </a:lnTo>
                  <a:lnTo>
                    <a:pt x="104" y="15"/>
                  </a:lnTo>
                  <a:lnTo>
                    <a:pt x="108" y="20"/>
                  </a:lnTo>
                  <a:lnTo>
                    <a:pt x="112" y="25"/>
                  </a:lnTo>
                  <a:lnTo>
                    <a:pt x="116" y="30"/>
                  </a:lnTo>
                  <a:lnTo>
                    <a:pt x="119" y="36"/>
                  </a:lnTo>
                  <a:lnTo>
                    <a:pt x="122" y="42"/>
                  </a:lnTo>
                  <a:lnTo>
                    <a:pt x="124" y="49"/>
                  </a:lnTo>
                  <a:lnTo>
                    <a:pt x="125" y="55"/>
                  </a:lnTo>
                  <a:lnTo>
                    <a:pt x="126" y="62"/>
                  </a:lnTo>
                  <a:lnTo>
                    <a:pt x="126" y="70"/>
                  </a:lnTo>
                  <a:close/>
                </a:path>
              </a:pathLst>
            </a:custGeom>
            <a:solidFill>
              <a:srgbClr val="E87A41"/>
            </a:solidFill>
            <a:ln w="9525">
              <a:noFill/>
              <a:round/>
              <a:headEnd/>
              <a:tailEnd/>
            </a:ln>
          </p:spPr>
          <p:txBody>
            <a:bodyPr/>
            <a:lstStyle/>
            <a:p>
              <a:endParaRPr lang="en-US"/>
            </a:p>
          </p:txBody>
        </p:sp>
        <p:sp>
          <p:nvSpPr>
            <p:cNvPr id="45180" name="Freeform 117"/>
            <p:cNvSpPr>
              <a:spLocks/>
            </p:cNvSpPr>
            <p:nvPr/>
          </p:nvSpPr>
          <p:spPr bwMode="auto">
            <a:xfrm>
              <a:off x="3253" y="3045"/>
              <a:ext cx="25" cy="27"/>
            </a:xfrm>
            <a:custGeom>
              <a:avLst/>
              <a:gdLst>
                <a:gd name="T0" fmla="*/ 0 w 75"/>
                <a:gd name="T1" fmla="*/ 3 h 81"/>
                <a:gd name="T2" fmla="*/ 0 w 75"/>
                <a:gd name="T3" fmla="*/ 3 h 81"/>
                <a:gd name="T4" fmla="*/ 0 w 75"/>
                <a:gd name="T5" fmla="*/ 3 h 81"/>
                <a:gd name="T6" fmla="*/ 1 w 75"/>
                <a:gd name="T7" fmla="*/ 3 h 81"/>
                <a:gd name="T8" fmla="*/ 1 w 75"/>
                <a:gd name="T9" fmla="*/ 3 h 81"/>
                <a:gd name="T10" fmla="*/ 1 w 75"/>
                <a:gd name="T11" fmla="*/ 3 h 81"/>
                <a:gd name="T12" fmla="*/ 1 w 75"/>
                <a:gd name="T13" fmla="*/ 3 h 81"/>
                <a:gd name="T14" fmla="*/ 2 w 75"/>
                <a:gd name="T15" fmla="*/ 2 h 81"/>
                <a:gd name="T16" fmla="*/ 2 w 75"/>
                <a:gd name="T17" fmla="*/ 2 h 81"/>
                <a:gd name="T18" fmla="*/ 2 w 75"/>
                <a:gd name="T19" fmla="*/ 2 h 81"/>
                <a:gd name="T20" fmla="*/ 2 w 75"/>
                <a:gd name="T21" fmla="*/ 2 h 81"/>
                <a:gd name="T22" fmla="*/ 2 w 75"/>
                <a:gd name="T23" fmla="*/ 2 h 81"/>
                <a:gd name="T24" fmla="*/ 2 w 75"/>
                <a:gd name="T25" fmla="*/ 1 h 81"/>
                <a:gd name="T26" fmla="*/ 3 w 75"/>
                <a:gd name="T27" fmla="*/ 1 h 81"/>
                <a:gd name="T28" fmla="*/ 3 w 75"/>
                <a:gd name="T29" fmla="*/ 1 h 81"/>
                <a:gd name="T30" fmla="*/ 3 w 75"/>
                <a:gd name="T31" fmla="*/ 1 h 81"/>
                <a:gd name="T32" fmla="*/ 3 w 75"/>
                <a:gd name="T33" fmla="*/ 0 h 81"/>
                <a:gd name="T34" fmla="*/ 3 w 75"/>
                <a:gd name="T35" fmla="*/ 0 h 81"/>
                <a:gd name="T36" fmla="*/ 2 w 75"/>
                <a:gd name="T37" fmla="*/ 0 h 81"/>
                <a:gd name="T38" fmla="*/ 2 w 75"/>
                <a:gd name="T39" fmla="*/ 0 h 81"/>
                <a:gd name="T40" fmla="*/ 2 w 75"/>
                <a:gd name="T41" fmla="*/ 0 h 81"/>
                <a:gd name="T42" fmla="*/ 2 w 75"/>
                <a:gd name="T43" fmla="*/ 1 h 81"/>
                <a:gd name="T44" fmla="*/ 2 w 75"/>
                <a:gd name="T45" fmla="*/ 1 h 81"/>
                <a:gd name="T46" fmla="*/ 2 w 75"/>
                <a:gd name="T47" fmla="*/ 1 h 81"/>
                <a:gd name="T48" fmla="*/ 2 w 75"/>
                <a:gd name="T49" fmla="*/ 1 h 81"/>
                <a:gd name="T50" fmla="*/ 2 w 75"/>
                <a:gd name="T51" fmla="*/ 1 h 81"/>
                <a:gd name="T52" fmla="*/ 1 w 75"/>
                <a:gd name="T53" fmla="*/ 1 h 81"/>
                <a:gd name="T54" fmla="*/ 1 w 75"/>
                <a:gd name="T55" fmla="*/ 2 h 81"/>
                <a:gd name="T56" fmla="*/ 1 w 75"/>
                <a:gd name="T57" fmla="*/ 2 h 81"/>
                <a:gd name="T58" fmla="*/ 1 w 75"/>
                <a:gd name="T59" fmla="*/ 2 h 81"/>
                <a:gd name="T60" fmla="*/ 1 w 75"/>
                <a:gd name="T61" fmla="*/ 2 h 81"/>
                <a:gd name="T62" fmla="*/ 1 w 75"/>
                <a:gd name="T63" fmla="*/ 2 h 81"/>
                <a:gd name="T64" fmla="*/ 0 w 75"/>
                <a:gd name="T65" fmla="*/ 2 h 81"/>
                <a:gd name="T66" fmla="*/ 0 w 75"/>
                <a:gd name="T67" fmla="*/ 2 h 81"/>
                <a:gd name="T68" fmla="*/ 0 w 75"/>
                <a:gd name="T69" fmla="*/ 2 h 81"/>
                <a:gd name="T70" fmla="*/ 0 w 75"/>
                <a:gd name="T71" fmla="*/ 2 h 81"/>
                <a:gd name="T72" fmla="*/ 0 w 75"/>
                <a:gd name="T73" fmla="*/ 3 h 81"/>
                <a:gd name="T74" fmla="*/ 0 w 75"/>
                <a:gd name="T75" fmla="*/ 3 h 81"/>
                <a:gd name="T76" fmla="*/ 0 w 75"/>
                <a:gd name="T77" fmla="*/ 3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1"/>
                <a:gd name="T119" fmla="*/ 75 w 75"/>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1">
                  <a:moveTo>
                    <a:pt x="0" y="81"/>
                  </a:moveTo>
                  <a:lnTo>
                    <a:pt x="0" y="81"/>
                  </a:lnTo>
                  <a:lnTo>
                    <a:pt x="8" y="80"/>
                  </a:lnTo>
                  <a:lnTo>
                    <a:pt x="16" y="78"/>
                  </a:lnTo>
                  <a:lnTo>
                    <a:pt x="22" y="77"/>
                  </a:lnTo>
                  <a:lnTo>
                    <a:pt x="30" y="74"/>
                  </a:lnTo>
                  <a:lnTo>
                    <a:pt x="36" y="71"/>
                  </a:lnTo>
                  <a:lnTo>
                    <a:pt x="43" y="66"/>
                  </a:lnTo>
                  <a:lnTo>
                    <a:pt x="48" y="62"/>
                  </a:lnTo>
                  <a:lnTo>
                    <a:pt x="54" y="57"/>
                  </a:lnTo>
                  <a:lnTo>
                    <a:pt x="59" y="51"/>
                  </a:lnTo>
                  <a:lnTo>
                    <a:pt x="63" y="45"/>
                  </a:lnTo>
                  <a:lnTo>
                    <a:pt x="67" y="39"/>
                  </a:lnTo>
                  <a:lnTo>
                    <a:pt x="70" y="32"/>
                  </a:lnTo>
                  <a:lnTo>
                    <a:pt x="72" y="24"/>
                  </a:lnTo>
                  <a:lnTo>
                    <a:pt x="74" y="16"/>
                  </a:lnTo>
                  <a:lnTo>
                    <a:pt x="75" y="8"/>
                  </a:lnTo>
                  <a:lnTo>
                    <a:pt x="75" y="0"/>
                  </a:lnTo>
                  <a:lnTo>
                    <a:pt x="51" y="0"/>
                  </a:lnTo>
                  <a:lnTo>
                    <a:pt x="51" y="5"/>
                  </a:lnTo>
                  <a:lnTo>
                    <a:pt x="50" y="11"/>
                  </a:lnTo>
                  <a:lnTo>
                    <a:pt x="49" y="16"/>
                  </a:lnTo>
                  <a:lnTo>
                    <a:pt x="47" y="21"/>
                  </a:lnTo>
                  <a:lnTo>
                    <a:pt x="46" y="26"/>
                  </a:lnTo>
                  <a:lnTo>
                    <a:pt x="43" y="30"/>
                  </a:lnTo>
                  <a:lnTo>
                    <a:pt x="41" y="34"/>
                  </a:lnTo>
                  <a:lnTo>
                    <a:pt x="37" y="38"/>
                  </a:lnTo>
                  <a:lnTo>
                    <a:pt x="33" y="41"/>
                  </a:lnTo>
                  <a:lnTo>
                    <a:pt x="30" y="45"/>
                  </a:lnTo>
                  <a:lnTo>
                    <a:pt x="26" y="47"/>
                  </a:lnTo>
                  <a:lnTo>
                    <a:pt x="21" y="50"/>
                  </a:lnTo>
                  <a:lnTo>
                    <a:pt x="16" y="51"/>
                  </a:lnTo>
                  <a:lnTo>
                    <a:pt x="10" y="52"/>
                  </a:lnTo>
                  <a:lnTo>
                    <a:pt x="6" y="53"/>
                  </a:lnTo>
                  <a:lnTo>
                    <a:pt x="0" y="53"/>
                  </a:lnTo>
                  <a:lnTo>
                    <a:pt x="0" y="81"/>
                  </a:lnTo>
                  <a:close/>
                </a:path>
              </a:pathLst>
            </a:custGeom>
            <a:solidFill>
              <a:srgbClr val="1F1A17"/>
            </a:solidFill>
            <a:ln w="9525">
              <a:noFill/>
              <a:round/>
              <a:headEnd/>
              <a:tailEnd/>
            </a:ln>
          </p:spPr>
          <p:txBody>
            <a:bodyPr/>
            <a:lstStyle/>
            <a:p>
              <a:endParaRPr lang="en-US"/>
            </a:p>
          </p:txBody>
        </p:sp>
        <p:sp>
          <p:nvSpPr>
            <p:cNvPr id="45181" name="Freeform 118"/>
            <p:cNvSpPr>
              <a:spLocks/>
            </p:cNvSpPr>
            <p:nvPr/>
          </p:nvSpPr>
          <p:spPr bwMode="auto">
            <a:xfrm>
              <a:off x="3228" y="3045"/>
              <a:ext cx="25" cy="27"/>
            </a:xfrm>
            <a:custGeom>
              <a:avLst/>
              <a:gdLst>
                <a:gd name="T0" fmla="*/ 0 w 76"/>
                <a:gd name="T1" fmla="*/ 0 h 81"/>
                <a:gd name="T2" fmla="*/ 0 w 76"/>
                <a:gd name="T3" fmla="*/ 0 h 81"/>
                <a:gd name="T4" fmla="*/ 0 w 76"/>
                <a:gd name="T5" fmla="*/ 0 h 81"/>
                <a:gd name="T6" fmla="*/ 0 w 76"/>
                <a:gd name="T7" fmla="*/ 1 h 81"/>
                <a:gd name="T8" fmla="*/ 0 w 76"/>
                <a:gd name="T9" fmla="*/ 1 h 81"/>
                <a:gd name="T10" fmla="*/ 0 w 76"/>
                <a:gd name="T11" fmla="*/ 1 h 81"/>
                <a:gd name="T12" fmla="*/ 0 w 76"/>
                <a:gd name="T13" fmla="*/ 1 h 81"/>
                <a:gd name="T14" fmla="*/ 0 w 76"/>
                <a:gd name="T15" fmla="*/ 2 h 81"/>
                <a:gd name="T16" fmla="*/ 1 w 76"/>
                <a:gd name="T17" fmla="*/ 2 h 81"/>
                <a:gd name="T18" fmla="*/ 1 w 76"/>
                <a:gd name="T19" fmla="*/ 2 h 81"/>
                <a:gd name="T20" fmla="*/ 1 w 76"/>
                <a:gd name="T21" fmla="*/ 2 h 81"/>
                <a:gd name="T22" fmla="*/ 1 w 76"/>
                <a:gd name="T23" fmla="*/ 2 h 81"/>
                <a:gd name="T24" fmla="*/ 1 w 76"/>
                <a:gd name="T25" fmla="*/ 3 h 81"/>
                <a:gd name="T26" fmla="*/ 2 w 76"/>
                <a:gd name="T27" fmla="*/ 3 h 81"/>
                <a:gd name="T28" fmla="*/ 2 w 76"/>
                <a:gd name="T29" fmla="*/ 3 h 81"/>
                <a:gd name="T30" fmla="*/ 2 w 76"/>
                <a:gd name="T31" fmla="*/ 3 h 81"/>
                <a:gd name="T32" fmla="*/ 2 w 76"/>
                <a:gd name="T33" fmla="*/ 3 h 81"/>
                <a:gd name="T34" fmla="*/ 3 w 76"/>
                <a:gd name="T35" fmla="*/ 3 h 81"/>
                <a:gd name="T36" fmla="*/ 3 w 76"/>
                <a:gd name="T37" fmla="*/ 2 h 81"/>
                <a:gd name="T38" fmla="*/ 3 w 76"/>
                <a:gd name="T39" fmla="*/ 2 h 81"/>
                <a:gd name="T40" fmla="*/ 2 w 76"/>
                <a:gd name="T41" fmla="*/ 2 h 81"/>
                <a:gd name="T42" fmla="*/ 2 w 76"/>
                <a:gd name="T43" fmla="*/ 2 h 81"/>
                <a:gd name="T44" fmla="*/ 2 w 76"/>
                <a:gd name="T45" fmla="*/ 2 h 81"/>
                <a:gd name="T46" fmla="*/ 2 w 76"/>
                <a:gd name="T47" fmla="*/ 2 h 81"/>
                <a:gd name="T48" fmla="*/ 2 w 76"/>
                <a:gd name="T49" fmla="*/ 2 h 81"/>
                <a:gd name="T50" fmla="*/ 2 w 76"/>
                <a:gd name="T51" fmla="*/ 2 h 81"/>
                <a:gd name="T52" fmla="*/ 1 w 76"/>
                <a:gd name="T53" fmla="*/ 1 h 81"/>
                <a:gd name="T54" fmla="*/ 1 w 76"/>
                <a:gd name="T55" fmla="*/ 1 h 81"/>
                <a:gd name="T56" fmla="*/ 1 w 76"/>
                <a:gd name="T57" fmla="*/ 1 h 81"/>
                <a:gd name="T58" fmla="*/ 1 w 76"/>
                <a:gd name="T59" fmla="*/ 1 h 81"/>
                <a:gd name="T60" fmla="*/ 1 w 76"/>
                <a:gd name="T61" fmla="*/ 1 h 81"/>
                <a:gd name="T62" fmla="*/ 1 w 76"/>
                <a:gd name="T63" fmla="*/ 1 h 81"/>
                <a:gd name="T64" fmla="*/ 1 w 76"/>
                <a:gd name="T65" fmla="*/ 0 h 81"/>
                <a:gd name="T66" fmla="*/ 1 w 76"/>
                <a:gd name="T67" fmla="*/ 0 h 81"/>
                <a:gd name="T68" fmla="*/ 1 w 76"/>
                <a:gd name="T69" fmla="*/ 0 h 81"/>
                <a:gd name="T70" fmla="*/ 1 w 76"/>
                <a:gd name="T71" fmla="*/ 0 h 81"/>
                <a:gd name="T72" fmla="*/ 0 w 76"/>
                <a:gd name="T73" fmla="*/ 0 h 81"/>
                <a:gd name="T74" fmla="*/ 0 w 76"/>
                <a:gd name="T75" fmla="*/ 0 h 81"/>
                <a:gd name="T76" fmla="*/ 0 w 76"/>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1"/>
                <a:gd name="T119" fmla="*/ 76 w 76"/>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1">
                  <a:moveTo>
                    <a:pt x="0" y="0"/>
                  </a:moveTo>
                  <a:lnTo>
                    <a:pt x="0" y="0"/>
                  </a:lnTo>
                  <a:lnTo>
                    <a:pt x="1" y="8"/>
                  </a:lnTo>
                  <a:lnTo>
                    <a:pt x="2" y="16"/>
                  </a:lnTo>
                  <a:lnTo>
                    <a:pt x="4" y="24"/>
                  </a:lnTo>
                  <a:lnTo>
                    <a:pt x="6" y="32"/>
                  </a:lnTo>
                  <a:lnTo>
                    <a:pt x="10" y="39"/>
                  </a:lnTo>
                  <a:lnTo>
                    <a:pt x="13" y="45"/>
                  </a:lnTo>
                  <a:lnTo>
                    <a:pt x="17" y="51"/>
                  </a:lnTo>
                  <a:lnTo>
                    <a:pt x="23" y="57"/>
                  </a:lnTo>
                  <a:lnTo>
                    <a:pt x="28" y="62"/>
                  </a:lnTo>
                  <a:lnTo>
                    <a:pt x="33" y="66"/>
                  </a:lnTo>
                  <a:lnTo>
                    <a:pt x="40" y="71"/>
                  </a:lnTo>
                  <a:lnTo>
                    <a:pt x="46" y="74"/>
                  </a:lnTo>
                  <a:lnTo>
                    <a:pt x="53" y="77"/>
                  </a:lnTo>
                  <a:lnTo>
                    <a:pt x="60" y="78"/>
                  </a:lnTo>
                  <a:lnTo>
                    <a:pt x="68" y="80"/>
                  </a:lnTo>
                  <a:lnTo>
                    <a:pt x="76" y="81"/>
                  </a:lnTo>
                  <a:lnTo>
                    <a:pt x="76" y="53"/>
                  </a:lnTo>
                  <a:lnTo>
                    <a:pt x="70" y="53"/>
                  </a:lnTo>
                  <a:lnTo>
                    <a:pt x="65" y="52"/>
                  </a:lnTo>
                  <a:lnTo>
                    <a:pt x="60" y="51"/>
                  </a:lnTo>
                  <a:lnTo>
                    <a:pt x="55" y="50"/>
                  </a:lnTo>
                  <a:lnTo>
                    <a:pt x="51" y="47"/>
                  </a:lnTo>
                  <a:lnTo>
                    <a:pt x="46" y="45"/>
                  </a:lnTo>
                  <a:lnTo>
                    <a:pt x="42" y="41"/>
                  </a:lnTo>
                  <a:lnTo>
                    <a:pt x="39" y="38"/>
                  </a:lnTo>
                  <a:lnTo>
                    <a:pt x="36" y="34"/>
                  </a:lnTo>
                  <a:lnTo>
                    <a:pt x="33" y="30"/>
                  </a:lnTo>
                  <a:lnTo>
                    <a:pt x="30" y="26"/>
                  </a:lnTo>
                  <a:lnTo>
                    <a:pt x="28" y="21"/>
                  </a:lnTo>
                  <a:lnTo>
                    <a:pt x="27" y="16"/>
                  </a:lnTo>
                  <a:lnTo>
                    <a:pt x="26" y="11"/>
                  </a:lnTo>
                  <a:lnTo>
                    <a:pt x="25" y="5"/>
                  </a:lnTo>
                  <a:lnTo>
                    <a:pt x="25" y="0"/>
                  </a:lnTo>
                  <a:lnTo>
                    <a:pt x="0" y="0"/>
                  </a:lnTo>
                  <a:close/>
                </a:path>
              </a:pathLst>
            </a:custGeom>
            <a:solidFill>
              <a:srgbClr val="1F1A17"/>
            </a:solidFill>
            <a:ln w="9525">
              <a:noFill/>
              <a:round/>
              <a:headEnd/>
              <a:tailEnd/>
            </a:ln>
          </p:spPr>
          <p:txBody>
            <a:bodyPr/>
            <a:lstStyle/>
            <a:p>
              <a:endParaRPr lang="en-US"/>
            </a:p>
          </p:txBody>
        </p:sp>
        <p:sp>
          <p:nvSpPr>
            <p:cNvPr id="45182" name="Freeform 119"/>
            <p:cNvSpPr>
              <a:spLocks/>
            </p:cNvSpPr>
            <p:nvPr/>
          </p:nvSpPr>
          <p:spPr bwMode="auto">
            <a:xfrm>
              <a:off x="3228" y="3017"/>
              <a:ext cx="25" cy="28"/>
            </a:xfrm>
            <a:custGeom>
              <a:avLst/>
              <a:gdLst>
                <a:gd name="T0" fmla="*/ 3 w 76"/>
                <a:gd name="T1" fmla="*/ 0 h 83"/>
                <a:gd name="T2" fmla="*/ 3 w 76"/>
                <a:gd name="T3" fmla="*/ 0 h 83"/>
                <a:gd name="T4" fmla="*/ 2 w 76"/>
                <a:gd name="T5" fmla="*/ 0 h 83"/>
                <a:gd name="T6" fmla="*/ 2 w 76"/>
                <a:gd name="T7" fmla="*/ 0 h 83"/>
                <a:gd name="T8" fmla="*/ 2 w 76"/>
                <a:gd name="T9" fmla="*/ 0 h 83"/>
                <a:gd name="T10" fmla="*/ 2 w 76"/>
                <a:gd name="T11" fmla="*/ 0 h 83"/>
                <a:gd name="T12" fmla="*/ 1 w 76"/>
                <a:gd name="T13" fmla="*/ 0 h 83"/>
                <a:gd name="T14" fmla="*/ 1 w 76"/>
                <a:gd name="T15" fmla="*/ 0 h 83"/>
                <a:gd name="T16" fmla="*/ 1 w 76"/>
                <a:gd name="T17" fmla="*/ 1 h 83"/>
                <a:gd name="T18" fmla="*/ 1 w 76"/>
                <a:gd name="T19" fmla="*/ 1 h 83"/>
                <a:gd name="T20" fmla="*/ 1 w 76"/>
                <a:gd name="T21" fmla="*/ 1 h 83"/>
                <a:gd name="T22" fmla="*/ 0 w 76"/>
                <a:gd name="T23" fmla="*/ 1 h 83"/>
                <a:gd name="T24" fmla="*/ 0 w 76"/>
                <a:gd name="T25" fmla="*/ 2 h 83"/>
                <a:gd name="T26" fmla="*/ 0 w 76"/>
                <a:gd name="T27" fmla="*/ 2 h 83"/>
                <a:gd name="T28" fmla="*/ 0 w 76"/>
                <a:gd name="T29" fmla="*/ 2 h 83"/>
                <a:gd name="T30" fmla="*/ 0 w 76"/>
                <a:gd name="T31" fmla="*/ 2 h 83"/>
                <a:gd name="T32" fmla="*/ 0 w 76"/>
                <a:gd name="T33" fmla="*/ 3 h 83"/>
                <a:gd name="T34" fmla="*/ 0 w 76"/>
                <a:gd name="T35" fmla="*/ 3 h 83"/>
                <a:gd name="T36" fmla="*/ 1 w 76"/>
                <a:gd name="T37" fmla="*/ 3 h 83"/>
                <a:gd name="T38" fmla="*/ 1 w 76"/>
                <a:gd name="T39" fmla="*/ 3 h 83"/>
                <a:gd name="T40" fmla="*/ 1 w 76"/>
                <a:gd name="T41" fmla="*/ 3 h 83"/>
                <a:gd name="T42" fmla="*/ 1 w 76"/>
                <a:gd name="T43" fmla="*/ 2 h 83"/>
                <a:gd name="T44" fmla="*/ 1 w 76"/>
                <a:gd name="T45" fmla="*/ 2 h 83"/>
                <a:gd name="T46" fmla="*/ 1 w 76"/>
                <a:gd name="T47" fmla="*/ 2 h 83"/>
                <a:gd name="T48" fmla="*/ 1 w 76"/>
                <a:gd name="T49" fmla="*/ 2 h 83"/>
                <a:gd name="T50" fmla="*/ 1 w 76"/>
                <a:gd name="T51" fmla="*/ 2 h 83"/>
                <a:gd name="T52" fmla="*/ 1 w 76"/>
                <a:gd name="T53" fmla="*/ 2 h 83"/>
                <a:gd name="T54" fmla="*/ 2 w 76"/>
                <a:gd name="T55" fmla="*/ 1 h 83"/>
                <a:gd name="T56" fmla="*/ 2 w 76"/>
                <a:gd name="T57" fmla="*/ 1 h 83"/>
                <a:gd name="T58" fmla="*/ 2 w 76"/>
                <a:gd name="T59" fmla="*/ 1 h 83"/>
                <a:gd name="T60" fmla="*/ 2 w 76"/>
                <a:gd name="T61" fmla="*/ 1 h 83"/>
                <a:gd name="T62" fmla="*/ 2 w 76"/>
                <a:gd name="T63" fmla="*/ 1 h 83"/>
                <a:gd name="T64" fmla="*/ 2 w 76"/>
                <a:gd name="T65" fmla="*/ 1 h 83"/>
                <a:gd name="T66" fmla="*/ 3 w 76"/>
                <a:gd name="T67" fmla="*/ 1 h 83"/>
                <a:gd name="T68" fmla="*/ 3 w 76"/>
                <a:gd name="T69" fmla="*/ 1 h 83"/>
                <a:gd name="T70" fmla="*/ 3 w 76"/>
                <a:gd name="T71" fmla="*/ 1 h 83"/>
                <a:gd name="T72" fmla="*/ 3 w 76"/>
                <a:gd name="T73" fmla="*/ 0 h 83"/>
                <a:gd name="T74" fmla="*/ 3 w 76"/>
                <a:gd name="T75" fmla="*/ 0 h 83"/>
                <a:gd name="T76" fmla="*/ 3 w 76"/>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76" y="0"/>
                  </a:moveTo>
                  <a:lnTo>
                    <a:pt x="76" y="0"/>
                  </a:lnTo>
                  <a:lnTo>
                    <a:pt x="68" y="0"/>
                  </a:lnTo>
                  <a:lnTo>
                    <a:pt x="60" y="1"/>
                  </a:lnTo>
                  <a:lnTo>
                    <a:pt x="53" y="3"/>
                  </a:lnTo>
                  <a:lnTo>
                    <a:pt x="46" y="6"/>
                  </a:lnTo>
                  <a:lnTo>
                    <a:pt x="40" y="9"/>
                  </a:lnTo>
                  <a:lnTo>
                    <a:pt x="33" y="13"/>
                  </a:lnTo>
                  <a:lnTo>
                    <a:pt x="27" y="18"/>
                  </a:lnTo>
                  <a:lnTo>
                    <a:pt x="23" y="24"/>
                  </a:lnTo>
                  <a:lnTo>
                    <a:pt x="17" y="30"/>
                  </a:lnTo>
                  <a:lnTo>
                    <a:pt x="13" y="36"/>
                  </a:lnTo>
                  <a:lnTo>
                    <a:pt x="10" y="43"/>
                  </a:lnTo>
                  <a:lnTo>
                    <a:pt x="6" y="50"/>
                  </a:lnTo>
                  <a:lnTo>
                    <a:pt x="3" y="58"/>
                  </a:lnTo>
                  <a:lnTo>
                    <a:pt x="2" y="66"/>
                  </a:lnTo>
                  <a:lnTo>
                    <a:pt x="1" y="74"/>
                  </a:lnTo>
                  <a:lnTo>
                    <a:pt x="0" y="83"/>
                  </a:lnTo>
                  <a:lnTo>
                    <a:pt x="25" y="83"/>
                  </a:lnTo>
                  <a:lnTo>
                    <a:pt x="25" y="76"/>
                  </a:lnTo>
                  <a:lnTo>
                    <a:pt x="26" y="72"/>
                  </a:lnTo>
                  <a:lnTo>
                    <a:pt x="27" y="66"/>
                  </a:lnTo>
                  <a:lnTo>
                    <a:pt x="28" y="60"/>
                  </a:lnTo>
                  <a:lnTo>
                    <a:pt x="30" y="55"/>
                  </a:lnTo>
                  <a:lnTo>
                    <a:pt x="33" y="50"/>
                  </a:lnTo>
                  <a:lnTo>
                    <a:pt x="36" y="46"/>
                  </a:lnTo>
                  <a:lnTo>
                    <a:pt x="39" y="43"/>
                  </a:lnTo>
                  <a:lnTo>
                    <a:pt x="43" y="39"/>
                  </a:lnTo>
                  <a:lnTo>
                    <a:pt x="46" y="36"/>
                  </a:lnTo>
                  <a:lnTo>
                    <a:pt x="51" y="33"/>
                  </a:lnTo>
                  <a:lnTo>
                    <a:pt x="55" y="31"/>
                  </a:lnTo>
                  <a:lnTo>
                    <a:pt x="60" y="28"/>
                  </a:lnTo>
                  <a:lnTo>
                    <a:pt x="65" y="27"/>
                  </a:lnTo>
                  <a:lnTo>
                    <a:pt x="70" y="26"/>
                  </a:lnTo>
                  <a:lnTo>
                    <a:pt x="76" y="26"/>
                  </a:lnTo>
                  <a:lnTo>
                    <a:pt x="76" y="0"/>
                  </a:lnTo>
                  <a:close/>
                </a:path>
              </a:pathLst>
            </a:custGeom>
            <a:solidFill>
              <a:srgbClr val="1F1A17"/>
            </a:solidFill>
            <a:ln w="9525">
              <a:noFill/>
              <a:round/>
              <a:headEnd/>
              <a:tailEnd/>
            </a:ln>
          </p:spPr>
          <p:txBody>
            <a:bodyPr/>
            <a:lstStyle/>
            <a:p>
              <a:endParaRPr lang="en-US"/>
            </a:p>
          </p:txBody>
        </p:sp>
        <p:sp>
          <p:nvSpPr>
            <p:cNvPr id="45183" name="Freeform 120"/>
            <p:cNvSpPr>
              <a:spLocks/>
            </p:cNvSpPr>
            <p:nvPr/>
          </p:nvSpPr>
          <p:spPr bwMode="auto">
            <a:xfrm>
              <a:off x="3253" y="3017"/>
              <a:ext cx="25" cy="28"/>
            </a:xfrm>
            <a:custGeom>
              <a:avLst/>
              <a:gdLst>
                <a:gd name="T0" fmla="*/ 3 w 75"/>
                <a:gd name="T1" fmla="*/ 3 h 83"/>
                <a:gd name="T2" fmla="*/ 3 w 75"/>
                <a:gd name="T3" fmla="*/ 3 h 83"/>
                <a:gd name="T4" fmla="*/ 3 w 75"/>
                <a:gd name="T5" fmla="*/ 3 h 83"/>
                <a:gd name="T6" fmla="*/ 3 w 75"/>
                <a:gd name="T7" fmla="*/ 2 h 83"/>
                <a:gd name="T8" fmla="*/ 3 w 75"/>
                <a:gd name="T9" fmla="*/ 2 h 83"/>
                <a:gd name="T10" fmla="*/ 3 w 75"/>
                <a:gd name="T11" fmla="*/ 2 h 83"/>
                <a:gd name="T12" fmla="*/ 2 w 75"/>
                <a:gd name="T13" fmla="*/ 2 h 83"/>
                <a:gd name="T14" fmla="*/ 2 w 75"/>
                <a:gd name="T15" fmla="*/ 1 h 83"/>
                <a:gd name="T16" fmla="*/ 2 w 75"/>
                <a:gd name="T17" fmla="*/ 1 h 83"/>
                <a:gd name="T18" fmla="*/ 2 w 75"/>
                <a:gd name="T19" fmla="*/ 1 h 83"/>
                <a:gd name="T20" fmla="*/ 2 w 75"/>
                <a:gd name="T21" fmla="*/ 1 h 83"/>
                <a:gd name="T22" fmla="*/ 2 w 75"/>
                <a:gd name="T23" fmla="*/ 0 h 83"/>
                <a:gd name="T24" fmla="*/ 1 w 75"/>
                <a:gd name="T25" fmla="*/ 0 h 83"/>
                <a:gd name="T26" fmla="*/ 1 w 75"/>
                <a:gd name="T27" fmla="*/ 0 h 83"/>
                <a:gd name="T28" fmla="*/ 1 w 75"/>
                <a:gd name="T29" fmla="*/ 0 h 83"/>
                <a:gd name="T30" fmla="*/ 1 w 75"/>
                <a:gd name="T31" fmla="*/ 0 h 83"/>
                <a:gd name="T32" fmla="*/ 0 w 75"/>
                <a:gd name="T33" fmla="*/ 0 h 83"/>
                <a:gd name="T34" fmla="*/ 0 w 75"/>
                <a:gd name="T35" fmla="*/ 0 h 83"/>
                <a:gd name="T36" fmla="*/ 0 w 75"/>
                <a:gd name="T37" fmla="*/ 1 h 83"/>
                <a:gd name="T38" fmla="*/ 0 w 75"/>
                <a:gd name="T39" fmla="*/ 1 h 83"/>
                <a:gd name="T40" fmla="*/ 0 w 75"/>
                <a:gd name="T41" fmla="*/ 1 h 83"/>
                <a:gd name="T42" fmla="*/ 1 w 75"/>
                <a:gd name="T43" fmla="*/ 1 h 83"/>
                <a:gd name="T44" fmla="*/ 1 w 75"/>
                <a:gd name="T45" fmla="*/ 1 h 83"/>
                <a:gd name="T46" fmla="*/ 1 w 75"/>
                <a:gd name="T47" fmla="*/ 1 h 83"/>
                <a:gd name="T48" fmla="*/ 1 w 75"/>
                <a:gd name="T49" fmla="*/ 1 h 83"/>
                <a:gd name="T50" fmla="*/ 1 w 75"/>
                <a:gd name="T51" fmla="*/ 1 h 83"/>
                <a:gd name="T52" fmla="*/ 1 w 75"/>
                <a:gd name="T53" fmla="*/ 2 h 83"/>
                <a:gd name="T54" fmla="*/ 1 w 75"/>
                <a:gd name="T55" fmla="*/ 2 h 83"/>
                <a:gd name="T56" fmla="*/ 2 w 75"/>
                <a:gd name="T57" fmla="*/ 2 h 83"/>
                <a:gd name="T58" fmla="*/ 2 w 75"/>
                <a:gd name="T59" fmla="*/ 2 h 83"/>
                <a:gd name="T60" fmla="*/ 2 w 75"/>
                <a:gd name="T61" fmla="*/ 2 h 83"/>
                <a:gd name="T62" fmla="*/ 2 w 75"/>
                <a:gd name="T63" fmla="*/ 2 h 83"/>
                <a:gd name="T64" fmla="*/ 2 w 75"/>
                <a:gd name="T65" fmla="*/ 3 h 83"/>
                <a:gd name="T66" fmla="*/ 2 w 75"/>
                <a:gd name="T67" fmla="*/ 3 h 83"/>
                <a:gd name="T68" fmla="*/ 2 w 75"/>
                <a:gd name="T69" fmla="*/ 3 h 83"/>
                <a:gd name="T70" fmla="*/ 2 w 75"/>
                <a:gd name="T71" fmla="*/ 3 h 83"/>
                <a:gd name="T72" fmla="*/ 3 w 75"/>
                <a:gd name="T73" fmla="*/ 3 h 83"/>
                <a:gd name="T74" fmla="*/ 3 w 75"/>
                <a:gd name="T75" fmla="*/ 3 h 83"/>
                <a:gd name="T76" fmla="*/ 3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75" y="83"/>
                  </a:moveTo>
                  <a:lnTo>
                    <a:pt x="75" y="83"/>
                  </a:lnTo>
                  <a:lnTo>
                    <a:pt x="75" y="74"/>
                  </a:lnTo>
                  <a:lnTo>
                    <a:pt x="74" y="66"/>
                  </a:lnTo>
                  <a:lnTo>
                    <a:pt x="72" y="58"/>
                  </a:lnTo>
                  <a:lnTo>
                    <a:pt x="70" y="50"/>
                  </a:lnTo>
                  <a:lnTo>
                    <a:pt x="67" y="43"/>
                  </a:lnTo>
                  <a:lnTo>
                    <a:pt x="63" y="36"/>
                  </a:lnTo>
                  <a:lnTo>
                    <a:pt x="59" y="30"/>
                  </a:lnTo>
                  <a:lnTo>
                    <a:pt x="54" y="24"/>
                  </a:lnTo>
                  <a:lnTo>
                    <a:pt x="48" y="18"/>
                  </a:lnTo>
                  <a:lnTo>
                    <a:pt x="43" y="13"/>
                  </a:lnTo>
                  <a:lnTo>
                    <a:pt x="36" y="9"/>
                  </a:lnTo>
                  <a:lnTo>
                    <a:pt x="30" y="6"/>
                  </a:lnTo>
                  <a:lnTo>
                    <a:pt x="22" y="3"/>
                  </a:lnTo>
                  <a:lnTo>
                    <a:pt x="16" y="1"/>
                  </a:lnTo>
                  <a:lnTo>
                    <a:pt x="8" y="0"/>
                  </a:lnTo>
                  <a:lnTo>
                    <a:pt x="0" y="0"/>
                  </a:lnTo>
                  <a:lnTo>
                    <a:pt x="0" y="26"/>
                  </a:lnTo>
                  <a:lnTo>
                    <a:pt x="6" y="26"/>
                  </a:lnTo>
                  <a:lnTo>
                    <a:pt x="10" y="27"/>
                  </a:lnTo>
                  <a:lnTo>
                    <a:pt x="16" y="28"/>
                  </a:lnTo>
                  <a:lnTo>
                    <a:pt x="21" y="31"/>
                  </a:lnTo>
                  <a:lnTo>
                    <a:pt x="26" y="33"/>
                  </a:lnTo>
                  <a:lnTo>
                    <a:pt x="30" y="36"/>
                  </a:lnTo>
                  <a:lnTo>
                    <a:pt x="33" y="39"/>
                  </a:lnTo>
                  <a:lnTo>
                    <a:pt x="36" y="43"/>
                  </a:lnTo>
                  <a:lnTo>
                    <a:pt x="40" y="46"/>
                  </a:lnTo>
                  <a:lnTo>
                    <a:pt x="43" y="50"/>
                  </a:lnTo>
                  <a:lnTo>
                    <a:pt x="45" y="55"/>
                  </a:lnTo>
                  <a:lnTo>
                    <a:pt x="47" y="60"/>
                  </a:lnTo>
                  <a:lnTo>
                    <a:pt x="49" y="66"/>
                  </a:lnTo>
                  <a:lnTo>
                    <a:pt x="50" y="72"/>
                  </a:lnTo>
                  <a:lnTo>
                    <a:pt x="51" y="76"/>
                  </a:lnTo>
                  <a:lnTo>
                    <a:pt x="51" y="83"/>
                  </a:lnTo>
                  <a:lnTo>
                    <a:pt x="75" y="83"/>
                  </a:lnTo>
                  <a:close/>
                </a:path>
              </a:pathLst>
            </a:custGeom>
            <a:solidFill>
              <a:srgbClr val="1F1A17"/>
            </a:solidFill>
            <a:ln w="9525">
              <a:noFill/>
              <a:round/>
              <a:headEnd/>
              <a:tailEnd/>
            </a:ln>
          </p:spPr>
          <p:txBody>
            <a:bodyPr/>
            <a:lstStyle/>
            <a:p>
              <a:endParaRPr lang="en-US"/>
            </a:p>
          </p:txBody>
        </p:sp>
        <p:sp>
          <p:nvSpPr>
            <p:cNvPr id="45184" name="Freeform 121"/>
            <p:cNvSpPr>
              <a:spLocks/>
            </p:cNvSpPr>
            <p:nvPr/>
          </p:nvSpPr>
          <p:spPr bwMode="auto">
            <a:xfrm>
              <a:off x="3279" y="3463"/>
              <a:ext cx="52" cy="57"/>
            </a:xfrm>
            <a:custGeom>
              <a:avLst/>
              <a:gdLst>
                <a:gd name="T0" fmla="*/ 6 w 157"/>
                <a:gd name="T1" fmla="*/ 4 h 172"/>
                <a:gd name="T2" fmla="*/ 6 w 157"/>
                <a:gd name="T3" fmla="*/ 4 h 172"/>
                <a:gd name="T4" fmla="*/ 5 w 157"/>
                <a:gd name="T5" fmla="*/ 5 h 172"/>
                <a:gd name="T6" fmla="*/ 5 w 157"/>
                <a:gd name="T7" fmla="*/ 5 h 172"/>
                <a:gd name="T8" fmla="*/ 5 w 157"/>
                <a:gd name="T9" fmla="*/ 6 h 172"/>
                <a:gd name="T10" fmla="*/ 4 w 157"/>
                <a:gd name="T11" fmla="*/ 6 h 172"/>
                <a:gd name="T12" fmla="*/ 4 w 157"/>
                <a:gd name="T13" fmla="*/ 6 h 172"/>
                <a:gd name="T14" fmla="*/ 3 w 157"/>
                <a:gd name="T15" fmla="*/ 6 h 172"/>
                <a:gd name="T16" fmla="*/ 3 w 157"/>
                <a:gd name="T17" fmla="*/ 6 h 172"/>
                <a:gd name="T18" fmla="*/ 2 w 157"/>
                <a:gd name="T19" fmla="*/ 6 h 172"/>
                <a:gd name="T20" fmla="*/ 2 w 157"/>
                <a:gd name="T21" fmla="*/ 6 h 172"/>
                <a:gd name="T22" fmla="*/ 1 w 157"/>
                <a:gd name="T23" fmla="*/ 6 h 172"/>
                <a:gd name="T24" fmla="*/ 1 w 157"/>
                <a:gd name="T25" fmla="*/ 5 h 172"/>
                <a:gd name="T26" fmla="*/ 0 w 157"/>
                <a:gd name="T27" fmla="*/ 5 h 172"/>
                <a:gd name="T28" fmla="*/ 0 w 157"/>
                <a:gd name="T29" fmla="*/ 4 h 172"/>
                <a:gd name="T30" fmla="*/ 0 w 157"/>
                <a:gd name="T31" fmla="*/ 4 h 172"/>
                <a:gd name="T32" fmla="*/ 0 w 157"/>
                <a:gd name="T33" fmla="*/ 3 h 172"/>
                <a:gd name="T34" fmla="*/ 0 w 157"/>
                <a:gd name="T35" fmla="*/ 2 h 172"/>
                <a:gd name="T36" fmla="*/ 0 w 157"/>
                <a:gd name="T37" fmla="*/ 2 h 172"/>
                <a:gd name="T38" fmla="*/ 1 w 157"/>
                <a:gd name="T39" fmla="*/ 1 h 172"/>
                <a:gd name="T40" fmla="*/ 1 w 157"/>
                <a:gd name="T41" fmla="*/ 1 h 172"/>
                <a:gd name="T42" fmla="*/ 2 w 157"/>
                <a:gd name="T43" fmla="*/ 0 h 172"/>
                <a:gd name="T44" fmla="*/ 2 w 157"/>
                <a:gd name="T45" fmla="*/ 0 h 172"/>
                <a:gd name="T46" fmla="*/ 3 w 157"/>
                <a:gd name="T47" fmla="*/ 0 h 172"/>
                <a:gd name="T48" fmla="*/ 3 w 157"/>
                <a:gd name="T49" fmla="*/ 0 h 172"/>
                <a:gd name="T50" fmla="*/ 4 w 157"/>
                <a:gd name="T51" fmla="*/ 0 h 172"/>
                <a:gd name="T52" fmla="*/ 4 w 157"/>
                <a:gd name="T53" fmla="*/ 0 h 172"/>
                <a:gd name="T54" fmla="*/ 5 w 157"/>
                <a:gd name="T55" fmla="*/ 1 h 172"/>
                <a:gd name="T56" fmla="*/ 5 w 157"/>
                <a:gd name="T57" fmla="*/ 1 h 172"/>
                <a:gd name="T58" fmla="*/ 5 w 157"/>
                <a:gd name="T59" fmla="*/ 2 h 172"/>
                <a:gd name="T60" fmla="*/ 6 w 157"/>
                <a:gd name="T61" fmla="*/ 2 h 172"/>
                <a:gd name="T62" fmla="*/ 6 w 157"/>
                <a:gd name="T63" fmla="*/ 3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7"/>
                <a:gd name="T97" fmla="*/ 0 h 172"/>
                <a:gd name="T98" fmla="*/ 157 w 157"/>
                <a:gd name="T99" fmla="*/ 172 h 1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7" h="172">
                  <a:moveTo>
                    <a:pt x="157" y="88"/>
                  </a:moveTo>
                  <a:lnTo>
                    <a:pt x="156" y="97"/>
                  </a:lnTo>
                  <a:lnTo>
                    <a:pt x="155" y="105"/>
                  </a:lnTo>
                  <a:lnTo>
                    <a:pt x="153" y="113"/>
                  </a:lnTo>
                  <a:lnTo>
                    <a:pt x="150" y="121"/>
                  </a:lnTo>
                  <a:lnTo>
                    <a:pt x="147" y="128"/>
                  </a:lnTo>
                  <a:lnTo>
                    <a:pt x="144" y="135"/>
                  </a:lnTo>
                  <a:lnTo>
                    <a:pt x="140" y="141"/>
                  </a:lnTo>
                  <a:lnTo>
                    <a:pt x="134" y="147"/>
                  </a:lnTo>
                  <a:lnTo>
                    <a:pt x="129" y="153"/>
                  </a:lnTo>
                  <a:lnTo>
                    <a:pt x="123" y="158"/>
                  </a:lnTo>
                  <a:lnTo>
                    <a:pt x="117" y="163"/>
                  </a:lnTo>
                  <a:lnTo>
                    <a:pt x="111" y="166"/>
                  </a:lnTo>
                  <a:lnTo>
                    <a:pt x="103" y="169"/>
                  </a:lnTo>
                  <a:lnTo>
                    <a:pt x="95" y="171"/>
                  </a:lnTo>
                  <a:lnTo>
                    <a:pt x="88" y="172"/>
                  </a:lnTo>
                  <a:lnTo>
                    <a:pt x="80" y="172"/>
                  </a:lnTo>
                  <a:lnTo>
                    <a:pt x="72" y="172"/>
                  </a:lnTo>
                  <a:lnTo>
                    <a:pt x="64" y="171"/>
                  </a:lnTo>
                  <a:lnTo>
                    <a:pt x="57" y="169"/>
                  </a:lnTo>
                  <a:lnTo>
                    <a:pt x="49" y="166"/>
                  </a:lnTo>
                  <a:lnTo>
                    <a:pt x="41" y="163"/>
                  </a:lnTo>
                  <a:lnTo>
                    <a:pt x="35" y="158"/>
                  </a:lnTo>
                  <a:lnTo>
                    <a:pt x="30" y="153"/>
                  </a:lnTo>
                  <a:lnTo>
                    <a:pt x="23" y="147"/>
                  </a:lnTo>
                  <a:lnTo>
                    <a:pt x="19" y="141"/>
                  </a:lnTo>
                  <a:lnTo>
                    <a:pt x="14" y="135"/>
                  </a:lnTo>
                  <a:lnTo>
                    <a:pt x="10" y="128"/>
                  </a:lnTo>
                  <a:lnTo>
                    <a:pt x="7" y="121"/>
                  </a:lnTo>
                  <a:lnTo>
                    <a:pt x="5" y="113"/>
                  </a:lnTo>
                  <a:lnTo>
                    <a:pt x="3" y="105"/>
                  </a:lnTo>
                  <a:lnTo>
                    <a:pt x="1" y="97"/>
                  </a:lnTo>
                  <a:lnTo>
                    <a:pt x="0" y="88"/>
                  </a:lnTo>
                  <a:lnTo>
                    <a:pt x="1" y="79"/>
                  </a:lnTo>
                  <a:lnTo>
                    <a:pt x="3" y="69"/>
                  </a:lnTo>
                  <a:lnTo>
                    <a:pt x="5" y="61"/>
                  </a:lnTo>
                  <a:lnTo>
                    <a:pt x="7" y="52"/>
                  </a:lnTo>
                  <a:lnTo>
                    <a:pt x="10" y="45"/>
                  </a:lnTo>
                  <a:lnTo>
                    <a:pt x="14" y="38"/>
                  </a:lnTo>
                  <a:lnTo>
                    <a:pt x="19" y="31"/>
                  </a:lnTo>
                  <a:lnTo>
                    <a:pt x="23" y="25"/>
                  </a:lnTo>
                  <a:lnTo>
                    <a:pt x="30" y="19"/>
                  </a:lnTo>
                  <a:lnTo>
                    <a:pt x="35" y="14"/>
                  </a:lnTo>
                  <a:lnTo>
                    <a:pt x="41" y="9"/>
                  </a:lnTo>
                  <a:lnTo>
                    <a:pt x="49" y="6"/>
                  </a:lnTo>
                  <a:lnTo>
                    <a:pt x="57" y="3"/>
                  </a:lnTo>
                  <a:lnTo>
                    <a:pt x="64" y="1"/>
                  </a:lnTo>
                  <a:lnTo>
                    <a:pt x="72" y="0"/>
                  </a:lnTo>
                  <a:lnTo>
                    <a:pt x="80" y="0"/>
                  </a:lnTo>
                  <a:lnTo>
                    <a:pt x="88" y="0"/>
                  </a:lnTo>
                  <a:lnTo>
                    <a:pt x="95" y="1"/>
                  </a:lnTo>
                  <a:lnTo>
                    <a:pt x="103" y="3"/>
                  </a:lnTo>
                  <a:lnTo>
                    <a:pt x="111" y="6"/>
                  </a:lnTo>
                  <a:lnTo>
                    <a:pt x="117" y="9"/>
                  </a:lnTo>
                  <a:lnTo>
                    <a:pt x="123" y="14"/>
                  </a:lnTo>
                  <a:lnTo>
                    <a:pt x="129" y="19"/>
                  </a:lnTo>
                  <a:lnTo>
                    <a:pt x="134" y="25"/>
                  </a:lnTo>
                  <a:lnTo>
                    <a:pt x="140" y="31"/>
                  </a:lnTo>
                  <a:lnTo>
                    <a:pt x="144" y="38"/>
                  </a:lnTo>
                  <a:lnTo>
                    <a:pt x="147" y="45"/>
                  </a:lnTo>
                  <a:lnTo>
                    <a:pt x="150" y="52"/>
                  </a:lnTo>
                  <a:lnTo>
                    <a:pt x="153" y="61"/>
                  </a:lnTo>
                  <a:lnTo>
                    <a:pt x="155" y="69"/>
                  </a:lnTo>
                  <a:lnTo>
                    <a:pt x="156" y="79"/>
                  </a:lnTo>
                  <a:lnTo>
                    <a:pt x="157" y="88"/>
                  </a:lnTo>
                  <a:close/>
                </a:path>
              </a:pathLst>
            </a:custGeom>
            <a:solidFill>
              <a:srgbClr val="E87A41"/>
            </a:solidFill>
            <a:ln w="9525">
              <a:noFill/>
              <a:round/>
              <a:headEnd/>
              <a:tailEnd/>
            </a:ln>
          </p:spPr>
          <p:txBody>
            <a:bodyPr/>
            <a:lstStyle/>
            <a:p>
              <a:endParaRPr lang="en-US"/>
            </a:p>
          </p:txBody>
        </p:sp>
        <p:sp>
          <p:nvSpPr>
            <p:cNvPr id="45185" name="Freeform 122"/>
            <p:cNvSpPr>
              <a:spLocks/>
            </p:cNvSpPr>
            <p:nvPr/>
          </p:nvSpPr>
          <p:spPr bwMode="auto">
            <a:xfrm>
              <a:off x="3306" y="3492"/>
              <a:ext cx="29" cy="33"/>
            </a:xfrm>
            <a:custGeom>
              <a:avLst/>
              <a:gdLst>
                <a:gd name="T0" fmla="*/ 0 w 89"/>
                <a:gd name="T1" fmla="*/ 4 h 97"/>
                <a:gd name="T2" fmla="*/ 0 w 89"/>
                <a:gd name="T3" fmla="*/ 4 h 97"/>
                <a:gd name="T4" fmla="*/ 0 w 89"/>
                <a:gd name="T5" fmla="*/ 4 h 97"/>
                <a:gd name="T6" fmla="*/ 1 w 89"/>
                <a:gd name="T7" fmla="*/ 4 h 97"/>
                <a:gd name="T8" fmla="*/ 1 w 89"/>
                <a:gd name="T9" fmla="*/ 4 h 97"/>
                <a:gd name="T10" fmla="*/ 1 w 89"/>
                <a:gd name="T11" fmla="*/ 4 h 97"/>
                <a:gd name="T12" fmla="*/ 2 w 89"/>
                <a:gd name="T13" fmla="*/ 3 h 97"/>
                <a:gd name="T14" fmla="*/ 2 w 89"/>
                <a:gd name="T15" fmla="*/ 3 h 97"/>
                <a:gd name="T16" fmla="*/ 2 w 89"/>
                <a:gd name="T17" fmla="*/ 3 h 97"/>
                <a:gd name="T18" fmla="*/ 2 w 89"/>
                <a:gd name="T19" fmla="*/ 3 h 97"/>
                <a:gd name="T20" fmla="*/ 2 w 89"/>
                <a:gd name="T21" fmla="*/ 2 h 97"/>
                <a:gd name="T22" fmla="*/ 3 w 89"/>
                <a:gd name="T23" fmla="*/ 2 h 97"/>
                <a:gd name="T24" fmla="*/ 3 w 89"/>
                <a:gd name="T25" fmla="*/ 2 h 97"/>
                <a:gd name="T26" fmla="*/ 3 w 89"/>
                <a:gd name="T27" fmla="*/ 1 h 97"/>
                <a:gd name="T28" fmla="*/ 3 w 89"/>
                <a:gd name="T29" fmla="*/ 1 h 97"/>
                <a:gd name="T30" fmla="*/ 3 w 89"/>
                <a:gd name="T31" fmla="*/ 1 h 97"/>
                <a:gd name="T32" fmla="*/ 3 w 89"/>
                <a:gd name="T33" fmla="*/ 0 h 97"/>
                <a:gd name="T34" fmla="*/ 3 w 89"/>
                <a:gd name="T35" fmla="*/ 0 h 97"/>
                <a:gd name="T36" fmla="*/ 2 w 89"/>
                <a:gd name="T37" fmla="*/ 0 h 97"/>
                <a:gd name="T38" fmla="*/ 2 w 89"/>
                <a:gd name="T39" fmla="*/ 0 h 97"/>
                <a:gd name="T40" fmla="*/ 2 w 89"/>
                <a:gd name="T41" fmla="*/ 1 h 97"/>
                <a:gd name="T42" fmla="*/ 2 w 89"/>
                <a:gd name="T43" fmla="*/ 1 h 97"/>
                <a:gd name="T44" fmla="*/ 2 w 89"/>
                <a:gd name="T45" fmla="*/ 1 h 97"/>
                <a:gd name="T46" fmla="*/ 2 w 89"/>
                <a:gd name="T47" fmla="*/ 1 h 97"/>
                <a:gd name="T48" fmla="*/ 2 w 89"/>
                <a:gd name="T49" fmla="*/ 2 h 97"/>
                <a:gd name="T50" fmla="*/ 2 w 89"/>
                <a:gd name="T51" fmla="*/ 2 h 97"/>
                <a:gd name="T52" fmla="*/ 2 w 89"/>
                <a:gd name="T53" fmla="*/ 2 h 97"/>
                <a:gd name="T54" fmla="*/ 1 w 89"/>
                <a:gd name="T55" fmla="*/ 2 h 97"/>
                <a:gd name="T56" fmla="*/ 1 w 89"/>
                <a:gd name="T57" fmla="*/ 2 h 97"/>
                <a:gd name="T58" fmla="*/ 1 w 89"/>
                <a:gd name="T59" fmla="*/ 2 h 97"/>
                <a:gd name="T60" fmla="*/ 1 w 89"/>
                <a:gd name="T61" fmla="*/ 2 h 97"/>
                <a:gd name="T62" fmla="*/ 1 w 89"/>
                <a:gd name="T63" fmla="*/ 3 h 97"/>
                <a:gd name="T64" fmla="*/ 0 w 89"/>
                <a:gd name="T65" fmla="*/ 3 h 97"/>
                <a:gd name="T66" fmla="*/ 0 w 89"/>
                <a:gd name="T67" fmla="*/ 3 h 97"/>
                <a:gd name="T68" fmla="*/ 0 w 89"/>
                <a:gd name="T69" fmla="*/ 3 h 97"/>
                <a:gd name="T70" fmla="*/ 0 w 89"/>
                <a:gd name="T71" fmla="*/ 3 h 97"/>
                <a:gd name="T72" fmla="*/ 0 w 89"/>
                <a:gd name="T73" fmla="*/ 4 h 97"/>
                <a:gd name="T74" fmla="*/ 0 w 89"/>
                <a:gd name="T75" fmla="*/ 4 h 97"/>
                <a:gd name="T76" fmla="*/ 0 w 89"/>
                <a:gd name="T77" fmla="*/ 4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97"/>
                <a:gd name="T119" fmla="*/ 89 w 89"/>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97">
                  <a:moveTo>
                    <a:pt x="0" y="97"/>
                  </a:moveTo>
                  <a:lnTo>
                    <a:pt x="0" y="97"/>
                  </a:lnTo>
                  <a:lnTo>
                    <a:pt x="9" y="97"/>
                  </a:lnTo>
                  <a:lnTo>
                    <a:pt x="19" y="96"/>
                  </a:lnTo>
                  <a:lnTo>
                    <a:pt x="26" y="94"/>
                  </a:lnTo>
                  <a:lnTo>
                    <a:pt x="35" y="90"/>
                  </a:lnTo>
                  <a:lnTo>
                    <a:pt x="42" y="85"/>
                  </a:lnTo>
                  <a:lnTo>
                    <a:pt x="50" y="81"/>
                  </a:lnTo>
                  <a:lnTo>
                    <a:pt x="56" y="76"/>
                  </a:lnTo>
                  <a:lnTo>
                    <a:pt x="63" y="69"/>
                  </a:lnTo>
                  <a:lnTo>
                    <a:pt x="68" y="63"/>
                  </a:lnTo>
                  <a:lnTo>
                    <a:pt x="74" y="54"/>
                  </a:lnTo>
                  <a:lnTo>
                    <a:pt x="78" y="47"/>
                  </a:lnTo>
                  <a:lnTo>
                    <a:pt x="81" y="37"/>
                  </a:lnTo>
                  <a:lnTo>
                    <a:pt x="85" y="29"/>
                  </a:lnTo>
                  <a:lnTo>
                    <a:pt x="87" y="19"/>
                  </a:lnTo>
                  <a:lnTo>
                    <a:pt x="88" y="10"/>
                  </a:lnTo>
                  <a:lnTo>
                    <a:pt x="89" y="0"/>
                  </a:lnTo>
                  <a:lnTo>
                    <a:pt x="64" y="0"/>
                  </a:lnTo>
                  <a:lnTo>
                    <a:pt x="64" y="8"/>
                  </a:lnTo>
                  <a:lnTo>
                    <a:pt x="63" y="15"/>
                  </a:lnTo>
                  <a:lnTo>
                    <a:pt x="62" y="21"/>
                  </a:lnTo>
                  <a:lnTo>
                    <a:pt x="60" y="28"/>
                  </a:lnTo>
                  <a:lnTo>
                    <a:pt x="56" y="34"/>
                  </a:lnTo>
                  <a:lnTo>
                    <a:pt x="53" y="40"/>
                  </a:lnTo>
                  <a:lnTo>
                    <a:pt x="50" y="45"/>
                  </a:lnTo>
                  <a:lnTo>
                    <a:pt x="46" y="51"/>
                  </a:lnTo>
                  <a:lnTo>
                    <a:pt x="41" y="54"/>
                  </a:lnTo>
                  <a:lnTo>
                    <a:pt x="36" y="59"/>
                  </a:lnTo>
                  <a:lnTo>
                    <a:pt x="31" y="63"/>
                  </a:lnTo>
                  <a:lnTo>
                    <a:pt x="25" y="65"/>
                  </a:lnTo>
                  <a:lnTo>
                    <a:pt x="20" y="67"/>
                  </a:lnTo>
                  <a:lnTo>
                    <a:pt x="13" y="70"/>
                  </a:lnTo>
                  <a:lnTo>
                    <a:pt x="7" y="71"/>
                  </a:lnTo>
                  <a:lnTo>
                    <a:pt x="0" y="71"/>
                  </a:lnTo>
                  <a:lnTo>
                    <a:pt x="0" y="97"/>
                  </a:lnTo>
                  <a:close/>
                </a:path>
              </a:pathLst>
            </a:custGeom>
            <a:solidFill>
              <a:srgbClr val="1F1A17"/>
            </a:solidFill>
            <a:ln w="9525">
              <a:noFill/>
              <a:round/>
              <a:headEnd/>
              <a:tailEnd/>
            </a:ln>
          </p:spPr>
          <p:txBody>
            <a:bodyPr/>
            <a:lstStyle/>
            <a:p>
              <a:endParaRPr lang="en-US"/>
            </a:p>
          </p:txBody>
        </p:sp>
        <p:sp>
          <p:nvSpPr>
            <p:cNvPr id="45186" name="Freeform 123"/>
            <p:cNvSpPr>
              <a:spLocks/>
            </p:cNvSpPr>
            <p:nvPr/>
          </p:nvSpPr>
          <p:spPr bwMode="auto">
            <a:xfrm>
              <a:off x="3275" y="3492"/>
              <a:ext cx="31" cy="33"/>
            </a:xfrm>
            <a:custGeom>
              <a:avLst/>
              <a:gdLst>
                <a:gd name="T0" fmla="*/ 0 w 92"/>
                <a:gd name="T1" fmla="*/ 0 h 97"/>
                <a:gd name="T2" fmla="*/ 0 w 92"/>
                <a:gd name="T3" fmla="*/ 0 h 97"/>
                <a:gd name="T4" fmla="*/ 0 w 92"/>
                <a:gd name="T5" fmla="*/ 0 h 97"/>
                <a:gd name="T6" fmla="*/ 0 w 92"/>
                <a:gd name="T7" fmla="*/ 1 h 97"/>
                <a:gd name="T8" fmla="*/ 0 w 92"/>
                <a:gd name="T9" fmla="*/ 1 h 97"/>
                <a:gd name="T10" fmla="*/ 0 w 92"/>
                <a:gd name="T11" fmla="*/ 1 h 97"/>
                <a:gd name="T12" fmla="*/ 0 w 92"/>
                <a:gd name="T13" fmla="*/ 2 h 97"/>
                <a:gd name="T14" fmla="*/ 1 w 92"/>
                <a:gd name="T15" fmla="*/ 2 h 97"/>
                <a:gd name="T16" fmla="*/ 1 w 92"/>
                <a:gd name="T17" fmla="*/ 2 h 97"/>
                <a:gd name="T18" fmla="*/ 1 w 92"/>
                <a:gd name="T19" fmla="*/ 3 h 97"/>
                <a:gd name="T20" fmla="*/ 1 w 92"/>
                <a:gd name="T21" fmla="*/ 3 h 97"/>
                <a:gd name="T22" fmla="*/ 1 w 92"/>
                <a:gd name="T23" fmla="*/ 3 h 97"/>
                <a:gd name="T24" fmla="*/ 2 w 92"/>
                <a:gd name="T25" fmla="*/ 3 h 97"/>
                <a:gd name="T26" fmla="*/ 2 w 92"/>
                <a:gd name="T27" fmla="*/ 4 h 97"/>
                <a:gd name="T28" fmla="*/ 2 w 92"/>
                <a:gd name="T29" fmla="*/ 4 h 97"/>
                <a:gd name="T30" fmla="*/ 3 w 92"/>
                <a:gd name="T31" fmla="*/ 4 h 97"/>
                <a:gd name="T32" fmla="*/ 3 w 92"/>
                <a:gd name="T33" fmla="*/ 4 h 97"/>
                <a:gd name="T34" fmla="*/ 3 w 92"/>
                <a:gd name="T35" fmla="*/ 4 h 97"/>
                <a:gd name="T36" fmla="*/ 3 w 92"/>
                <a:gd name="T37" fmla="*/ 3 h 97"/>
                <a:gd name="T38" fmla="*/ 3 w 92"/>
                <a:gd name="T39" fmla="*/ 3 h 97"/>
                <a:gd name="T40" fmla="*/ 3 w 92"/>
                <a:gd name="T41" fmla="*/ 3 h 97"/>
                <a:gd name="T42" fmla="*/ 3 w 92"/>
                <a:gd name="T43" fmla="*/ 3 h 97"/>
                <a:gd name="T44" fmla="*/ 2 w 92"/>
                <a:gd name="T45" fmla="*/ 2 h 97"/>
                <a:gd name="T46" fmla="*/ 2 w 92"/>
                <a:gd name="T47" fmla="*/ 2 h 97"/>
                <a:gd name="T48" fmla="*/ 2 w 92"/>
                <a:gd name="T49" fmla="*/ 2 h 97"/>
                <a:gd name="T50" fmla="*/ 2 w 92"/>
                <a:gd name="T51" fmla="*/ 2 h 97"/>
                <a:gd name="T52" fmla="*/ 2 w 92"/>
                <a:gd name="T53" fmla="*/ 2 h 97"/>
                <a:gd name="T54" fmla="*/ 1 w 92"/>
                <a:gd name="T55" fmla="*/ 2 h 97"/>
                <a:gd name="T56" fmla="*/ 1 w 92"/>
                <a:gd name="T57" fmla="*/ 2 h 97"/>
                <a:gd name="T58" fmla="*/ 1 w 92"/>
                <a:gd name="T59" fmla="*/ 1 h 97"/>
                <a:gd name="T60" fmla="*/ 1 w 92"/>
                <a:gd name="T61" fmla="*/ 1 h 97"/>
                <a:gd name="T62" fmla="*/ 1 w 92"/>
                <a:gd name="T63" fmla="*/ 1 h 97"/>
                <a:gd name="T64" fmla="*/ 1 w 92"/>
                <a:gd name="T65" fmla="*/ 1 h 97"/>
                <a:gd name="T66" fmla="*/ 1 w 92"/>
                <a:gd name="T67" fmla="*/ 0 h 97"/>
                <a:gd name="T68" fmla="*/ 1 w 92"/>
                <a:gd name="T69" fmla="*/ 0 h 97"/>
                <a:gd name="T70" fmla="*/ 1 w 92"/>
                <a:gd name="T71" fmla="*/ 0 h 97"/>
                <a:gd name="T72" fmla="*/ 0 w 92"/>
                <a:gd name="T73" fmla="*/ 0 h 97"/>
                <a:gd name="T74" fmla="*/ 0 w 92"/>
                <a:gd name="T75" fmla="*/ 0 h 97"/>
                <a:gd name="T76" fmla="*/ 0 w 92"/>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97"/>
                <a:gd name="T119" fmla="*/ 92 w 92"/>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97">
                  <a:moveTo>
                    <a:pt x="0" y="0"/>
                  </a:moveTo>
                  <a:lnTo>
                    <a:pt x="0" y="0"/>
                  </a:lnTo>
                  <a:lnTo>
                    <a:pt x="2" y="10"/>
                  </a:lnTo>
                  <a:lnTo>
                    <a:pt x="3" y="19"/>
                  </a:lnTo>
                  <a:lnTo>
                    <a:pt x="5" y="29"/>
                  </a:lnTo>
                  <a:lnTo>
                    <a:pt x="8" y="37"/>
                  </a:lnTo>
                  <a:lnTo>
                    <a:pt x="11" y="47"/>
                  </a:lnTo>
                  <a:lnTo>
                    <a:pt x="16" y="54"/>
                  </a:lnTo>
                  <a:lnTo>
                    <a:pt x="21" y="63"/>
                  </a:lnTo>
                  <a:lnTo>
                    <a:pt x="27" y="69"/>
                  </a:lnTo>
                  <a:lnTo>
                    <a:pt x="34" y="76"/>
                  </a:lnTo>
                  <a:lnTo>
                    <a:pt x="40" y="81"/>
                  </a:lnTo>
                  <a:lnTo>
                    <a:pt x="48" y="85"/>
                  </a:lnTo>
                  <a:lnTo>
                    <a:pt x="57" y="90"/>
                  </a:lnTo>
                  <a:lnTo>
                    <a:pt x="65" y="94"/>
                  </a:lnTo>
                  <a:lnTo>
                    <a:pt x="74" y="96"/>
                  </a:lnTo>
                  <a:lnTo>
                    <a:pt x="83" y="97"/>
                  </a:lnTo>
                  <a:lnTo>
                    <a:pt x="92" y="97"/>
                  </a:lnTo>
                  <a:lnTo>
                    <a:pt x="92" y="71"/>
                  </a:lnTo>
                  <a:lnTo>
                    <a:pt x="85" y="71"/>
                  </a:lnTo>
                  <a:lnTo>
                    <a:pt x="78" y="70"/>
                  </a:lnTo>
                  <a:lnTo>
                    <a:pt x="72" y="67"/>
                  </a:lnTo>
                  <a:lnTo>
                    <a:pt x="65" y="65"/>
                  </a:lnTo>
                  <a:lnTo>
                    <a:pt x="59" y="63"/>
                  </a:lnTo>
                  <a:lnTo>
                    <a:pt x="53" y="59"/>
                  </a:lnTo>
                  <a:lnTo>
                    <a:pt x="49" y="54"/>
                  </a:lnTo>
                  <a:lnTo>
                    <a:pt x="44" y="49"/>
                  </a:lnTo>
                  <a:lnTo>
                    <a:pt x="39" y="45"/>
                  </a:lnTo>
                  <a:lnTo>
                    <a:pt x="36" y="40"/>
                  </a:lnTo>
                  <a:lnTo>
                    <a:pt x="33" y="34"/>
                  </a:lnTo>
                  <a:lnTo>
                    <a:pt x="30" y="28"/>
                  </a:lnTo>
                  <a:lnTo>
                    <a:pt x="27" y="21"/>
                  </a:lnTo>
                  <a:lnTo>
                    <a:pt x="26" y="15"/>
                  </a:lnTo>
                  <a:lnTo>
                    <a:pt x="25" y="8"/>
                  </a:lnTo>
                  <a:lnTo>
                    <a:pt x="25" y="0"/>
                  </a:lnTo>
                  <a:lnTo>
                    <a:pt x="0" y="0"/>
                  </a:lnTo>
                  <a:close/>
                </a:path>
              </a:pathLst>
            </a:custGeom>
            <a:solidFill>
              <a:srgbClr val="1F1A17"/>
            </a:solidFill>
            <a:ln w="9525">
              <a:noFill/>
              <a:round/>
              <a:headEnd/>
              <a:tailEnd/>
            </a:ln>
          </p:spPr>
          <p:txBody>
            <a:bodyPr/>
            <a:lstStyle/>
            <a:p>
              <a:endParaRPr lang="en-US"/>
            </a:p>
          </p:txBody>
        </p:sp>
        <p:sp>
          <p:nvSpPr>
            <p:cNvPr id="45187" name="Freeform 124"/>
            <p:cNvSpPr>
              <a:spLocks/>
            </p:cNvSpPr>
            <p:nvPr/>
          </p:nvSpPr>
          <p:spPr bwMode="auto">
            <a:xfrm>
              <a:off x="3275" y="3459"/>
              <a:ext cx="31" cy="33"/>
            </a:xfrm>
            <a:custGeom>
              <a:avLst/>
              <a:gdLst>
                <a:gd name="T0" fmla="*/ 3 w 92"/>
                <a:gd name="T1" fmla="*/ 0 h 101"/>
                <a:gd name="T2" fmla="*/ 3 w 92"/>
                <a:gd name="T3" fmla="*/ 0 h 101"/>
                <a:gd name="T4" fmla="*/ 3 w 92"/>
                <a:gd name="T5" fmla="*/ 0 h 101"/>
                <a:gd name="T6" fmla="*/ 3 w 92"/>
                <a:gd name="T7" fmla="*/ 0 h 101"/>
                <a:gd name="T8" fmla="*/ 2 w 92"/>
                <a:gd name="T9" fmla="*/ 0 h 101"/>
                <a:gd name="T10" fmla="*/ 2 w 92"/>
                <a:gd name="T11" fmla="*/ 0 h 101"/>
                <a:gd name="T12" fmla="*/ 2 w 92"/>
                <a:gd name="T13" fmla="*/ 0 h 101"/>
                <a:gd name="T14" fmla="*/ 1 w 92"/>
                <a:gd name="T15" fmla="*/ 1 h 101"/>
                <a:gd name="T16" fmla="*/ 1 w 92"/>
                <a:gd name="T17" fmla="*/ 1 h 101"/>
                <a:gd name="T18" fmla="*/ 1 w 92"/>
                <a:gd name="T19" fmla="*/ 1 h 101"/>
                <a:gd name="T20" fmla="*/ 1 w 92"/>
                <a:gd name="T21" fmla="*/ 1 h 101"/>
                <a:gd name="T22" fmla="*/ 1 w 92"/>
                <a:gd name="T23" fmla="*/ 2 h 101"/>
                <a:gd name="T24" fmla="*/ 0 w 92"/>
                <a:gd name="T25" fmla="*/ 2 h 101"/>
                <a:gd name="T26" fmla="*/ 0 w 92"/>
                <a:gd name="T27" fmla="*/ 2 h 101"/>
                <a:gd name="T28" fmla="*/ 0 w 92"/>
                <a:gd name="T29" fmla="*/ 3 h 101"/>
                <a:gd name="T30" fmla="*/ 0 w 92"/>
                <a:gd name="T31" fmla="*/ 3 h 101"/>
                <a:gd name="T32" fmla="*/ 0 w 92"/>
                <a:gd name="T33" fmla="*/ 3 h 101"/>
                <a:gd name="T34" fmla="*/ 0 w 92"/>
                <a:gd name="T35" fmla="*/ 4 h 101"/>
                <a:gd name="T36" fmla="*/ 1 w 92"/>
                <a:gd name="T37" fmla="*/ 4 h 101"/>
                <a:gd name="T38" fmla="*/ 1 w 92"/>
                <a:gd name="T39" fmla="*/ 3 h 101"/>
                <a:gd name="T40" fmla="*/ 1 w 92"/>
                <a:gd name="T41" fmla="*/ 3 h 101"/>
                <a:gd name="T42" fmla="*/ 1 w 92"/>
                <a:gd name="T43" fmla="*/ 3 h 101"/>
                <a:gd name="T44" fmla="*/ 1 w 92"/>
                <a:gd name="T45" fmla="*/ 3 h 101"/>
                <a:gd name="T46" fmla="*/ 1 w 92"/>
                <a:gd name="T47" fmla="*/ 2 h 101"/>
                <a:gd name="T48" fmla="*/ 1 w 92"/>
                <a:gd name="T49" fmla="*/ 2 h 101"/>
                <a:gd name="T50" fmla="*/ 1 w 92"/>
                <a:gd name="T51" fmla="*/ 2 h 101"/>
                <a:gd name="T52" fmla="*/ 2 w 92"/>
                <a:gd name="T53" fmla="*/ 2 h 101"/>
                <a:gd name="T54" fmla="*/ 2 w 92"/>
                <a:gd name="T55" fmla="*/ 2 h 101"/>
                <a:gd name="T56" fmla="*/ 2 w 92"/>
                <a:gd name="T57" fmla="*/ 1 h 101"/>
                <a:gd name="T58" fmla="*/ 2 w 92"/>
                <a:gd name="T59" fmla="*/ 1 h 101"/>
                <a:gd name="T60" fmla="*/ 2 w 92"/>
                <a:gd name="T61" fmla="*/ 1 h 101"/>
                <a:gd name="T62" fmla="*/ 3 w 92"/>
                <a:gd name="T63" fmla="*/ 1 h 101"/>
                <a:gd name="T64" fmla="*/ 3 w 92"/>
                <a:gd name="T65" fmla="*/ 1 h 101"/>
                <a:gd name="T66" fmla="*/ 3 w 92"/>
                <a:gd name="T67" fmla="*/ 1 h 101"/>
                <a:gd name="T68" fmla="*/ 3 w 92"/>
                <a:gd name="T69" fmla="*/ 1 h 101"/>
                <a:gd name="T70" fmla="*/ 3 w 92"/>
                <a:gd name="T71" fmla="*/ 1 h 101"/>
                <a:gd name="T72" fmla="*/ 3 w 92"/>
                <a:gd name="T73" fmla="*/ 0 h 101"/>
                <a:gd name="T74" fmla="*/ 3 w 92"/>
                <a:gd name="T75" fmla="*/ 0 h 101"/>
                <a:gd name="T76" fmla="*/ 3 w 92"/>
                <a:gd name="T77" fmla="*/ 0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101"/>
                <a:gd name="T119" fmla="*/ 92 w 92"/>
                <a:gd name="T120" fmla="*/ 101 h 1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101">
                  <a:moveTo>
                    <a:pt x="92" y="0"/>
                  </a:moveTo>
                  <a:lnTo>
                    <a:pt x="92" y="0"/>
                  </a:lnTo>
                  <a:lnTo>
                    <a:pt x="83" y="0"/>
                  </a:lnTo>
                  <a:lnTo>
                    <a:pt x="74" y="1"/>
                  </a:lnTo>
                  <a:lnTo>
                    <a:pt x="65" y="3"/>
                  </a:lnTo>
                  <a:lnTo>
                    <a:pt x="57" y="7"/>
                  </a:lnTo>
                  <a:lnTo>
                    <a:pt x="48" y="11"/>
                  </a:lnTo>
                  <a:lnTo>
                    <a:pt x="40" y="16"/>
                  </a:lnTo>
                  <a:lnTo>
                    <a:pt x="34" y="22"/>
                  </a:lnTo>
                  <a:lnTo>
                    <a:pt x="27" y="28"/>
                  </a:lnTo>
                  <a:lnTo>
                    <a:pt x="21" y="35"/>
                  </a:lnTo>
                  <a:lnTo>
                    <a:pt x="16" y="44"/>
                  </a:lnTo>
                  <a:lnTo>
                    <a:pt x="11" y="52"/>
                  </a:lnTo>
                  <a:lnTo>
                    <a:pt x="8" y="61"/>
                  </a:lnTo>
                  <a:lnTo>
                    <a:pt x="5" y="70"/>
                  </a:lnTo>
                  <a:lnTo>
                    <a:pt x="3" y="80"/>
                  </a:lnTo>
                  <a:lnTo>
                    <a:pt x="2" y="91"/>
                  </a:lnTo>
                  <a:lnTo>
                    <a:pt x="0" y="101"/>
                  </a:lnTo>
                  <a:lnTo>
                    <a:pt x="25" y="101"/>
                  </a:lnTo>
                  <a:lnTo>
                    <a:pt x="25" y="93"/>
                  </a:lnTo>
                  <a:lnTo>
                    <a:pt x="26" y="85"/>
                  </a:lnTo>
                  <a:lnTo>
                    <a:pt x="27" y="77"/>
                  </a:lnTo>
                  <a:lnTo>
                    <a:pt x="30" y="71"/>
                  </a:lnTo>
                  <a:lnTo>
                    <a:pt x="33" y="64"/>
                  </a:lnTo>
                  <a:lnTo>
                    <a:pt x="36" y="58"/>
                  </a:lnTo>
                  <a:lnTo>
                    <a:pt x="39" y="52"/>
                  </a:lnTo>
                  <a:lnTo>
                    <a:pt x="44" y="47"/>
                  </a:lnTo>
                  <a:lnTo>
                    <a:pt x="49" y="43"/>
                  </a:lnTo>
                  <a:lnTo>
                    <a:pt x="53" y="38"/>
                  </a:lnTo>
                  <a:lnTo>
                    <a:pt x="60" y="34"/>
                  </a:lnTo>
                  <a:lnTo>
                    <a:pt x="65" y="32"/>
                  </a:lnTo>
                  <a:lnTo>
                    <a:pt x="72" y="29"/>
                  </a:lnTo>
                  <a:lnTo>
                    <a:pt x="78" y="27"/>
                  </a:lnTo>
                  <a:lnTo>
                    <a:pt x="86" y="26"/>
                  </a:lnTo>
                  <a:lnTo>
                    <a:pt x="92" y="26"/>
                  </a:lnTo>
                  <a:lnTo>
                    <a:pt x="92" y="0"/>
                  </a:lnTo>
                  <a:close/>
                </a:path>
              </a:pathLst>
            </a:custGeom>
            <a:solidFill>
              <a:srgbClr val="1F1A17"/>
            </a:solidFill>
            <a:ln w="9525">
              <a:noFill/>
              <a:round/>
              <a:headEnd/>
              <a:tailEnd/>
            </a:ln>
          </p:spPr>
          <p:txBody>
            <a:bodyPr/>
            <a:lstStyle/>
            <a:p>
              <a:endParaRPr lang="en-US"/>
            </a:p>
          </p:txBody>
        </p:sp>
        <p:sp>
          <p:nvSpPr>
            <p:cNvPr id="45188" name="Freeform 125"/>
            <p:cNvSpPr>
              <a:spLocks/>
            </p:cNvSpPr>
            <p:nvPr/>
          </p:nvSpPr>
          <p:spPr bwMode="auto">
            <a:xfrm>
              <a:off x="3306" y="3459"/>
              <a:ext cx="29" cy="33"/>
            </a:xfrm>
            <a:custGeom>
              <a:avLst/>
              <a:gdLst>
                <a:gd name="T0" fmla="*/ 3 w 89"/>
                <a:gd name="T1" fmla="*/ 4 h 101"/>
                <a:gd name="T2" fmla="*/ 3 w 89"/>
                <a:gd name="T3" fmla="*/ 4 h 101"/>
                <a:gd name="T4" fmla="*/ 3 w 89"/>
                <a:gd name="T5" fmla="*/ 3 h 101"/>
                <a:gd name="T6" fmla="*/ 3 w 89"/>
                <a:gd name="T7" fmla="*/ 3 h 101"/>
                <a:gd name="T8" fmla="*/ 3 w 89"/>
                <a:gd name="T9" fmla="*/ 3 h 101"/>
                <a:gd name="T10" fmla="*/ 3 w 89"/>
                <a:gd name="T11" fmla="*/ 2 h 101"/>
                <a:gd name="T12" fmla="*/ 3 w 89"/>
                <a:gd name="T13" fmla="*/ 2 h 101"/>
                <a:gd name="T14" fmla="*/ 3 w 89"/>
                <a:gd name="T15" fmla="*/ 2 h 101"/>
                <a:gd name="T16" fmla="*/ 2 w 89"/>
                <a:gd name="T17" fmla="*/ 1 h 101"/>
                <a:gd name="T18" fmla="*/ 2 w 89"/>
                <a:gd name="T19" fmla="*/ 1 h 101"/>
                <a:gd name="T20" fmla="*/ 2 w 89"/>
                <a:gd name="T21" fmla="*/ 1 h 101"/>
                <a:gd name="T22" fmla="*/ 2 w 89"/>
                <a:gd name="T23" fmla="*/ 1 h 101"/>
                <a:gd name="T24" fmla="*/ 2 w 89"/>
                <a:gd name="T25" fmla="*/ 0 h 101"/>
                <a:gd name="T26" fmla="*/ 1 w 89"/>
                <a:gd name="T27" fmla="*/ 0 h 101"/>
                <a:gd name="T28" fmla="*/ 1 w 89"/>
                <a:gd name="T29" fmla="*/ 0 h 101"/>
                <a:gd name="T30" fmla="*/ 1 w 89"/>
                <a:gd name="T31" fmla="*/ 0 h 101"/>
                <a:gd name="T32" fmla="*/ 0 w 89"/>
                <a:gd name="T33" fmla="*/ 0 h 101"/>
                <a:gd name="T34" fmla="*/ 0 w 89"/>
                <a:gd name="T35" fmla="*/ 0 h 101"/>
                <a:gd name="T36" fmla="*/ 0 w 89"/>
                <a:gd name="T37" fmla="*/ 1 h 101"/>
                <a:gd name="T38" fmla="*/ 0 w 89"/>
                <a:gd name="T39" fmla="*/ 1 h 101"/>
                <a:gd name="T40" fmla="*/ 0 w 89"/>
                <a:gd name="T41" fmla="*/ 1 h 101"/>
                <a:gd name="T42" fmla="*/ 1 w 89"/>
                <a:gd name="T43" fmla="*/ 1 h 101"/>
                <a:gd name="T44" fmla="*/ 1 w 89"/>
                <a:gd name="T45" fmla="*/ 1 h 101"/>
                <a:gd name="T46" fmla="*/ 1 w 89"/>
                <a:gd name="T47" fmla="*/ 1 h 101"/>
                <a:gd name="T48" fmla="*/ 1 w 89"/>
                <a:gd name="T49" fmla="*/ 1 h 101"/>
                <a:gd name="T50" fmla="*/ 1 w 89"/>
                <a:gd name="T51" fmla="*/ 2 h 101"/>
                <a:gd name="T52" fmla="*/ 2 w 89"/>
                <a:gd name="T53" fmla="*/ 2 h 101"/>
                <a:gd name="T54" fmla="*/ 2 w 89"/>
                <a:gd name="T55" fmla="*/ 2 h 101"/>
                <a:gd name="T56" fmla="*/ 2 w 89"/>
                <a:gd name="T57" fmla="*/ 2 h 101"/>
                <a:gd name="T58" fmla="*/ 2 w 89"/>
                <a:gd name="T59" fmla="*/ 2 h 101"/>
                <a:gd name="T60" fmla="*/ 2 w 89"/>
                <a:gd name="T61" fmla="*/ 3 h 101"/>
                <a:gd name="T62" fmla="*/ 2 w 89"/>
                <a:gd name="T63" fmla="*/ 3 h 101"/>
                <a:gd name="T64" fmla="*/ 2 w 89"/>
                <a:gd name="T65" fmla="*/ 3 h 101"/>
                <a:gd name="T66" fmla="*/ 2 w 89"/>
                <a:gd name="T67" fmla="*/ 3 h 101"/>
                <a:gd name="T68" fmla="*/ 2 w 89"/>
                <a:gd name="T69" fmla="*/ 4 h 101"/>
                <a:gd name="T70" fmla="*/ 2 w 89"/>
                <a:gd name="T71" fmla="*/ 4 h 101"/>
                <a:gd name="T72" fmla="*/ 3 w 89"/>
                <a:gd name="T73" fmla="*/ 4 h 101"/>
                <a:gd name="T74" fmla="*/ 3 w 89"/>
                <a:gd name="T75" fmla="*/ 4 h 101"/>
                <a:gd name="T76" fmla="*/ 3 w 89"/>
                <a:gd name="T77" fmla="*/ 4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101"/>
                <a:gd name="T119" fmla="*/ 89 w 89"/>
                <a:gd name="T120" fmla="*/ 101 h 1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101">
                  <a:moveTo>
                    <a:pt x="89" y="101"/>
                  </a:moveTo>
                  <a:lnTo>
                    <a:pt x="89" y="101"/>
                  </a:lnTo>
                  <a:lnTo>
                    <a:pt x="88" y="91"/>
                  </a:lnTo>
                  <a:lnTo>
                    <a:pt x="87" y="80"/>
                  </a:lnTo>
                  <a:lnTo>
                    <a:pt x="85" y="70"/>
                  </a:lnTo>
                  <a:lnTo>
                    <a:pt x="81" y="61"/>
                  </a:lnTo>
                  <a:lnTo>
                    <a:pt x="78" y="52"/>
                  </a:lnTo>
                  <a:lnTo>
                    <a:pt x="74" y="44"/>
                  </a:lnTo>
                  <a:lnTo>
                    <a:pt x="68" y="35"/>
                  </a:lnTo>
                  <a:lnTo>
                    <a:pt x="63" y="28"/>
                  </a:lnTo>
                  <a:lnTo>
                    <a:pt x="56" y="22"/>
                  </a:lnTo>
                  <a:lnTo>
                    <a:pt x="50" y="16"/>
                  </a:lnTo>
                  <a:lnTo>
                    <a:pt x="42" y="11"/>
                  </a:lnTo>
                  <a:lnTo>
                    <a:pt x="35" y="7"/>
                  </a:lnTo>
                  <a:lnTo>
                    <a:pt x="26" y="3"/>
                  </a:lnTo>
                  <a:lnTo>
                    <a:pt x="19" y="1"/>
                  </a:lnTo>
                  <a:lnTo>
                    <a:pt x="10" y="0"/>
                  </a:lnTo>
                  <a:lnTo>
                    <a:pt x="0" y="0"/>
                  </a:lnTo>
                  <a:lnTo>
                    <a:pt x="0" y="26"/>
                  </a:lnTo>
                  <a:lnTo>
                    <a:pt x="7" y="26"/>
                  </a:lnTo>
                  <a:lnTo>
                    <a:pt x="13" y="27"/>
                  </a:lnTo>
                  <a:lnTo>
                    <a:pt x="20" y="29"/>
                  </a:lnTo>
                  <a:lnTo>
                    <a:pt x="25" y="32"/>
                  </a:lnTo>
                  <a:lnTo>
                    <a:pt x="31" y="34"/>
                  </a:lnTo>
                  <a:lnTo>
                    <a:pt x="36" y="38"/>
                  </a:lnTo>
                  <a:lnTo>
                    <a:pt x="41" y="43"/>
                  </a:lnTo>
                  <a:lnTo>
                    <a:pt x="46" y="47"/>
                  </a:lnTo>
                  <a:lnTo>
                    <a:pt x="50" y="52"/>
                  </a:lnTo>
                  <a:lnTo>
                    <a:pt x="53" y="58"/>
                  </a:lnTo>
                  <a:lnTo>
                    <a:pt x="56" y="64"/>
                  </a:lnTo>
                  <a:lnTo>
                    <a:pt x="60" y="70"/>
                  </a:lnTo>
                  <a:lnTo>
                    <a:pt x="62" y="77"/>
                  </a:lnTo>
                  <a:lnTo>
                    <a:pt x="63" y="85"/>
                  </a:lnTo>
                  <a:lnTo>
                    <a:pt x="64" y="93"/>
                  </a:lnTo>
                  <a:lnTo>
                    <a:pt x="64" y="101"/>
                  </a:lnTo>
                  <a:lnTo>
                    <a:pt x="89" y="101"/>
                  </a:lnTo>
                  <a:close/>
                </a:path>
              </a:pathLst>
            </a:custGeom>
            <a:solidFill>
              <a:srgbClr val="1F1A17"/>
            </a:solidFill>
            <a:ln w="9525">
              <a:noFill/>
              <a:round/>
              <a:headEnd/>
              <a:tailEnd/>
            </a:ln>
          </p:spPr>
          <p:txBody>
            <a:bodyPr/>
            <a:lstStyle/>
            <a:p>
              <a:endParaRPr lang="en-US"/>
            </a:p>
          </p:txBody>
        </p:sp>
        <p:sp>
          <p:nvSpPr>
            <p:cNvPr id="45189" name="Freeform 126"/>
            <p:cNvSpPr>
              <a:spLocks/>
            </p:cNvSpPr>
            <p:nvPr/>
          </p:nvSpPr>
          <p:spPr bwMode="auto">
            <a:xfrm>
              <a:off x="4062" y="2836"/>
              <a:ext cx="42" cy="46"/>
            </a:xfrm>
            <a:custGeom>
              <a:avLst/>
              <a:gdLst>
                <a:gd name="T0" fmla="*/ 5 w 128"/>
                <a:gd name="T1" fmla="*/ 3 h 138"/>
                <a:gd name="T2" fmla="*/ 4 w 128"/>
                <a:gd name="T3" fmla="*/ 3 h 138"/>
                <a:gd name="T4" fmla="*/ 4 w 128"/>
                <a:gd name="T5" fmla="*/ 4 h 138"/>
                <a:gd name="T6" fmla="*/ 4 w 128"/>
                <a:gd name="T7" fmla="*/ 4 h 138"/>
                <a:gd name="T8" fmla="*/ 4 w 128"/>
                <a:gd name="T9" fmla="*/ 5 h 138"/>
                <a:gd name="T10" fmla="*/ 3 w 128"/>
                <a:gd name="T11" fmla="*/ 5 h 138"/>
                <a:gd name="T12" fmla="*/ 3 w 128"/>
                <a:gd name="T13" fmla="*/ 5 h 138"/>
                <a:gd name="T14" fmla="*/ 3 w 128"/>
                <a:gd name="T15" fmla="*/ 5 h 138"/>
                <a:gd name="T16" fmla="*/ 2 w 128"/>
                <a:gd name="T17" fmla="*/ 5 h 138"/>
                <a:gd name="T18" fmla="*/ 2 w 128"/>
                <a:gd name="T19" fmla="*/ 5 h 138"/>
                <a:gd name="T20" fmla="*/ 1 w 128"/>
                <a:gd name="T21" fmla="*/ 5 h 138"/>
                <a:gd name="T22" fmla="*/ 1 w 128"/>
                <a:gd name="T23" fmla="*/ 5 h 138"/>
                <a:gd name="T24" fmla="*/ 1 w 128"/>
                <a:gd name="T25" fmla="*/ 4 h 138"/>
                <a:gd name="T26" fmla="*/ 0 w 128"/>
                <a:gd name="T27" fmla="*/ 4 h 138"/>
                <a:gd name="T28" fmla="*/ 0 w 128"/>
                <a:gd name="T29" fmla="*/ 3 h 138"/>
                <a:gd name="T30" fmla="*/ 0 w 128"/>
                <a:gd name="T31" fmla="*/ 3 h 138"/>
                <a:gd name="T32" fmla="*/ 0 w 128"/>
                <a:gd name="T33" fmla="*/ 2 h 138"/>
                <a:gd name="T34" fmla="*/ 0 w 128"/>
                <a:gd name="T35" fmla="*/ 2 h 138"/>
                <a:gd name="T36" fmla="*/ 0 w 128"/>
                <a:gd name="T37" fmla="*/ 1 h 138"/>
                <a:gd name="T38" fmla="*/ 1 w 128"/>
                <a:gd name="T39" fmla="*/ 1 h 138"/>
                <a:gd name="T40" fmla="*/ 1 w 128"/>
                <a:gd name="T41" fmla="*/ 1 h 138"/>
                <a:gd name="T42" fmla="*/ 1 w 128"/>
                <a:gd name="T43" fmla="*/ 0 h 138"/>
                <a:gd name="T44" fmla="*/ 2 w 128"/>
                <a:gd name="T45" fmla="*/ 0 h 138"/>
                <a:gd name="T46" fmla="*/ 2 w 128"/>
                <a:gd name="T47" fmla="*/ 0 h 138"/>
                <a:gd name="T48" fmla="*/ 3 w 128"/>
                <a:gd name="T49" fmla="*/ 0 h 138"/>
                <a:gd name="T50" fmla="*/ 3 w 128"/>
                <a:gd name="T51" fmla="*/ 0 h 138"/>
                <a:gd name="T52" fmla="*/ 3 w 128"/>
                <a:gd name="T53" fmla="*/ 0 h 138"/>
                <a:gd name="T54" fmla="*/ 4 w 128"/>
                <a:gd name="T55" fmla="*/ 1 h 138"/>
                <a:gd name="T56" fmla="*/ 4 w 128"/>
                <a:gd name="T57" fmla="*/ 1 h 138"/>
                <a:gd name="T58" fmla="*/ 4 w 128"/>
                <a:gd name="T59" fmla="*/ 1 h 138"/>
                <a:gd name="T60" fmla="*/ 4 w 128"/>
                <a:gd name="T61" fmla="*/ 2 h 138"/>
                <a:gd name="T62" fmla="*/ 5 w 128"/>
                <a:gd name="T63" fmla="*/ 2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38"/>
                <a:gd name="T98" fmla="*/ 128 w 128"/>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38">
                  <a:moveTo>
                    <a:pt x="128" y="71"/>
                  </a:moveTo>
                  <a:lnTo>
                    <a:pt x="127" y="78"/>
                  </a:lnTo>
                  <a:lnTo>
                    <a:pt x="126" y="84"/>
                  </a:lnTo>
                  <a:lnTo>
                    <a:pt x="124" y="91"/>
                  </a:lnTo>
                  <a:lnTo>
                    <a:pt x="122" y="97"/>
                  </a:lnTo>
                  <a:lnTo>
                    <a:pt x="120" y="103"/>
                  </a:lnTo>
                  <a:lnTo>
                    <a:pt x="117" y="108"/>
                  </a:lnTo>
                  <a:lnTo>
                    <a:pt x="114" y="113"/>
                  </a:lnTo>
                  <a:lnTo>
                    <a:pt x="109" y="118"/>
                  </a:lnTo>
                  <a:lnTo>
                    <a:pt x="105" y="122"/>
                  </a:lnTo>
                  <a:lnTo>
                    <a:pt x="100" y="126"/>
                  </a:lnTo>
                  <a:lnTo>
                    <a:pt x="94" y="130"/>
                  </a:lnTo>
                  <a:lnTo>
                    <a:pt x="89" y="132"/>
                  </a:lnTo>
                  <a:lnTo>
                    <a:pt x="83" y="134"/>
                  </a:lnTo>
                  <a:lnTo>
                    <a:pt x="77" y="137"/>
                  </a:lnTo>
                  <a:lnTo>
                    <a:pt x="70" y="138"/>
                  </a:lnTo>
                  <a:lnTo>
                    <a:pt x="64" y="138"/>
                  </a:lnTo>
                  <a:lnTo>
                    <a:pt x="58" y="138"/>
                  </a:lnTo>
                  <a:lnTo>
                    <a:pt x="51" y="137"/>
                  </a:lnTo>
                  <a:lnTo>
                    <a:pt x="45" y="134"/>
                  </a:lnTo>
                  <a:lnTo>
                    <a:pt x="39" y="132"/>
                  </a:lnTo>
                  <a:lnTo>
                    <a:pt x="33" y="130"/>
                  </a:lnTo>
                  <a:lnTo>
                    <a:pt x="28" y="126"/>
                  </a:lnTo>
                  <a:lnTo>
                    <a:pt x="23" y="122"/>
                  </a:lnTo>
                  <a:lnTo>
                    <a:pt x="19" y="118"/>
                  </a:lnTo>
                  <a:lnTo>
                    <a:pt x="14" y="113"/>
                  </a:lnTo>
                  <a:lnTo>
                    <a:pt x="11" y="108"/>
                  </a:lnTo>
                  <a:lnTo>
                    <a:pt x="8" y="103"/>
                  </a:lnTo>
                  <a:lnTo>
                    <a:pt x="6" y="97"/>
                  </a:lnTo>
                  <a:lnTo>
                    <a:pt x="4" y="91"/>
                  </a:lnTo>
                  <a:lnTo>
                    <a:pt x="1" y="84"/>
                  </a:lnTo>
                  <a:lnTo>
                    <a:pt x="0" y="78"/>
                  </a:lnTo>
                  <a:lnTo>
                    <a:pt x="0" y="71"/>
                  </a:lnTo>
                  <a:lnTo>
                    <a:pt x="0" y="64"/>
                  </a:lnTo>
                  <a:lnTo>
                    <a:pt x="1" y="56"/>
                  </a:lnTo>
                  <a:lnTo>
                    <a:pt x="4" y="49"/>
                  </a:lnTo>
                  <a:lnTo>
                    <a:pt x="6" y="43"/>
                  </a:lnTo>
                  <a:lnTo>
                    <a:pt x="8" y="36"/>
                  </a:lnTo>
                  <a:lnTo>
                    <a:pt x="11" y="31"/>
                  </a:lnTo>
                  <a:lnTo>
                    <a:pt x="14" y="25"/>
                  </a:lnTo>
                  <a:lnTo>
                    <a:pt x="19" y="21"/>
                  </a:lnTo>
                  <a:lnTo>
                    <a:pt x="23" y="16"/>
                  </a:lnTo>
                  <a:lnTo>
                    <a:pt x="28" y="12"/>
                  </a:lnTo>
                  <a:lnTo>
                    <a:pt x="33" y="9"/>
                  </a:lnTo>
                  <a:lnTo>
                    <a:pt x="39" y="6"/>
                  </a:lnTo>
                  <a:lnTo>
                    <a:pt x="45" y="4"/>
                  </a:lnTo>
                  <a:lnTo>
                    <a:pt x="51" y="1"/>
                  </a:lnTo>
                  <a:lnTo>
                    <a:pt x="58" y="0"/>
                  </a:lnTo>
                  <a:lnTo>
                    <a:pt x="64" y="0"/>
                  </a:lnTo>
                  <a:lnTo>
                    <a:pt x="70" y="0"/>
                  </a:lnTo>
                  <a:lnTo>
                    <a:pt x="77" y="1"/>
                  </a:lnTo>
                  <a:lnTo>
                    <a:pt x="83" y="4"/>
                  </a:lnTo>
                  <a:lnTo>
                    <a:pt x="89" y="6"/>
                  </a:lnTo>
                  <a:lnTo>
                    <a:pt x="94" y="9"/>
                  </a:lnTo>
                  <a:lnTo>
                    <a:pt x="100" y="12"/>
                  </a:lnTo>
                  <a:lnTo>
                    <a:pt x="105" y="16"/>
                  </a:lnTo>
                  <a:lnTo>
                    <a:pt x="109" y="21"/>
                  </a:lnTo>
                  <a:lnTo>
                    <a:pt x="114" y="25"/>
                  </a:lnTo>
                  <a:lnTo>
                    <a:pt x="117" y="31"/>
                  </a:lnTo>
                  <a:lnTo>
                    <a:pt x="120" y="36"/>
                  </a:lnTo>
                  <a:lnTo>
                    <a:pt x="122" y="43"/>
                  </a:lnTo>
                  <a:lnTo>
                    <a:pt x="124" y="49"/>
                  </a:lnTo>
                  <a:lnTo>
                    <a:pt x="126" y="56"/>
                  </a:lnTo>
                  <a:lnTo>
                    <a:pt x="127" y="64"/>
                  </a:lnTo>
                  <a:lnTo>
                    <a:pt x="128" y="71"/>
                  </a:lnTo>
                  <a:close/>
                </a:path>
              </a:pathLst>
            </a:custGeom>
            <a:solidFill>
              <a:srgbClr val="E87A41"/>
            </a:solidFill>
            <a:ln w="9525">
              <a:noFill/>
              <a:round/>
              <a:headEnd/>
              <a:tailEnd/>
            </a:ln>
          </p:spPr>
          <p:txBody>
            <a:bodyPr/>
            <a:lstStyle/>
            <a:p>
              <a:endParaRPr lang="en-US"/>
            </a:p>
          </p:txBody>
        </p:sp>
        <p:sp>
          <p:nvSpPr>
            <p:cNvPr id="45190" name="Freeform 127"/>
            <p:cNvSpPr>
              <a:spLocks/>
            </p:cNvSpPr>
            <p:nvPr/>
          </p:nvSpPr>
          <p:spPr bwMode="auto">
            <a:xfrm>
              <a:off x="4083" y="2860"/>
              <a:ext cx="25" cy="27"/>
            </a:xfrm>
            <a:custGeom>
              <a:avLst/>
              <a:gdLst>
                <a:gd name="T0" fmla="*/ 0 w 76"/>
                <a:gd name="T1" fmla="*/ 3 h 80"/>
                <a:gd name="T2" fmla="*/ 0 w 76"/>
                <a:gd name="T3" fmla="*/ 3 h 80"/>
                <a:gd name="T4" fmla="*/ 0 w 76"/>
                <a:gd name="T5" fmla="*/ 3 h 80"/>
                <a:gd name="T6" fmla="*/ 1 w 76"/>
                <a:gd name="T7" fmla="*/ 3 h 80"/>
                <a:gd name="T8" fmla="*/ 1 w 76"/>
                <a:gd name="T9" fmla="*/ 3 h 80"/>
                <a:gd name="T10" fmla="*/ 1 w 76"/>
                <a:gd name="T11" fmla="*/ 3 h 80"/>
                <a:gd name="T12" fmla="*/ 1 w 76"/>
                <a:gd name="T13" fmla="*/ 3 h 80"/>
                <a:gd name="T14" fmla="*/ 2 w 76"/>
                <a:gd name="T15" fmla="*/ 3 h 80"/>
                <a:gd name="T16" fmla="*/ 2 w 76"/>
                <a:gd name="T17" fmla="*/ 2 h 80"/>
                <a:gd name="T18" fmla="*/ 2 w 76"/>
                <a:gd name="T19" fmla="*/ 2 h 80"/>
                <a:gd name="T20" fmla="*/ 2 w 76"/>
                <a:gd name="T21" fmla="*/ 2 h 80"/>
                <a:gd name="T22" fmla="*/ 2 w 76"/>
                <a:gd name="T23" fmla="*/ 2 h 80"/>
                <a:gd name="T24" fmla="*/ 2 w 76"/>
                <a:gd name="T25" fmla="*/ 1 h 80"/>
                <a:gd name="T26" fmla="*/ 3 w 76"/>
                <a:gd name="T27" fmla="*/ 1 h 80"/>
                <a:gd name="T28" fmla="*/ 3 w 76"/>
                <a:gd name="T29" fmla="*/ 1 h 80"/>
                <a:gd name="T30" fmla="*/ 3 w 76"/>
                <a:gd name="T31" fmla="*/ 1 h 80"/>
                <a:gd name="T32" fmla="*/ 3 w 76"/>
                <a:gd name="T33" fmla="*/ 0 h 80"/>
                <a:gd name="T34" fmla="*/ 3 w 76"/>
                <a:gd name="T35" fmla="*/ 0 h 80"/>
                <a:gd name="T36" fmla="*/ 2 w 76"/>
                <a:gd name="T37" fmla="*/ 0 h 80"/>
                <a:gd name="T38" fmla="*/ 2 w 76"/>
                <a:gd name="T39" fmla="*/ 0 h 80"/>
                <a:gd name="T40" fmla="*/ 2 w 76"/>
                <a:gd name="T41" fmla="*/ 0 h 80"/>
                <a:gd name="T42" fmla="*/ 2 w 76"/>
                <a:gd name="T43" fmla="*/ 1 h 80"/>
                <a:gd name="T44" fmla="*/ 2 w 76"/>
                <a:gd name="T45" fmla="*/ 1 h 80"/>
                <a:gd name="T46" fmla="*/ 2 w 76"/>
                <a:gd name="T47" fmla="*/ 1 h 80"/>
                <a:gd name="T48" fmla="*/ 2 w 76"/>
                <a:gd name="T49" fmla="*/ 1 h 80"/>
                <a:gd name="T50" fmla="*/ 1 w 76"/>
                <a:gd name="T51" fmla="*/ 1 h 80"/>
                <a:gd name="T52" fmla="*/ 1 w 76"/>
                <a:gd name="T53" fmla="*/ 1 h 80"/>
                <a:gd name="T54" fmla="*/ 1 w 76"/>
                <a:gd name="T55" fmla="*/ 2 h 80"/>
                <a:gd name="T56" fmla="*/ 1 w 76"/>
                <a:gd name="T57" fmla="*/ 2 h 80"/>
                <a:gd name="T58" fmla="*/ 1 w 76"/>
                <a:gd name="T59" fmla="*/ 2 h 80"/>
                <a:gd name="T60" fmla="*/ 1 w 76"/>
                <a:gd name="T61" fmla="*/ 2 h 80"/>
                <a:gd name="T62" fmla="*/ 1 w 76"/>
                <a:gd name="T63" fmla="*/ 2 h 80"/>
                <a:gd name="T64" fmla="*/ 0 w 76"/>
                <a:gd name="T65" fmla="*/ 2 h 80"/>
                <a:gd name="T66" fmla="*/ 0 w 76"/>
                <a:gd name="T67" fmla="*/ 2 h 80"/>
                <a:gd name="T68" fmla="*/ 0 w 76"/>
                <a:gd name="T69" fmla="*/ 2 h 80"/>
                <a:gd name="T70" fmla="*/ 0 w 76"/>
                <a:gd name="T71" fmla="*/ 2 h 80"/>
                <a:gd name="T72" fmla="*/ 0 w 76"/>
                <a:gd name="T73" fmla="*/ 3 h 80"/>
                <a:gd name="T74" fmla="*/ 0 w 76"/>
                <a:gd name="T75" fmla="*/ 3 h 80"/>
                <a:gd name="T76" fmla="*/ 0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80"/>
                  </a:moveTo>
                  <a:lnTo>
                    <a:pt x="0" y="80"/>
                  </a:lnTo>
                  <a:lnTo>
                    <a:pt x="8" y="80"/>
                  </a:lnTo>
                  <a:lnTo>
                    <a:pt x="15" y="79"/>
                  </a:lnTo>
                  <a:lnTo>
                    <a:pt x="23" y="77"/>
                  </a:lnTo>
                  <a:lnTo>
                    <a:pt x="29" y="74"/>
                  </a:lnTo>
                  <a:lnTo>
                    <a:pt x="36" y="71"/>
                  </a:lnTo>
                  <a:lnTo>
                    <a:pt x="42" y="67"/>
                  </a:lnTo>
                  <a:lnTo>
                    <a:pt x="49" y="62"/>
                  </a:lnTo>
                  <a:lnTo>
                    <a:pt x="54" y="56"/>
                  </a:lnTo>
                  <a:lnTo>
                    <a:pt x="58" y="51"/>
                  </a:lnTo>
                  <a:lnTo>
                    <a:pt x="63" y="45"/>
                  </a:lnTo>
                  <a:lnTo>
                    <a:pt x="67" y="38"/>
                  </a:lnTo>
                  <a:lnTo>
                    <a:pt x="69" y="31"/>
                  </a:lnTo>
                  <a:lnTo>
                    <a:pt x="72" y="24"/>
                  </a:lnTo>
                  <a:lnTo>
                    <a:pt x="73" y="15"/>
                  </a:lnTo>
                  <a:lnTo>
                    <a:pt x="75" y="8"/>
                  </a:lnTo>
                  <a:lnTo>
                    <a:pt x="76" y="0"/>
                  </a:lnTo>
                  <a:lnTo>
                    <a:pt x="51" y="0"/>
                  </a:lnTo>
                  <a:lnTo>
                    <a:pt x="51" y="6"/>
                  </a:lnTo>
                  <a:lnTo>
                    <a:pt x="51" y="11"/>
                  </a:lnTo>
                  <a:lnTo>
                    <a:pt x="49" y="15"/>
                  </a:lnTo>
                  <a:lnTo>
                    <a:pt x="48" y="20"/>
                  </a:lnTo>
                  <a:lnTo>
                    <a:pt x="45" y="25"/>
                  </a:lnTo>
                  <a:lnTo>
                    <a:pt x="43" y="30"/>
                  </a:lnTo>
                  <a:lnTo>
                    <a:pt x="40" y="33"/>
                  </a:lnTo>
                  <a:lnTo>
                    <a:pt x="37" y="37"/>
                  </a:lnTo>
                  <a:lnTo>
                    <a:pt x="33" y="41"/>
                  </a:lnTo>
                  <a:lnTo>
                    <a:pt x="29" y="44"/>
                  </a:lnTo>
                  <a:lnTo>
                    <a:pt x="25" y="47"/>
                  </a:lnTo>
                  <a:lnTo>
                    <a:pt x="21" y="49"/>
                  </a:lnTo>
                  <a:lnTo>
                    <a:pt x="16" y="51"/>
                  </a:lnTo>
                  <a:lnTo>
                    <a:pt x="11" y="53"/>
                  </a:lnTo>
                  <a:lnTo>
                    <a:pt x="5" y="54"/>
                  </a:lnTo>
                  <a:lnTo>
                    <a:pt x="0" y="54"/>
                  </a:lnTo>
                  <a:lnTo>
                    <a:pt x="0" y="80"/>
                  </a:lnTo>
                  <a:close/>
                </a:path>
              </a:pathLst>
            </a:custGeom>
            <a:solidFill>
              <a:srgbClr val="1F1A17"/>
            </a:solidFill>
            <a:ln w="9525">
              <a:noFill/>
              <a:round/>
              <a:headEnd/>
              <a:tailEnd/>
            </a:ln>
          </p:spPr>
          <p:txBody>
            <a:bodyPr/>
            <a:lstStyle/>
            <a:p>
              <a:endParaRPr lang="en-US"/>
            </a:p>
          </p:txBody>
        </p:sp>
        <p:sp>
          <p:nvSpPr>
            <p:cNvPr id="45191" name="Freeform 128"/>
            <p:cNvSpPr>
              <a:spLocks/>
            </p:cNvSpPr>
            <p:nvPr/>
          </p:nvSpPr>
          <p:spPr bwMode="auto">
            <a:xfrm>
              <a:off x="4058" y="2860"/>
              <a:ext cx="25" cy="27"/>
            </a:xfrm>
            <a:custGeom>
              <a:avLst/>
              <a:gdLst>
                <a:gd name="T0" fmla="*/ 0 w 76"/>
                <a:gd name="T1" fmla="*/ 0 h 80"/>
                <a:gd name="T2" fmla="*/ 0 w 76"/>
                <a:gd name="T3" fmla="*/ 0 h 80"/>
                <a:gd name="T4" fmla="*/ 0 w 76"/>
                <a:gd name="T5" fmla="*/ 0 h 80"/>
                <a:gd name="T6" fmla="*/ 0 w 76"/>
                <a:gd name="T7" fmla="*/ 1 h 80"/>
                <a:gd name="T8" fmla="*/ 0 w 76"/>
                <a:gd name="T9" fmla="*/ 1 h 80"/>
                <a:gd name="T10" fmla="*/ 0 w 76"/>
                <a:gd name="T11" fmla="*/ 1 h 80"/>
                <a:gd name="T12" fmla="*/ 0 w 76"/>
                <a:gd name="T13" fmla="*/ 1 h 80"/>
                <a:gd name="T14" fmla="*/ 0 w 76"/>
                <a:gd name="T15" fmla="*/ 2 h 80"/>
                <a:gd name="T16" fmla="*/ 1 w 76"/>
                <a:gd name="T17" fmla="*/ 2 h 80"/>
                <a:gd name="T18" fmla="*/ 1 w 76"/>
                <a:gd name="T19" fmla="*/ 2 h 80"/>
                <a:gd name="T20" fmla="*/ 1 w 76"/>
                <a:gd name="T21" fmla="*/ 2 h 80"/>
                <a:gd name="T22" fmla="*/ 1 w 76"/>
                <a:gd name="T23" fmla="*/ 3 h 80"/>
                <a:gd name="T24" fmla="*/ 1 w 76"/>
                <a:gd name="T25" fmla="*/ 3 h 80"/>
                <a:gd name="T26" fmla="*/ 2 w 76"/>
                <a:gd name="T27" fmla="*/ 3 h 80"/>
                <a:gd name="T28" fmla="*/ 2 w 76"/>
                <a:gd name="T29" fmla="*/ 3 h 80"/>
                <a:gd name="T30" fmla="*/ 2 w 76"/>
                <a:gd name="T31" fmla="*/ 3 h 80"/>
                <a:gd name="T32" fmla="*/ 2 w 76"/>
                <a:gd name="T33" fmla="*/ 3 h 80"/>
                <a:gd name="T34" fmla="*/ 3 w 76"/>
                <a:gd name="T35" fmla="*/ 3 h 80"/>
                <a:gd name="T36" fmla="*/ 3 w 76"/>
                <a:gd name="T37" fmla="*/ 2 h 80"/>
                <a:gd name="T38" fmla="*/ 3 w 76"/>
                <a:gd name="T39" fmla="*/ 2 h 80"/>
                <a:gd name="T40" fmla="*/ 2 w 76"/>
                <a:gd name="T41" fmla="*/ 2 h 80"/>
                <a:gd name="T42" fmla="*/ 2 w 76"/>
                <a:gd name="T43" fmla="*/ 2 h 80"/>
                <a:gd name="T44" fmla="*/ 2 w 76"/>
                <a:gd name="T45" fmla="*/ 2 h 80"/>
                <a:gd name="T46" fmla="*/ 2 w 76"/>
                <a:gd name="T47" fmla="*/ 2 h 80"/>
                <a:gd name="T48" fmla="*/ 2 w 76"/>
                <a:gd name="T49" fmla="*/ 2 h 80"/>
                <a:gd name="T50" fmla="*/ 2 w 76"/>
                <a:gd name="T51" fmla="*/ 2 h 80"/>
                <a:gd name="T52" fmla="*/ 1 w 76"/>
                <a:gd name="T53" fmla="*/ 1 h 80"/>
                <a:gd name="T54" fmla="*/ 1 w 76"/>
                <a:gd name="T55" fmla="*/ 1 h 80"/>
                <a:gd name="T56" fmla="*/ 1 w 76"/>
                <a:gd name="T57" fmla="*/ 1 h 80"/>
                <a:gd name="T58" fmla="*/ 1 w 76"/>
                <a:gd name="T59" fmla="*/ 1 h 80"/>
                <a:gd name="T60" fmla="*/ 1 w 76"/>
                <a:gd name="T61" fmla="*/ 1 h 80"/>
                <a:gd name="T62" fmla="*/ 1 w 76"/>
                <a:gd name="T63" fmla="*/ 1 h 80"/>
                <a:gd name="T64" fmla="*/ 1 w 76"/>
                <a:gd name="T65" fmla="*/ 0 h 80"/>
                <a:gd name="T66" fmla="*/ 1 w 76"/>
                <a:gd name="T67" fmla="*/ 0 h 80"/>
                <a:gd name="T68" fmla="*/ 1 w 76"/>
                <a:gd name="T69" fmla="*/ 0 h 80"/>
                <a:gd name="T70" fmla="*/ 1 w 76"/>
                <a:gd name="T71" fmla="*/ 0 h 80"/>
                <a:gd name="T72" fmla="*/ 0 w 76"/>
                <a:gd name="T73" fmla="*/ 0 h 80"/>
                <a:gd name="T74" fmla="*/ 0 w 76"/>
                <a:gd name="T75" fmla="*/ 0 h 80"/>
                <a:gd name="T76" fmla="*/ 0 w 76"/>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0"/>
                  </a:moveTo>
                  <a:lnTo>
                    <a:pt x="0" y="0"/>
                  </a:lnTo>
                  <a:lnTo>
                    <a:pt x="0" y="8"/>
                  </a:lnTo>
                  <a:lnTo>
                    <a:pt x="1" y="15"/>
                  </a:lnTo>
                  <a:lnTo>
                    <a:pt x="4" y="24"/>
                  </a:lnTo>
                  <a:lnTo>
                    <a:pt x="6" y="31"/>
                  </a:lnTo>
                  <a:lnTo>
                    <a:pt x="9" y="38"/>
                  </a:lnTo>
                  <a:lnTo>
                    <a:pt x="13" y="45"/>
                  </a:lnTo>
                  <a:lnTo>
                    <a:pt x="18" y="51"/>
                  </a:lnTo>
                  <a:lnTo>
                    <a:pt x="22" y="56"/>
                  </a:lnTo>
                  <a:lnTo>
                    <a:pt x="27" y="62"/>
                  </a:lnTo>
                  <a:lnTo>
                    <a:pt x="33" y="67"/>
                  </a:lnTo>
                  <a:lnTo>
                    <a:pt x="39" y="71"/>
                  </a:lnTo>
                  <a:lnTo>
                    <a:pt x="46" y="74"/>
                  </a:lnTo>
                  <a:lnTo>
                    <a:pt x="53" y="77"/>
                  </a:lnTo>
                  <a:lnTo>
                    <a:pt x="61" y="79"/>
                  </a:lnTo>
                  <a:lnTo>
                    <a:pt x="68" y="80"/>
                  </a:lnTo>
                  <a:lnTo>
                    <a:pt x="76" y="80"/>
                  </a:lnTo>
                  <a:lnTo>
                    <a:pt x="76" y="54"/>
                  </a:lnTo>
                  <a:lnTo>
                    <a:pt x="71" y="54"/>
                  </a:lnTo>
                  <a:lnTo>
                    <a:pt x="65" y="53"/>
                  </a:lnTo>
                  <a:lnTo>
                    <a:pt x="60" y="51"/>
                  </a:lnTo>
                  <a:lnTo>
                    <a:pt x="55" y="49"/>
                  </a:lnTo>
                  <a:lnTo>
                    <a:pt x="50" y="47"/>
                  </a:lnTo>
                  <a:lnTo>
                    <a:pt x="47" y="44"/>
                  </a:lnTo>
                  <a:lnTo>
                    <a:pt x="43" y="41"/>
                  </a:lnTo>
                  <a:lnTo>
                    <a:pt x="39" y="37"/>
                  </a:lnTo>
                  <a:lnTo>
                    <a:pt x="36" y="33"/>
                  </a:lnTo>
                  <a:lnTo>
                    <a:pt x="33" y="30"/>
                  </a:lnTo>
                  <a:lnTo>
                    <a:pt x="31" y="25"/>
                  </a:lnTo>
                  <a:lnTo>
                    <a:pt x="28" y="20"/>
                  </a:lnTo>
                  <a:lnTo>
                    <a:pt x="26" y="15"/>
                  </a:lnTo>
                  <a:lnTo>
                    <a:pt x="25" y="11"/>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192" name="Freeform 129"/>
            <p:cNvSpPr>
              <a:spLocks/>
            </p:cNvSpPr>
            <p:nvPr/>
          </p:nvSpPr>
          <p:spPr bwMode="auto">
            <a:xfrm>
              <a:off x="4058" y="2832"/>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1"/>
                  </a:lnTo>
                  <a:lnTo>
                    <a:pt x="53" y="4"/>
                  </a:lnTo>
                  <a:lnTo>
                    <a:pt x="46" y="6"/>
                  </a:lnTo>
                  <a:lnTo>
                    <a:pt x="39" y="10"/>
                  </a:lnTo>
                  <a:lnTo>
                    <a:pt x="33" y="14"/>
                  </a:lnTo>
                  <a:lnTo>
                    <a:pt x="27" y="19"/>
                  </a:lnTo>
                  <a:lnTo>
                    <a:pt x="22" y="24"/>
                  </a:lnTo>
                  <a:lnTo>
                    <a:pt x="18" y="30"/>
                  </a:lnTo>
                  <a:lnTo>
                    <a:pt x="13" y="36"/>
                  </a:lnTo>
                  <a:lnTo>
                    <a:pt x="9" y="43"/>
                  </a:lnTo>
                  <a:lnTo>
                    <a:pt x="6" y="50"/>
                  </a:lnTo>
                  <a:lnTo>
                    <a:pt x="4" y="59"/>
                  </a:lnTo>
                  <a:lnTo>
                    <a:pt x="1" y="67"/>
                  </a:lnTo>
                  <a:lnTo>
                    <a:pt x="0" y="75"/>
                  </a:lnTo>
                  <a:lnTo>
                    <a:pt x="0" y="84"/>
                  </a:lnTo>
                  <a:lnTo>
                    <a:pt x="24" y="84"/>
                  </a:lnTo>
                  <a:lnTo>
                    <a:pt x="25" y="78"/>
                  </a:lnTo>
                  <a:lnTo>
                    <a:pt x="25" y="72"/>
                  </a:lnTo>
                  <a:lnTo>
                    <a:pt x="26" y="66"/>
                  </a:lnTo>
                  <a:lnTo>
                    <a:pt x="28" y="61"/>
                  </a:lnTo>
                  <a:lnTo>
                    <a:pt x="31" y="56"/>
                  </a:lnTo>
                  <a:lnTo>
                    <a:pt x="33" y="52"/>
                  </a:lnTo>
                  <a:lnTo>
                    <a:pt x="36" y="47"/>
                  </a:lnTo>
                  <a:lnTo>
                    <a:pt x="39" y="43"/>
                  </a:lnTo>
                  <a:lnTo>
                    <a:pt x="43" y="40"/>
                  </a:lnTo>
                  <a:lnTo>
                    <a:pt x="47" y="36"/>
                  </a:lnTo>
                  <a:lnTo>
                    <a:pt x="51" y="34"/>
                  </a:lnTo>
                  <a:lnTo>
                    <a:pt x="55" y="31"/>
                  </a:lnTo>
                  <a:lnTo>
                    <a:pt x="60" y="29"/>
                  </a:lnTo>
                  <a:lnTo>
                    <a:pt x="65" y="28"/>
                  </a:lnTo>
                  <a:lnTo>
                    <a:pt x="71" y="28"/>
                  </a:lnTo>
                  <a:lnTo>
                    <a:pt x="76" y="26"/>
                  </a:lnTo>
                  <a:lnTo>
                    <a:pt x="76" y="0"/>
                  </a:lnTo>
                  <a:close/>
                </a:path>
              </a:pathLst>
            </a:custGeom>
            <a:solidFill>
              <a:srgbClr val="1F1A17"/>
            </a:solidFill>
            <a:ln w="9525">
              <a:noFill/>
              <a:round/>
              <a:headEnd/>
              <a:tailEnd/>
            </a:ln>
          </p:spPr>
          <p:txBody>
            <a:bodyPr/>
            <a:lstStyle/>
            <a:p>
              <a:endParaRPr lang="en-US"/>
            </a:p>
          </p:txBody>
        </p:sp>
        <p:sp>
          <p:nvSpPr>
            <p:cNvPr id="45193" name="Freeform 130"/>
            <p:cNvSpPr>
              <a:spLocks/>
            </p:cNvSpPr>
            <p:nvPr/>
          </p:nvSpPr>
          <p:spPr bwMode="auto">
            <a:xfrm>
              <a:off x="4083" y="2832"/>
              <a:ext cx="25"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2 w 76"/>
                <a:gd name="T13" fmla="*/ 2 h 84"/>
                <a:gd name="T14" fmla="*/ 2 w 76"/>
                <a:gd name="T15" fmla="*/ 1 h 84"/>
                <a:gd name="T16" fmla="*/ 2 w 76"/>
                <a:gd name="T17" fmla="*/ 1 h 84"/>
                <a:gd name="T18" fmla="*/ 2 w 76"/>
                <a:gd name="T19" fmla="*/ 1 h 84"/>
                <a:gd name="T20" fmla="*/ 2 w 76"/>
                <a:gd name="T21" fmla="*/ 1 h 84"/>
                <a:gd name="T22" fmla="*/ 2 w 76"/>
                <a:gd name="T23" fmla="*/ 1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1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5" y="75"/>
                  </a:lnTo>
                  <a:lnTo>
                    <a:pt x="73" y="67"/>
                  </a:lnTo>
                  <a:lnTo>
                    <a:pt x="72" y="59"/>
                  </a:lnTo>
                  <a:lnTo>
                    <a:pt x="70" y="50"/>
                  </a:lnTo>
                  <a:lnTo>
                    <a:pt x="67" y="43"/>
                  </a:lnTo>
                  <a:lnTo>
                    <a:pt x="63" y="36"/>
                  </a:lnTo>
                  <a:lnTo>
                    <a:pt x="58" y="30"/>
                  </a:lnTo>
                  <a:lnTo>
                    <a:pt x="54" y="24"/>
                  </a:lnTo>
                  <a:lnTo>
                    <a:pt x="49" y="19"/>
                  </a:lnTo>
                  <a:lnTo>
                    <a:pt x="42" y="14"/>
                  </a:lnTo>
                  <a:lnTo>
                    <a:pt x="37" y="10"/>
                  </a:lnTo>
                  <a:lnTo>
                    <a:pt x="29" y="6"/>
                  </a:lnTo>
                  <a:lnTo>
                    <a:pt x="23" y="4"/>
                  </a:lnTo>
                  <a:lnTo>
                    <a:pt x="15" y="1"/>
                  </a:lnTo>
                  <a:lnTo>
                    <a:pt x="8" y="0"/>
                  </a:lnTo>
                  <a:lnTo>
                    <a:pt x="0" y="0"/>
                  </a:lnTo>
                  <a:lnTo>
                    <a:pt x="0" y="26"/>
                  </a:lnTo>
                  <a:lnTo>
                    <a:pt x="5" y="28"/>
                  </a:lnTo>
                  <a:lnTo>
                    <a:pt x="11" y="28"/>
                  </a:lnTo>
                  <a:lnTo>
                    <a:pt x="16" y="29"/>
                  </a:lnTo>
                  <a:lnTo>
                    <a:pt x="21" y="31"/>
                  </a:lnTo>
                  <a:lnTo>
                    <a:pt x="25" y="34"/>
                  </a:lnTo>
                  <a:lnTo>
                    <a:pt x="29" y="36"/>
                  </a:lnTo>
                  <a:lnTo>
                    <a:pt x="33" y="40"/>
                  </a:lnTo>
                  <a:lnTo>
                    <a:pt x="37" y="43"/>
                  </a:lnTo>
                  <a:lnTo>
                    <a:pt x="40" y="47"/>
                  </a:lnTo>
                  <a:lnTo>
                    <a:pt x="43" y="52"/>
                  </a:lnTo>
                  <a:lnTo>
                    <a:pt x="45" y="56"/>
                  </a:lnTo>
                  <a:lnTo>
                    <a:pt x="48" y="61"/>
                  </a:lnTo>
                  <a:lnTo>
                    <a:pt x="49" y="66"/>
                  </a:lnTo>
                  <a:lnTo>
                    <a:pt x="51" y="72"/>
                  </a:lnTo>
                  <a:lnTo>
                    <a:pt x="51" y="78"/>
                  </a:lnTo>
                  <a:lnTo>
                    <a:pt x="51" y="84"/>
                  </a:lnTo>
                  <a:lnTo>
                    <a:pt x="76" y="84"/>
                  </a:lnTo>
                  <a:close/>
                </a:path>
              </a:pathLst>
            </a:custGeom>
            <a:solidFill>
              <a:srgbClr val="1F1A17"/>
            </a:solidFill>
            <a:ln w="9525">
              <a:noFill/>
              <a:round/>
              <a:headEnd/>
              <a:tailEnd/>
            </a:ln>
          </p:spPr>
          <p:txBody>
            <a:bodyPr/>
            <a:lstStyle/>
            <a:p>
              <a:endParaRPr lang="en-US"/>
            </a:p>
          </p:txBody>
        </p:sp>
        <p:sp>
          <p:nvSpPr>
            <p:cNvPr id="45194" name="Freeform 131"/>
            <p:cNvSpPr>
              <a:spLocks/>
            </p:cNvSpPr>
            <p:nvPr/>
          </p:nvSpPr>
          <p:spPr bwMode="auto">
            <a:xfrm>
              <a:off x="3482" y="3241"/>
              <a:ext cx="40" cy="47"/>
            </a:xfrm>
            <a:custGeom>
              <a:avLst/>
              <a:gdLst>
                <a:gd name="T0" fmla="*/ 4 w 121"/>
                <a:gd name="T1" fmla="*/ 3 h 141"/>
                <a:gd name="T2" fmla="*/ 4 w 121"/>
                <a:gd name="T3" fmla="*/ 3 h 141"/>
                <a:gd name="T4" fmla="*/ 4 w 121"/>
                <a:gd name="T5" fmla="*/ 4 h 141"/>
                <a:gd name="T6" fmla="*/ 4 w 121"/>
                <a:gd name="T7" fmla="*/ 4 h 141"/>
                <a:gd name="T8" fmla="*/ 4 w 121"/>
                <a:gd name="T9" fmla="*/ 5 h 141"/>
                <a:gd name="T10" fmla="*/ 3 w 121"/>
                <a:gd name="T11" fmla="*/ 5 h 141"/>
                <a:gd name="T12" fmla="*/ 3 w 121"/>
                <a:gd name="T13" fmla="*/ 5 h 141"/>
                <a:gd name="T14" fmla="*/ 2 w 121"/>
                <a:gd name="T15" fmla="*/ 5 h 141"/>
                <a:gd name="T16" fmla="*/ 2 w 121"/>
                <a:gd name="T17" fmla="*/ 5 h 141"/>
                <a:gd name="T18" fmla="*/ 2 w 121"/>
                <a:gd name="T19" fmla="*/ 5 h 141"/>
                <a:gd name="T20" fmla="*/ 1 w 121"/>
                <a:gd name="T21" fmla="*/ 5 h 141"/>
                <a:gd name="T22" fmla="*/ 1 w 121"/>
                <a:gd name="T23" fmla="*/ 5 h 141"/>
                <a:gd name="T24" fmla="*/ 1 w 121"/>
                <a:gd name="T25" fmla="*/ 4 h 141"/>
                <a:gd name="T26" fmla="*/ 0 w 121"/>
                <a:gd name="T27" fmla="*/ 4 h 141"/>
                <a:gd name="T28" fmla="*/ 0 w 121"/>
                <a:gd name="T29" fmla="*/ 3 h 141"/>
                <a:gd name="T30" fmla="*/ 0 w 121"/>
                <a:gd name="T31" fmla="*/ 3 h 141"/>
                <a:gd name="T32" fmla="*/ 0 w 121"/>
                <a:gd name="T33" fmla="*/ 2 h 141"/>
                <a:gd name="T34" fmla="*/ 0 w 121"/>
                <a:gd name="T35" fmla="*/ 2 h 141"/>
                <a:gd name="T36" fmla="*/ 0 w 121"/>
                <a:gd name="T37" fmla="*/ 1 h 141"/>
                <a:gd name="T38" fmla="*/ 1 w 121"/>
                <a:gd name="T39" fmla="*/ 1 h 141"/>
                <a:gd name="T40" fmla="*/ 1 w 121"/>
                <a:gd name="T41" fmla="*/ 1 h 141"/>
                <a:gd name="T42" fmla="*/ 1 w 121"/>
                <a:gd name="T43" fmla="*/ 0 h 141"/>
                <a:gd name="T44" fmla="*/ 2 w 121"/>
                <a:gd name="T45" fmla="*/ 0 h 141"/>
                <a:gd name="T46" fmla="*/ 2 w 121"/>
                <a:gd name="T47" fmla="*/ 0 h 141"/>
                <a:gd name="T48" fmla="*/ 2 w 121"/>
                <a:gd name="T49" fmla="*/ 0 h 141"/>
                <a:gd name="T50" fmla="*/ 3 w 121"/>
                <a:gd name="T51" fmla="*/ 0 h 141"/>
                <a:gd name="T52" fmla="*/ 3 w 121"/>
                <a:gd name="T53" fmla="*/ 0 h 141"/>
                <a:gd name="T54" fmla="*/ 4 w 121"/>
                <a:gd name="T55" fmla="*/ 1 h 141"/>
                <a:gd name="T56" fmla="*/ 4 w 121"/>
                <a:gd name="T57" fmla="*/ 1 h 141"/>
                <a:gd name="T58" fmla="*/ 4 w 121"/>
                <a:gd name="T59" fmla="*/ 1 h 141"/>
                <a:gd name="T60" fmla="*/ 4 w 121"/>
                <a:gd name="T61" fmla="*/ 2 h 141"/>
                <a:gd name="T62" fmla="*/ 4 w 121"/>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41"/>
                <a:gd name="T98" fmla="*/ 121 w 121"/>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41">
                  <a:moveTo>
                    <a:pt x="121" y="71"/>
                  </a:moveTo>
                  <a:lnTo>
                    <a:pt x="121" y="78"/>
                  </a:lnTo>
                  <a:lnTo>
                    <a:pt x="120" y="85"/>
                  </a:lnTo>
                  <a:lnTo>
                    <a:pt x="119" y="92"/>
                  </a:lnTo>
                  <a:lnTo>
                    <a:pt x="117" y="98"/>
                  </a:lnTo>
                  <a:lnTo>
                    <a:pt x="115" y="104"/>
                  </a:lnTo>
                  <a:lnTo>
                    <a:pt x="112" y="110"/>
                  </a:lnTo>
                  <a:lnTo>
                    <a:pt x="108" y="116"/>
                  </a:lnTo>
                  <a:lnTo>
                    <a:pt x="104" y="121"/>
                  </a:lnTo>
                  <a:lnTo>
                    <a:pt x="100" y="124"/>
                  </a:lnTo>
                  <a:lnTo>
                    <a:pt x="95" y="129"/>
                  </a:lnTo>
                  <a:lnTo>
                    <a:pt x="90" y="133"/>
                  </a:lnTo>
                  <a:lnTo>
                    <a:pt x="85" y="135"/>
                  </a:lnTo>
                  <a:lnTo>
                    <a:pt x="79" y="138"/>
                  </a:lnTo>
                  <a:lnTo>
                    <a:pt x="74" y="139"/>
                  </a:lnTo>
                  <a:lnTo>
                    <a:pt x="67" y="140"/>
                  </a:lnTo>
                  <a:lnTo>
                    <a:pt x="61" y="141"/>
                  </a:lnTo>
                  <a:lnTo>
                    <a:pt x="55" y="140"/>
                  </a:lnTo>
                  <a:lnTo>
                    <a:pt x="49" y="139"/>
                  </a:lnTo>
                  <a:lnTo>
                    <a:pt x="44" y="138"/>
                  </a:lnTo>
                  <a:lnTo>
                    <a:pt x="38" y="135"/>
                  </a:lnTo>
                  <a:lnTo>
                    <a:pt x="33" y="133"/>
                  </a:lnTo>
                  <a:lnTo>
                    <a:pt x="27" y="129"/>
                  </a:lnTo>
                  <a:lnTo>
                    <a:pt x="23" y="124"/>
                  </a:lnTo>
                  <a:lnTo>
                    <a:pt x="19" y="121"/>
                  </a:lnTo>
                  <a:lnTo>
                    <a:pt x="14" y="116"/>
                  </a:lnTo>
                  <a:lnTo>
                    <a:pt x="11" y="110"/>
                  </a:lnTo>
                  <a:lnTo>
                    <a:pt x="8" y="104"/>
                  </a:lnTo>
                  <a:lnTo>
                    <a:pt x="6" y="98"/>
                  </a:lnTo>
                  <a:lnTo>
                    <a:pt x="4" y="92"/>
                  </a:lnTo>
                  <a:lnTo>
                    <a:pt x="3" y="85"/>
                  </a:lnTo>
                  <a:lnTo>
                    <a:pt x="1" y="78"/>
                  </a:lnTo>
                  <a:lnTo>
                    <a:pt x="0" y="71"/>
                  </a:lnTo>
                  <a:lnTo>
                    <a:pt x="1" y="63"/>
                  </a:lnTo>
                  <a:lnTo>
                    <a:pt x="3" y="56"/>
                  </a:lnTo>
                  <a:lnTo>
                    <a:pt x="4" y="49"/>
                  </a:lnTo>
                  <a:lnTo>
                    <a:pt x="6" y="42"/>
                  </a:lnTo>
                  <a:lnTo>
                    <a:pt x="8" y="36"/>
                  </a:lnTo>
                  <a:lnTo>
                    <a:pt x="11" y="30"/>
                  </a:lnTo>
                  <a:lnTo>
                    <a:pt x="14" y="25"/>
                  </a:lnTo>
                  <a:lnTo>
                    <a:pt x="19" y="20"/>
                  </a:lnTo>
                  <a:lnTo>
                    <a:pt x="23" y="15"/>
                  </a:lnTo>
                  <a:lnTo>
                    <a:pt x="27" y="12"/>
                  </a:lnTo>
                  <a:lnTo>
                    <a:pt x="33" y="8"/>
                  </a:lnTo>
                  <a:lnTo>
                    <a:pt x="38" y="5"/>
                  </a:lnTo>
                  <a:lnTo>
                    <a:pt x="44" y="3"/>
                  </a:lnTo>
                  <a:lnTo>
                    <a:pt x="49" y="1"/>
                  </a:lnTo>
                  <a:lnTo>
                    <a:pt x="55" y="0"/>
                  </a:lnTo>
                  <a:lnTo>
                    <a:pt x="61" y="0"/>
                  </a:lnTo>
                  <a:lnTo>
                    <a:pt x="67" y="0"/>
                  </a:lnTo>
                  <a:lnTo>
                    <a:pt x="74" y="1"/>
                  </a:lnTo>
                  <a:lnTo>
                    <a:pt x="79" y="3"/>
                  </a:lnTo>
                  <a:lnTo>
                    <a:pt x="85" y="5"/>
                  </a:lnTo>
                  <a:lnTo>
                    <a:pt x="90" y="8"/>
                  </a:lnTo>
                  <a:lnTo>
                    <a:pt x="95" y="12"/>
                  </a:lnTo>
                  <a:lnTo>
                    <a:pt x="100" y="15"/>
                  </a:lnTo>
                  <a:lnTo>
                    <a:pt x="104" y="20"/>
                  </a:lnTo>
                  <a:lnTo>
                    <a:pt x="108" y="25"/>
                  </a:lnTo>
                  <a:lnTo>
                    <a:pt x="112" y="30"/>
                  </a:lnTo>
                  <a:lnTo>
                    <a:pt x="115" y="36"/>
                  </a:lnTo>
                  <a:lnTo>
                    <a:pt x="117" y="42"/>
                  </a:lnTo>
                  <a:lnTo>
                    <a:pt x="119" y="49"/>
                  </a:lnTo>
                  <a:lnTo>
                    <a:pt x="120" y="56"/>
                  </a:lnTo>
                  <a:lnTo>
                    <a:pt x="121" y="63"/>
                  </a:lnTo>
                  <a:lnTo>
                    <a:pt x="121" y="71"/>
                  </a:lnTo>
                  <a:close/>
                </a:path>
              </a:pathLst>
            </a:custGeom>
            <a:solidFill>
              <a:srgbClr val="E87A41"/>
            </a:solidFill>
            <a:ln w="9525">
              <a:noFill/>
              <a:round/>
              <a:headEnd/>
              <a:tailEnd/>
            </a:ln>
          </p:spPr>
          <p:txBody>
            <a:bodyPr/>
            <a:lstStyle/>
            <a:p>
              <a:endParaRPr lang="en-US"/>
            </a:p>
          </p:txBody>
        </p:sp>
        <p:sp>
          <p:nvSpPr>
            <p:cNvPr id="45195" name="Freeform 132"/>
            <p:cNvSpPr>
              <a:spLocks/>
            </p:cNvSpPr>
            <p:nvPr/>
          </p:nvSpPr>
          <p:spPr bwMode="auto">
            <a:xfrm>
              <a:off x="3502" y="3265"/>
              <a:ext cx="24" cy="28"/>
            </a:xfrm>
            <a:custGeom>
              <a:avLst/>
              <a:gdLst>
                <a:gd name="T0" fmla="*/ 0 w 73"/>
                <a:gd name="T1" fmla="*/ 3 h 83"/>
                <a:gd name="T2" fmla="*/ 0 w 73"/>
                <a:gd name="T3" fmla="*/ 3 h 83"/>
                <a:gd name="T4" fmla="*/ 0 w 73"/>
                <a:gd name="T5" fmla="*/ 3 h 83"/>
                <a:gd name="T6" fmla="*/ 1 w 73"/>
                <a:gd name="T7" fmla="*/ 3 h 83"/>
                <a:gd name="T8" fmla="*/ 1 w 73"/>
                <a:gd name="T9" fmla="*/ 3 h 83"/>
                <a:gd name="T10" fmla="*/ 1 w 73"/>
                <a:gd name="T11" fmla="*/ 3 h 83"/>
                <a:gd name="T12" fmla="*/ 1 w 73"/>
                <a:gd name="T13" fmla="*/ 3 h 83"/>
                <a:gd name="T14" fmla="*/ 1 w 73"/>
                <a:gd name="T15" fmla="*/ 3 h 83"/>
                <a:gd name="T16" fmla="*/ 2 w 73"/>
                <a:gd name="T17" fmla="*/ 2 h 83"/>
                <a:gd name="T18" fmla="*/ 2 w 73"/>
                <a:gd name="T19" fmla="*/ 2 h 83"/>
                <a:gd name="T20" fmla="*/ 2 w 73"/>
                <a:gd name="T21" fmla="*/ 2 h 83"/>
                <a:gd name="T22" fmla="*/ 2 w 73"/>
                <a:gd name="T23" fmla="*/ 2 h 83"/>
                <a:gd name="T24" fmla="*/ 2 w 73"/>
                <a:gd name="T25" fmla="*/ 1 h 83"/>
                <a:gd name="T26" fmla="*/ 2 w 73"/>
                <a:gd name="T27" fmla="*/ 1 h 83"/>
                <a:gd name="T28" fmla="*/ 3 w 73"/>
                <a:gd name="T29" fmla="*/ 1 h 83"/>
                <a:gd name="T30" fmla="*/ 3 w 73"/>
                <a:gd name="T31" fmla="*/ 1 h 83"/>
                <a:gd name="T32" fmla="*/ 3 w 73"/>
                <a:gd name="T33" fmla="*/ 0 h 83"/>
                <a:gd name="T34" fmla="*/ 3 w 73"/>
                <a:gd name="T35" fmla="*/ 0 h 83"/>
                <a:gd name="T36" fmla="*/ 2 w 73"/>
                <a:gd name="T37" fmla="*/ 0 h 83"/>
                <a:gd name="T38" fmla="*/ 2 w 73"/>
                <a:gd name="T39" fmla="*/ 0 h 83"/>
                <a:gd name="T40" fmla="*/ 2 w 73"/>
                <a:gd name="T41" fmla="*/ 0 h 83"/>
                <a:gd name="T42" fmla="*/ 2 w 73"/>
                <a:gd name="T43" fmla="*/ 1 h 83"/>
                <a:gd name="T44" fmla="*/ 2 w 73"/>
                <a:gd name="T45" fmla="*/ 1 h 83"/>
                <a:gd name="T46" fmla="*/ 2 w 73"/>
                <a:gd name="T47" fmla="*/ 1 h 83"/>
                <a:gd name="T48" fmla="*/ 1 w 73"/>
                <a:gd name="T49" fmla="*/ 1 h 83"/>
                <a:gd name="T50" fmla="*/ 1 w 73"/>
                <a:gd name="T51" fmla="*/ 1 h 83"/>
                <a:gd name="T52" fmla="*/ 1 w 73"/>
                <a:gd name="T53" fmla="*/ 1 h 83"/>
                <a:gd name="T54" fmla="*/ 1 w 73"/>
                <a:gd name="T55" fmla="*/ 2 h 83"/>
                <a:gd name="T56" fmla="*/ 1 w 73"/>
                <a:gd name="T57" fmla="*/ 2 h 83"/>
                <a:gd name="T58" fmla="*/ 1 w 73"/>
                <a:gd name="T59" fmla="*/ 2 h 83"/>
                <a:gd name="T60" fmla="*/ 1 w 73"/>
                <a:gd name="T61" fmla="*/ 2 h 83"/>
                <a:gd name="T62" fmla="*/ 1 w 73"/>
                <a:gd name="T63" fmla="*/ 2 h 83"/>
                <a:gd name="T64" fmla="*/ 0 w 73"/>
                <a:gd name="T65" fmla="*/ 2 h 83"/>
                <a:gd name="T66" fmla="*/ 0 w 73"/>
                <a:gd name="T67" fmla="*/ 2 h 83"/>
                <a:gd name="T68" fmla="*/ 0 w 73"/>
                <a:gd name="T69" fmla="*/ 2 h 83"/>
                <a:gd name="T70" fmla="*/ 0 w 73"/>
                <a:gd name="T71" fmla="*/ 2 h 83"/>
                <a:gd name="T72" fmla="*/ 0 w 73"/>
                <a:gd name="T73" fmla="*/ 3 h 83"/>
                <a:gd name="T74" fmla="*/ 0 w 73"/>
                <a:gd name="T75" fmla="*/ 3 h 83"/>
                <a:gd name="T76" fmla="*/ 0 w 73"/>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83"/>
                <a:gd name="T119" fmla="*/ 73 w 73"/>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83">
                  <a:moveTo>
                    <a:pt x="0" y="83"/>
                  </a:moveTo>
                  <a:lnTo>
                    <a:pt x="0" y="83"/>
                  </a:lnTo>
                  <a:lnTo>
                    <a:pt x="7" y="82"/>
                  </a:lnTo>
                  <a:lnTo>
                    <a:pt x="15" y="81"/>
                  </a:lnTo>
                  <a:lnTo>
                    <a:pt x="21" y="80"/>
                  </a:lnTo>
                  <a:lnTo>
                    <a:pt x="29" y="76"/>
                  </a:lnTo>
                  <a:lnTo>
                    <a:pt x="34" y="73"/>
                  </a:lnTo>
                  <a:lnTo>
                    <a:pt x="41" y="69"/>
                  </a:lnTo>
                  <a:lnTo>
                    <a:pt x="46" y="64"/>
                  </a:lnTo>
                  <a:lnTo>
                    <a:pt x="52" y="58"/>
                  </a:lnTo>
                  <a:lnTo>
                    <a:pt x="56" y="53"/>
                  </a:lnTo>
                  <a:lnTo>
                    <a:pt x="60" y="46"/>
                  </a:lnTo>
                  <a:lnTo>
                    <a:pt x="64" y="39"/>
                  </a:lnTo>
                  <a:lnTo>
                    <a:pt x="67" y="32"/>
                  </a:lnTo>
                  <a:lnTo>
                    <a:pt x="70" y="25"/>
                  </a:lnTo>
                  <a:lnTo>
                    <a:pt x="71" y="16"/>
                  </a:lnTo>
                  <a:lnTo>
                    <a:pt x="72" y="8"/>
                  </a:lnTo>
                  <a:lnTo>
                    <a:pt x="73" y="0"/>
                  </a:lnTo>
                  <a:lnTo>
                    <a:pt x="48" y="0"/>
                  </a:lnTo>
                  <a:lnTo>
                    <a:pt x="48" y="6"/>
                  </a:lnTo>
                  <a:lnTo>
                    <a:pt x="47" y="12"/>
                  </a:lnTo>
                  <a:lnTo>
                    <a:pt x="46" y="17"/>
                  </a:lnTo>
                  <a:lnTo>
                    <a:pt x="45" y="22"/>
                  </a:lnTo>
                  <a:lnTo>
                    <a:pt x="43" y="27"/>
                  </a:lnTo>
                  <a:lnTo>
                    <a:pt x="40" y="32"/>
                  </a:lnTo>
                  <a:lnTo>
                    <a:pt x="38" y="37"/>
                  </a:lnTo>
                  <a:lnTo>
                    <a:pt x="34" y="40"/>
                  </a:lnTo>
                  <a:lnTo>
                    <a:pt x="31" y="44"/>
                  </a:lnTo>
                  <a:lnTo>
                    <a:pt x="27" y="47"/>
                  </a:lnTo>
                  <a:lnTo>
                    <a:pt x="24" y="50"/>
                  </a:lnTo>
                  <a:lnTo>
                    <a:pt x="19" y="52"/>
                  </a:lnTo>
                  <a:lnTo>
                    <a:pt x="15" y="53"/>
                  </a:lnTo>
                  <a:lnTo>
                    <a:pt x="10" y="55"/>
                  </a:lnTo>
                  <a:lnTo>
                    <a:pt x="5" y="56"/>
                  </a:lnTo>
                  <a:lnTo>
                    <a:pt x="0" y="56"/>
                  </a:lnTo>
                  <a:lnTo>
                    <a:pt x="0" y="83"/>
                  </a:lnTo>
                  <a:close/>
                </a:path>
              </a:pathLst>
            </a:custGeom>
            <a:solidFill>
              <a:srgbClr val="1F1A17"/>
            </a:solidFill>
            <a:ln w="9525">
              <a:noFill/>
              <a:round/>
              <a:headEnd/>
              <a:tailEnd/>
            </a:ln>
          </p:spPr>
          <p:txBody>
            <a:bodyPr/>
            <a:lstStyle/>
            <a:p>
              <a:endParaRPr lang="en-US"/>
            </a:p>
          </p:txBody>
        </p:sp>
        <p:sp>
          <p:nvSpPr>
            <p:cNvPr id="45196" name="Freeform 133"/>
            <p:cNvSpPr>
              <a:spLocks/>
            </p:cNvSpPr>
            <p:nvPr/>
          </p:nvSpPr>
          <p:spPr bwMode="auto">
            <a:xfrm>
              <a:off x="3478" y="3265"/>
              <a:ext cx="24" cy="28"/>
            </a:xfrm>
            <a:custGeom>
              <a:avLst/>
              <a:gdLst>
                <a:gd name="T0" fmla="*/ 0 w 72"/>
                <a:gd name="T1" fmla="*/ 0 h 83"/>
                <a:gd name="T2" fmla="*/ 0 w 72"/>
                <a:gd name="T3" fmla="*/ 0 h 83"/>
                <a:gd name="T4" fmla="*/ 0 w 72"/>
                <a:gd name="T5" fmla="*/ 0 h 83"/>
                <a:gd name="T6" fmla="*/ 0 w 72"/>
                <a:gd name="T7" fmla="*/ 1 h 83"/>
                <a:gd name="T8" fmla="*/ 0 w 72"/>
                <a:gd name="T9" fmla="*/ 1 h 83"/>
                <a:gd name="T10" fmla="*/ 0 w 72"/>
                <a:gd name="T11" fmla="*/ 1 h 83"/>
                <a:gd name="T12" fmla="*/ 0 w 72"/>
                <a:gd name="T13" fmla="*/ 1 h 83"/>
                <a:gd name="T14" fmla="*/ 0 w 72"/>
                <a:gd name="T15" fmla="*/ 2 h 83"/>
                <a:gd name="T16" fmla="*/ 1 w 72"/>
                <a:gd name="T17" fmla="*/ 2 h 83"/>
                <a:gd name="T18" fmla="*/ 1 w 72"/>
                <a:gd name="T19" fmla="*/ 2 h 83"/>
                <a:gd name="T20" fmla="*/ 1 w 72"/>
                <a:gd name="T21" fmla="*/ 2 h 83"/>
                <a:gd name="T22" fmla="*/ 1 w 72"/>
                <a:gd name="T23" fmla="*/ 3 h 83"/>
                <a:gd name="T24" fmla="*/ 1 w 72"/>
                <a:gd name="T25" fmla="*/ 3 h 83"/>
                <a:gd name="T26" fmla="*/ 2 w 72"/>
                <a:gd name="T27" fmla="*/ 3 h 83"/>
                <a:gd name="T28" fmla="*/ 2 w 72"/>
                <a:gd name="T29" fmla="*/ 3 h 83"/>
                <a:gd name="T30" fmla="*/ 2 w 72"/>
                <a:gd name="T31" fmla="*/ 3 h 83"/>
                <a:gd name="T32" fmla="*/ 2 w 72"/>
                <a:gd name="T33" fmla="*/ 3 h 83"/>
                <a:gd name="T34" fmla="*/ 3 w 72"/>
                <a:gd name="T35" fmla="*/ 3 h 83"/>
                <a:gd name="T36" fmla="*/ 3 w 72"/>
                <a:gd name="T37" fmla="*/ 2 h 83"/>
                <a:gd name="T38" fmla="*/ 3 w 72"/>
                <a:gd name="T39" fmla="*/ 2 h 83"/>
                <a:gd name="T40" fmla="*/ 2 w 72"/>
                <a:gd name="T41" fmla="*/ 2 h 83"/>
                <a:gd name="T42" fmla="*/ 2 w 72"/>
                <a:gd name="T43" fmla="*/ 2 h 83"/>
                <a:gd name="T44" fmla="*/ 2 w 72"/>
                <a:gd name="T45" fmla="*/ 2 h 83"/>
                <a:gd name="T46" fmla="*/ 2 w 72"/>
                <a:gd name="T47" fmla="*/ 2 h 83"/>
                <a:gd name="T48" fmla="*/ 2 w 72"/>
                <a:gd name="T49" fmla="*/ 2 h 83"/>
                <a:gd name="T50" fmla="*/ 2 w 72"/>
                <a:gd name="T51" fmla="*/ 2 h 83"/>
                <a:gd name="T52" fmla="*/ 1 w 72"/>
                <a:gd name="T53" fmla="*/ 1 h 83"/>
                <a:gd name="T54" fmla="*/ 1 w 72"/>
                <a:gd name="T55" fmla="*/ 1 h 83"/>
                <a:gd name="T56" fmla="*/ 1 w 72"/>
                <a:gd name="T57" fmla="*/ 1 h 83"/>
                <a:gd name="T58" fmla="*/ 1 w 72"/>
                <a:gd name="T59" fmla="*/ 1 h 83"/>
                <a:gd name="T60" fmla="*/ 1 w 72"/>
                <a:gd name="T61" fmla="*/ 1 h 83"/>
                <a:gd name="T62" fmla="*/ 1 w 72"/>
                <a:gd name="T63" fmla="*/ 1 h 83"/>
                <a:gd name="T64" fmla="*/ 1 w 72"/>
                <a:gd name="T65" fmla="*/ 0 h 83"/>
                <a:gd name="T66" fmla="*/ 1 w 72"/>
                <a:gd name="T67" fmla="*/ 0 h 83"/>
                <a:gd name="T68" fmla="*/ 1 w 72"/>
                <a:gd name="T69" fmla="*/ 0 h 83"/>
                <a:gd name="T70" fmla="*/ 1 w 72"/>
                <a:gd name="T71" fmla="*/ 0 h 83"/>
                <a:gd name="T72" fmla="*/ 0 w 72"/>
                <a:gd name="T73" fmla="*/ 0 h 83"/>
                <a:gd name="T74" fmla="*/ 0 w 72"/>
                <a:gd name="T75" fmla="*/ 0 h 83"/>
                <a:gd name="T76" fmla="*/ 0 w 72"/>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3"/>
                <a:gd name="T119" fmla="*/ 72 w 72"/>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3">
                  <a:moveTo>
                    <a:pt x="0" y="0"/>
                  </a:moveTo>
                  <a:lnTo>
                    <a:pt x="0" y="0"/>
                  </a:lnTo>
                  <a:lnTo>
                    <a:pt x="1" y="8"/>
                  </a:lnTo>
                  <a:lnTo>
                    <a:pt x="2" y="16"/>
                  </a:lnTo>
                  <a:lnTo>
                    <a:pt x="3" y="25"/>
                  </a:lnTo>
                  <a:lnTo>
                    <a:pt x="6" y="32"/>
                  </a:lnTo>
                  <a:lnTo>
                    <a:pt x="8" y="39"/>
                  </a:lnTo>
                  <a:lnTo>
                    <a:pt x="12" y="46"/>
                  </a:lnTo>
                  <a:lnTo>
                    <a:pt x="17" y="53"/>
                  </a:lnTo>
                  <a:lnTo>
                    <a:pt x="21" y="58"/>
                  </a:lnTo>
                  <a:lnTo>
                    <a:pt x="27" y="64"/>
                  </a:lnTo>
                  <a:lnTo>
                    <a:pt x="32" y="69"/>
                  </a:lnTo>
                  <a:lnTo>
                    <a:pt x="37" y="73"/>
                  </a:lnTo>
                  <a:lnTo>
                    <a:pt x="44" y="76"/>
                  </a:lnTo>
                  <a:lnTo>
                    <a:pt x="50" y="80"/>
                  </a:lnTo>
                  <a:lnTo>
                    <a:pt x="58" y="81"/>
                  </a:lnTo>
                  <a:lnTo>
                    <a:pt x="65" y="82"/>
                  </a:lnTo>
                  <a:lnTo>
                    <a:pt x="72" y="83"/>
                  </a:lnTo>
                  <a:lnTo>
                    <a:pt x="72" y="56"/>
                  </a:lnTo>
                  <a:lnTo>
                    <a:pt x="68" y="56"/>
                  </a:lnTo>
                  <a:lnTo>
                    <a:pt x="62" y="55"/>
                  </a:lnTo>
                  <a:lnTo>
                    <a:pt x="58" y="53"/>
                  </a:lnTo>
                  <a:lnTo>
                    <a:pt x="54" y="52"/>
                  </a:lnTo>
                  <a:lnTo>
                    <a:pt x="49" y="50"/>
                  </a:lnTo>
                  <a:lnTo>
                    <a:pt x="46" y="47"/>
                  </a:lnTo>
                  <a:lnTo>
                    <a:pt x="42" y="44"/>
                  </a:lnTo>
                  <a:lnTo>
                    <a:pt x="38" y="40"/>
                  </a:lnTo>
                  <a:lnTo>
                    <a:pt x="35" y="37"/>
                  </a:lnTo>
                  <a:lnTo>
                    <a:pt x="32" y="32"/>
                  </a:lnTo>
                  <a:lnTo>
                    <a:pt x="30" y="27"/>
                  </a:lnTo>
                  <a:lnTo>
                    <a:pt x="28" y="22"/>
                  </a:lnTo>
                  <a:lnTo>
                    <a:pt x="27" y="17"/>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197" name="Freeform 134"/>
            <p:cNvSpPr>
              <a:spLocks/>
            </p:cNvSpPr>
            <p:nvPr/>
          </p:nvSpPr>
          <p:spPr bwMode="auto">
            <a:xfrm>
              <a:off x="3478" y="3237"/>
              <a:ext cx="24" cy="28"/>
            </a:xfrm>
            <a:custGeom>
              <a:avLst/>
              <a:gdLst>
                <a:gd name="T0" fmla="*/ 3 w 72"/>
                <a:gd name="T1" fmla="*/ 0 h 84"/>
                <a:gd name="T2" fmla="*/ 3 w 72"/>
                <a:gd name="T3" fmla="*/ 0 h 84"/>
                <a:gd name="T4" fmla="*/ 2 w 72"/>
                <a:gd name="T5" fmla="*/ 0 h 84"/>
                <a:gd name="T6" fmla="*/ 2 w 72"/>
                <a:gd name="T7" fmla="*/ 0 h 84"/>
                <a:gd name="T8" fmla="*/ 2 w 72"/>
                <a:gd name="T9" fmla="*/ 0 h 84"/>
                <a:gd name="T10" fmla="*/ 2 w 72"/>
                <a:gd name="T11" fmla="*/ 0 h 84"/>
                <a:gd name="T12" fmla="*/ 1 w 72"/>
                <a:gd name="T13" fmla="*/ 0 h 84"/>
                <a:gd name="T14" fmla="*/ 1 w 72"/>
                <a:gd name="T15" fmla="*/ 1 h 84"/>
                <a:gd name="T16" fmla="*/ 1 w 72"/>
                <a:gd name="T17" fmla="*/ 1 h 84"/>
                <a:gd name="T18" fmla="*/ 1 w 72"/>
                <a:gd name="T19" fmla="*/ 1 h 84"/>
                <a:gd name="T20" fmla="*/ 1 w 72"/>
                <a:gd name="T21" fmla="*/ 1 h 84"/>
                <a:gd name="T22" fmla="*/ 0 w 72"/>
                <a:gd name="T23" fmla="*/ 1 h 84"/>
                <a:gd name="T24" fmla="*/ 0 w 72"/>
                <a:gd name="T25" fmla="*/ 2 h 84"/>
                <a:gd name="T26" fmla="*/ 0 w 72"/>
                <a:gd name="T27" fmla="*/ 2 h 84"/>
                <a:gd name="T28" fmla="*/ 0 w 72"/>
                <a:gd name="T29" fmla="*/ 2 h 84"/>
                <a:gd name="T30" fmla="*/ 0 w 72"/>
                <a:gd name="T31" fmla="*/ 2 h 84"/>
                <a:gd name="T32" fmla="*/ 0 w 72"/>
                <a:gd name="T33" fmla="*/ 3 h 84"/>
                <a:gd name="T34" fmla="*/ 0 w 72"/>
                <a:gd name="T35" fmla="*/ 3 h 84"/>
                <a:gd name="T36" fmla="*/ 1 w 72"/>
                <a:gd name="T37" fmla="*/ 3 h 84"/>
                <a:gd name="T38" fmla="*/ 1 w 72"/>
                <a:gd name="T39" fmla="*/ 3 h 84"/>
                <a:gd name="T40" fmla="*/ 1 w 72"/>
                <a:gd name="T41" fmla="*/ 3 h 84"/>
                <a:gd name="T42" fmla="*/ 1 w 72"/>
                <a:gd name="T43" fmla="*/ 2 h 84"/>
                <a:gd name="T44" fmla="*/ 1 w 72"/>
                <a:gd name="T45" fmla="*/ 2 h 84"/>
                <a:gd name="T46" fmla="*/ 1 w 72"/>
                <a:gd name="T47" fmla="*/ 2 h 84"/>
                <a:gd name="T48" fmla="*/ 1 w 72"/>
                <a:gd name="T49" fmla="*/ 2 h 84"/>
                <a:gd name="T50" fmla="*/ 1 w 72"/>
                <a:gd name="T51" fmla="*/ 2 h 84"/>
                <a:gd name="T52" fmla="*/ 1 w 72"/>
                <a:gd name="T53" fmla="*/ 2 h 84"/>
                <a:gd name="T54" fmla="*/ 2 w 72"/>
                <a:gd name="T55" fmla="*/ 1 h 84"/>
                <a:gd name="T56" fmla="*/ 2 w 72"/>
                <a:gd name="T57" fmla="*/ 1 h 84"/>
                <a:gd name="T58" fmla="*/ 2 w 72"/>
                <a:gd name="T59" fmla="*/ 1 h 84"/>
                <a:gd name="T60" fmla="*/ 2 w 72"/>
                <a:gd name="T61" fmla="*/ 1 h 84"/>
                <a:gd name="T62" fmla="*/ 2 w 72"/>
                <a:gd name="T63" fmla="*/ 1 h 84"/>
                <a:gd name="T64" fmla="*/ 2 w 72"/>
                <a:gd name="T65" fmla="*/ 1 h 84"/>
                <a:gd name="T66" fmla="*/ 3 w 72"/>
                <a:gd name="T67" fmla="*/ 1 h 84"/>
                <a:gd name="T68" fmla="*/ 3 w 72"/>
                <a:gd name="T69" fmla="*/ 1 h 84"/>
                <a:gd name="T70" fmla="*/ 3 w 72"/>
                <a:gd name="T71" fmla="*/ 1 h 84"/>
                <a:gd name="T72" fmla="*/ 3 w 72"/>
                <a:gd name="T73" fmla="*/ 0 h 84"/>
                <a:gd name="T74" fmla="*/ 3 w 72"/>
                <a:gd name="T75" fmla="*/ 0 h 84"/>
                <a:gd name="T76" fmla="*/ 3 w 72"/>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4"/>
                <a:gd name="T119" fmla="*/ 72 w 72"/>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4">
                  <a:moveTo>
                    <a:pt x="72" y="0"/>
                  </a:moveTo>
                  <a:lnTo>
                    <a:pt x="72" y="0"/>
                  </a:lnTo>
                  <a:lnTo>
                    <a:pt x="65" y="0"/>
                  </a:lnTo>
                  <a:lnTo>
                    <a:pt x="58" y="1"/>
                  </a:lnTo>
                  <a:lnTo>
                    <a:pt x="50" y="3"/>
                  </a:lnTo>
                  <a:lnTo>
                    <a:pt x="44" y="6"/>
                  </a:lnTo>
                  <a:lnTo>
                    <a:pt x="37" y="9"/>
                  </a:lnTo>
                  <a:lnTo>
                    <a:pt x="32" y="14"/>
                  </a:lnTo>
                  <a:lnTo>
                    <a:pt x="27" y="19"/>
                  </a:lnTo>
                  <a:lnTo>
                    <a:pt x="21" y="24"/>
                  </a:lnTo>
                  <a:lnTo>
                    <a:pt x="17" y="30"/>
                  </a:lnTo>
                  <a:lnTo>
                    <a:pt x="12" y="36"/>
                  </a:lnTo>
                  <a:lnTo>
                    <a:pt x="8" y="43"/>
                  </a:lnTo>
                  <a:lnTo>
                    <a:pt x="6" y="50"/>
                  </a:lnTo>
                  <a:lnTo>
                    <a:pt x="3" y="58"/>
                  </a:lnTo>
                  <a:lnTo>
                    <a:pt x="2" y="67"/>
                  </a:lnTo>
                  <a:lnTo>
                    <a:pt x="1" y="75"/>
                  </a:lnTo>
                  <a:lnTo>
                    <a:pt x="0" y="84"/>
                  </a:lnTo>
                  <a:lnTo>
                    <a:pt x="24" y="84"/>
                  </a:lnTo>
                  <a:lnTo>
                    <a:pt x="24" y="78"/>
                  </a:lnTo>
                  <a:lnTo>
                    <a:pt x="25" y="72"/>
                  </a:lnTo>
                  <a:lnTo>
                    <a:pt x="27" y="66"/>
                  </a:lnTo>
                  <a:lnTo>
                    <a:pt x="28" y="61"/>
                  </a:lnTo>
                  <a:lnTo>
                    <a:pt x="30" y="55"/>
                  </a:lnTo>
                  <a:lnTo>
                    <a:pt x="32" y="51"/>
                  </a:lnTo>
                  <a:lnTo>
                    <a:pt x="35" y="46"/>
                  </a:lnTo>
                  <a:lnTo>
                    <a:pt x="38" y="43"/>
                  </a:lnTo>
                  <a:lnTo>
                    <a:pt x="42" y="39"/>
                  </a:lnTo>
                  <a:lnTo>
                    <a:pt x="46" y="36"/>
                  </a:lnTo>
                  <a:lnTo>
                    <a:pt x="49" y="33"/>
                  </a:lnTo>
                  <a:lnTo>
                    <a:pt x="54" y="31"/>
                  </a:lnTo>
                  <a:lnTo>
                    <a:pt x="58" y="28"/>
                  </a:lnTo>
                  <a:lnTo>
                    <a:pt x="62" y="27"/>
                  </a:lnTo>
                  <a:lnTo>
                    <a:pt x="68" y="26"/>
                  </a:lnTo>
                  <a:lnTo>
                    <a:pt x="72" y="26"/>
                  </a:lnTo>
                  <a:lnTo>
                    <a:pt x="72" y="0"/>
                  </a:lnTo>
                  <a:close/>
                </a:path>
              </a:pathLst>
            </a:custGeom>
            <a:solidFill>
              <a:srgbClr val="1F1A17"/>
            </a:solidFill>
            <a:ln w="9525">
              <a:noFill/>
              <a:round/>
              <a:headEnd/>
              <a:tailEnd/>
            </a:ln>
          </p:spPr>
          <p:txBody>
            <a:bodyPr/>
            <a:lstStyle/>
            <a:p>
              <a:endParaRPr lang="en-US"/>
            </a:p>
          </p:txBody>
        </p:sp>
        <p:sp>
          <p:nvSpPr>
            <p:cNvPr id="45198" name="Freeform 135"/>
            <p:cNvSpPr>
              <a:spLocks/>
            </p:cNvSpPr>
            <p:nvPr/>
          </p:nvSpPr>
          <p:spPr bwMode="auto">
            <a:xfrm>
              <a:off x="3502" y="3237"/>
              <a:ext cx="24" cy="28"/>
            </a:xfrm>
            <a:custGeom>
              <a:avLst/>
              <a:gdLst>
                <a:gd name="T0" fmla="*/ 3 w 73"/>
                <a:gd name="T1" fmla="*/ 3 h 84"/>
                <a:gd name="T2" fmla="*/ 3 w 73"/>
                <a:gd name="T3" fmla="*/ 3 h 84"/>
                <a:gd name="T4" fmla="*/ 3 w 73"/>
                <a:gd name="T5" fmla="*/ 3 h 84"/>
                <a:gd name="T6" fmla="*/ 3 w 73"/>
                <a:gd name="T7" fmla="*/ 2 h 84"/>
                <a:gd name="T8" fmla="*/ 3 w 73"/>
                <a:gd name="T9" fmla="*/ 2 h 84"/>
                <a:gd name="T10" fmla="*/ 2 w 73"/>
                <a:gd name="T11" fmla="*/ 2 h 84"/>
                <a:gd name="T12" fmla="*/ 2 w 73"/>
                <a:gd name="T13" fmla="*/ 2 h 84"/>
                <a:gd name="T14" fmla="*/ 2 w 73"/>
                <a:gd name="T15" fmla="*/ 1 h 84"/>
                <a:gd name="T16" fmla="*/ 2 w 73"/>
                <a:gd name="T17" fmla="*/ 1 h 84"/>
                <a:gd name="T18" fmla="*/ 2 w 73"/>
                <a:gd name="T19" fmla="*/ 1 h 84"/>
                <a:gd name="T20" fmla="*/ 2 w 73"/>
                <a:gd name="T21" fmla="*/ 1 h 84"/>
                <a:gd name="T22" fmla="*/ 1 w 73"/>
                <a:gd name="T23" fmla="*/ 1 h 84"/>
                <a:gd name="T24" fmla="*/ 1 w 73"/>
                <a:gd name="T25" fmla="*/ 0 h 84"/>
                <a:gd name="T26" fmla="*/ 1 w 73"/>
                <a:gd name="T27" fmla="*/ 0 h 84"/>
                <a:gd name="T28" fmla="*/ 1 w 73"/>
                <a:gd name="T29" fmla="*/ 0 h 84"/>
                <a:gd name="T30" fmla="*/ 1 w 73"/>
                <a:gd name="T31" fmla="*/ 0 h 84"/>
                <a:gd name="T32" fmla="*/ 0 w 73"/>
                <a:gd name="T33" fmla="*/ 0 h 84"/>
                <a:gd name="T34" fmla="*/ 0 w 73"/>
                <a:gd name="T35" fmla="*/ 0 h 84"/>
                <a:gd name="T36" fmla="*/ 0 w 73"/>
                <a:gd name="T37" fmla="*/ 1 h 84"/>
                <a:gd name="T38" fmla="*/ 0 w 73"/>
                <a:gd name="T39" fmla="*/ 1 h 84"/>
                <a:gd name="T40" fmla="*/ 0 w 73"/>
                <a:gd name="T41" fmla="*/ 1 h 84"/>
                <a:gd name="T42" fmla="*/ 1 w 73"/>
                <a:gd name="T43" fmla="*/ 1 h 84"/>
                <a:gd name="T44" fmla="*/ 1 w 73"/>
                <a:gd name="T45" fmla="*/ 1 h 84"/>
                <a:gd name="T46" fmla="*/ 1 w 73"/>
                <a:gd name="T47" fmla="*/ 1 h 84"/>
                <a:gd name="T48" fmla="*/ 1 w 73"/>
                <a:gd name="T49" fmla="*/ 1 h 84"/>
                <a:gd name="T50" fmla="*/ 1 w 73"/>
                <a:gd name="T51" fmla="*/ 1 h 84"/>
                <a:gd name="T52" fmla="*/ 1 w 73"/>
                <a:gd name="T53" fmla="*/ 2 h 84"/>
                <a:gd name="T54" fmla="*/ 1 w 73"/>
                <a:gd name="T55" fmla="*/ 2 h 84"/>
                <a:gd name="T56" fmla="*/ 1 w 73"/>
                <a:gd name="T57" fmla="*/ 2 h 84"/>
                <a:gd name="T58" fmla="*/ 2 w 73"/>
                <a:gd name="T59" fmla="*/ 2 h 84"/>
                <a:gd name="T60" fmla="*/ 2 w 73"/>
                <a:gd name="T61" fmla="*/ 2 h 84"/>
                <a:gd name="T62" fmla="*/ 2 w 73"/>
                <a:gd name="T63" fmla="*/ 2 h 84"/>
                <a:gd name="T64" fmla="*/ 2 w 73"/>
                <a:gd name="T65" fmla="*/ 3 h 84"/>
                <a:gd name="T66" fmla="*/ 2 w 73"/>
                <a:gd name="T67" fmla="*/ 3 h 84"/>
                <a:gd name="T68" fmla="*/ 2 w 73"/>
                <a:gd name="T69" fmla="*/ 3 h 84"/>
                <a:gd name="T70" fmla="*/ 2 w 73"/>
                <a:gd name="T71" fmla="*/ 3 h 84"/>
                <a:gd name="T72" fmla="*/ 3 w 73"/>
                <a:gd name="T73" fmla="*/ 3 h 84"/>
                <a:gd name="T74" fmla="*/ 3 w 73"/>
                <a:gd name="T75" fmla="*/ 3 h 84"/>
                <a:gd name="T76" fmla="*/ 3 w 73"/>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84"/>
                <a:gd name="T119" fmla="*/ 73 w 73"/>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84">
                  <a:moveTo>
                    <a:pt x="73" y="84"/>
                  </a:moveTo>
                  <a:lnTo>
                    <a:pt x="73" y="84"/>
                  </a:lnTo>
                  <a:lnTo>
                    <a:pt x="72" y="75"/>
                  </a:lnTo>
                  <a:lnTo>
                    <a:pt x="71" y="67"/>
                  </a:lnTo>
                  <a:lnTo>
                    <a:pt x="70" y="58"/>
                  </a:lnTo>
                  <a:lnTo>
                    <a:pt x="67" y="50"/>
                  </a:lnTo>
                  <a:lnTo>
                    <a:pt x="64" y="43"/>
                  </a:lnTo>
                  <a:lnTo>
                    <a:pt x="60" y="36"/>
                  </a:lnTo>
                  <a:lnTo>
                    <a:pt x="56" y="30"/>
                  </a:lnTo>
                  <a:lnTo>
                    <a:pt x="52" y="24"/>
                  </a:lnTo>
                  <a:lnTo>
                    <a:pt x="46" y="19"/>
                  </a:lnTo>
                  <a:lnTo>
                    <a:pt x="41" y="14"/>
                  </a:lnTo>
                  <a:lnTo>
                    <a:pt x="34" y="9"/>
                  </a:lnTo>
                  <a:lnTo>
                    <a:pt x="29" y="6"/>
                  </a:lnTo>
                  <a:lnTo>
                    <a:pt x="21" y="3"/>
                  </a:lnTo>
                  <a:lnTo>
                    <a:pt x="15" y="1"/>
                  </a:lnTo>
                  <a:lnTo>
                    <a:pt x="7" y="0"/>
                  </a:lnTo>
                  <a:lnTo>
                    <a:pt x="0" y="0"/>
                  </a:lnTo>
                  <a:lnTo>
                    <a:pt x="0" y="26"/>
                  </a:lnTo>
                  <a:lnTo>
                    <a:pt x="5" y="26"/>
                  </a:lnTo>
                  <a:lnTo>
                    <a:pt x="10" y="27"/>
                  </a:lnTo>
                  <a:lnTo>
                    <a:pt x="15" y="28"/>
                  </a:lnTo>
                  <a:lnTo>
                    <a:pt x="19" y="31"/>
                  </a:lnTo>
                  <a:lnTo>
                    <a:pt x="24" y="33"/>
                  </a:lnTo>
                  <a:lnTo>
                    <a:pt x="27" y="36"/>
                  </a:lnTo>
                  <a:lnTo>
                    <a:pt x="31" y="39"/>
                  </a:lnTo>
                  <a:lnTo>
                    <a:pt x="34" y="43"/>
                  </a:lnTo>
                  <a:lnTo>
                    <a:pt x="38" y="46"/>
                  </a:lnTo>
                  <a:lnTo>
                    <a:pt x="40" y="51"/>
                  </a:lnTo>
                  <a:lnTo>
                    <a:pt x="43" y="55"/>
                  </a:lnTo>
                  <a:lnTo>
                    <a:pt x="45" y="61"/>
                  </a:lnTo>
                  <a:lnTo>
                    <a:pt x="46" y="66"/>
                  </a:lnTo>
                  <a:lnTo>
                    <a:pt x="47" y="72"/>
                  </a:lnTo>
                  <a:lnTo>
                    <a:pt x="48" y="78"/>
                  </a:lnTo>
                  <a:lnTo>
                    <a:pt x="48" y="84"/>
                  </a:lnTo>
                  <a:lnTo>
                    <a:pt x="73" y="84"/>
                  </a:lnTo>
                  <a:close/>
                </a:path>
              </a:pathLst>
            </a:custGeom>
            <a:solidFill>
              <a:srgbClr val="1F1A17"/>
            </a:solidFill>
            <a:ln w="9525">
              <a:noFill/>
              <a:round/>
              <a:headEnd/>
              <a:tailEnd/>
            </a:ln>
          </p:spPr>
          <p:txBody>
            <a:bodyPr/>
            <a:lstStyle/>
            <a:p>
              <a:endParaRPr lang="en-US"/>
            </a:p>
          </p:txBody>
        </p:sp>
        <p:sp>
          <p:nvSpPr>
            <p:cNvPr id="45199" name="Freeform 136"/>
            <p:cNvSpPr>
              <a:spLocks/>
            </p:cNvSpPr>
            <p:nvPr/>
          </p:nvSpPr>
          <p:spPr bwMode="auto">
            <a:xfrm>
              <a:off x="3589" y="3179"/>
              <a:ext cx="84" cy="91"/>
            </a:xfrm>
            <a:custGeom>
              <a:avLst/>
              <a:gdLst>
                <a:gd name="T0" fmla="*/ 9 w 251"/>
                <a:gd name="T1" fmla="*/ 6 h 272"/>
                <a:gd name="T2" fmla="*/ 9 w 251"/>
                <a:gd name="T3" fmla="*/ 7 h 272"/>
                <a:gd name="T4" fmla="*/ 9 w 251"/>
                <a:gd name="T5" fmla="*/ 8 h 272"/>
                <a:gd name="T6" fmla="*/ 8 w 251"/>
                <a:gd name="T7" fmla="*/ 8 h 272"/>
                <a:gd name="T8" fmla="*/ 8 w 251"/>
                <a:gd name="T9" fmla="*/ 9 h 272"/>
                <a:gd name="T10" fmla="*/ 7 w 251"/>
                <a:gd name="T11" fmla="*/ 9 h 272"/>
                <a:gd name="T12" fmla="*/ 6 w 251"/>
                <a:gd name="T13" fmla="*/ 10 h 272"/>
                <a:gd name="T14" fmla="*/ 5 w 251"/>
                <a:gd name="T15" fmla="*/ 10 h 272"/>
                <a:gd name="T16" fmla="*/ 4 w 251"/>
                <a:gd name="T17" fmla="*/ 10 h 272"/>
                <a:gd name="T18" fmla="*/ 3 w 251"/>
                <a:gd name="T19" fmla="*/ 10 h 272"/>
                <a:gd name="T20" fmla="*/ 2 w 251"/>
                <a:gd name="T21" fmla="*/ 9 h 272"/>
                <a:gd name="T22" fmla="*/ 2 w 251"/>
                <a:gd name="T23" fmla="*/ 9 h 272"/>
                <a:gd name="T24" fmla="*/ 1 w 251"/>
                <a:gd name="T25" fmla="*/ 8 h 272"/>
                <a:gd name="T26" fmla="*/ 1 w 251"/>
                <a:gd name="T27" fmla="*/ 8 h 272"/>
                <a:gd name="T28" fmla="*/ 0 w 251"/>
                <a:gd name="T29" fmla="*/ 7 h 272"/>
                <a:gd name="T30" fmla="*/ 0 w 251"/>
                <a:gd name="T31" fmla="*/ 6 h 272"/>
                <a:gd name="T32" fmla="*/ 0 w 251"/>
                <a:gd name="T33" fmla="*/ 5 h 272"/>
                <a:gd name="T34" fmla="*/ 0 w 251"/>
                <a:gd name="T35" fmla="*/ 4 h 272"/>
                <a:gd name="T36" fmla="*/ 1 w 251"/>
                <a:gd name="T37" fmla="*/ 3 h 272"/>
                <a:gd name="T38" fmla="*/ 1 w 251"/>
                <a:gd name="T39" fmla="*/ 2 h 272"/>
                <a:gd name="T40" fmla="*/ 2 w 251"/>
                <a:gd name="T41" fmla="*/ 1 h 272"/>
                <a:gd name="T42" fmla="*/ 2 w 251"/>
                <a:gd name="T43" fmla="*/ 1 h 272"/>
                <a:gd name="T44" fmla="*/ 3 w 251"/>
                <a:gd name="T45" fmla="*/ 0 h 272"/>
                <a:gd name="T46" fmla="*/ 4 w 251"/>
                <a:gd name="T47" fmla="*/ 0 h 272"/>
                <a:gd name="T48" fmla="*/ 5 w 251"/>
                <a:gd name="T49" fmla="*/ 0 h 272"/>
                <a:gd name="T50" fmla="*/ 6 w 251"/>
                <a:gd name="T51" fmla="*/ 0 h 272"/>
                <a:gd name="T52" fmla="*/ 7 w 251"/>
                <a:gd name="T53" fmla="*/ 1 h 272"/>
                <a:gd name="T54" fmla="*/ 8 w 251"/>
                <a:gd name="T55" fmla="*/ 1 h 272"/>
                <a:gd name="T56" fmla="*/ 8 w 251"/>
                <a:gd name="T57" fmla="*/ 2 h 272"/>
                <a:gd name="T58" fmla="*/ 9 w 251"/>
                <a:gd name="T59" fmla="*/ 3 h 272"/>
                <a:gd name="T60" fmla="*/ 9 w 251"/>
                <a:gd name="T61" fmla="*/ 4 h 272"/>
                <a:gd name="T62" fmla="*/ 9 w 251"/>
                <a:gd name="T63" fmla="*/ 5 h 2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1"/>
                <a:gd name="T97" fmla="*/ 0 h 272"/>
                <a:gd name="T98" fmla="*/ 251 w 251"/>
                <a:gd name="T99" fmla="*/ 272 h 2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1" h="272">
                  <a:moveTo>
                    <a:pt x="251" y="139"/>
                  </a:moveTo>
                  <a:lnTo>
                    <a:pt x="251" y="152"/>
                  </a:lnTo>
                  <a:lnTo>
                    <a:pt x="249" y="165"/>
                  </a:lnTo>
                  <a:lnTo>
                    <a:pt x="245" y="179"/>
                  </a:lnTo>
                  <a:lnTo>
                    <a:pt x="242" y="191"/>
                  </a:lnTo>
                  <a:lnTo>
                    <a:pt x="237" y="203"/>
                  </a:lnTo>
                  <a:lnTo>
                    <a:pt x="230" y="213"/>
                  </a:lnTo>
                  <a:lnTo>
                    <a:pt x="224" y="223"/>
                  </a:lnTo>
                  <a:lnTo>
                    <a:pt x="215" y="233"/>
                  </a:lnTo>
                  <a:lnTo>
                    <a:pt x="207" y="241"/>
                  </a:lnTo>
                  <a:lnTo>
                    <a:pt x="197" y="249"/>
                  </a:lnTo>
                  <a:lnTo>
                    <a:pt x="187" y="255"/>
                  </a:lnTo>
                  <a:lnTo>
                    <a:pt x="175" y="261"/>
                  </a:lnTo>
                  <a:lnTo>
                    <a:pt x="164" y="266"/>
                  </a:lnTo>
                  <a:lnTo>
                    <a:pt x="152" y="269"/>
                  </a:lnTo>
                  <a:lnTo>
                    <a:pt x="140" y="271"/>
                  </a:lnTo>
                  <a:lnTo>
                    <a:pt x="126" y="272"/>
                  </a:lnTo>
                  <a:lnTo>
                    <a:pt x="113" y="271"/>
                  </a:lnTo>
                  <a:lnTo>
                    <a:pt x="100" y="269"/>
                  </a:lnTo>
                  <a:lnTo>
                    <a:pt x="88" y="266"/>
                  </a:lnTo>
                  <a:lnTo>
                    <a:pt x="76" y="261"/>
                  </a:lnTo>
                  <a:lnTo>
                    <a:pt x="65" y="255"/>
                  </a:lnTo>
                  <a:lnTo>
                    <a:pt x="54" y="249"/>
                  </a:lnTo>
                  <a:lnTo>
                    <a:pt x="45" y="241"/>
                  </a:lnTo>
                  <a:lnTo>
                    <a:pt x="36" y="233"/>
                  </a:lnTo>
                  <a:lnTo>
                    <a:pt x="28" y="223"/>
                  </a:lnTo>
                  <a:lnTo>
                    <a:pt x="21" y="213"/>
                  </a:lnTo>
                  <a:lnTo>
                    <a:pt x="15" y="203"/>
                  </a:lnTo>
                  <a:lnTo>
                    <a:pt x="10" y="191"/>
                  </a:lnTo>
                  <a:lnTo>
                    <a:pt x="6" y="179"/>
                  </a:lnTo>
                  <a:lnTo>
                    <a:pt x="2" y="165"/>
                  </a:lnTo>
                  <a:lnTo>
                    <a:pt x="1" y="152"/>
                  </a:lnTo>
                  <a:lnTo>
                    <a:pt x="0" y="139"/>
                  </a:lnTo>
                  <a:lnTo>
                    <a:pt x="1" y="125"/>
                  </a:lnTo>
                  <a:lnTo>
                    <a:pt x="2" y="110"/>
                  </a:lnTo>
                  <a:lnTo>
                    <a:pt x="6" y="97"/>
                  </a:lnTo>
                  <a:lnTo>
                    <a:pt x="10" y="84"/>
                  </a:lnTo>
                  <a:lnTo>
                    <a:pt x="15" y="72"/>
                  </a:lnTo>
                  <a:lnTo>
                    <a:pt x="21" y="60"/>
                  </a:lnTo>
                  <a:lnTo>
                    <a:pt x="28" y="49"/>
                  </a:lnTo>
                  <a:lnTo>
                    <a:pt x="36" y="40"/>
                  </a:lnTo>
                  <a:lnTo>
                    <a:pt x="45" y="31"/>
                  </a:lnTo>
                  <a:lnTo>
                    <a:pt x="54" y="23"/>
                  </a:lnTo>
                  <a:lnTo>
                    <a:pt x="65" y="16"/>
                  </a:lnTo>
                  <a:lnTo>
                    <a:pt x="76" y="11"/>
                  </a:lnTo>
                  <a:lnTo>
                    <a:pt x="88" y="6"/>
                  </a:lnTo>
                  <a:lnTo>
                    <a:pt x="100" y="3"/>
                  </a:lnTo>
                  <a:lnTo>
                    <a:pt x="113" y="0"/>
                  </a:lnTo>
                  <a:lnTo>
                    <a:pt x="126" y="0"/>
                  </a:lnTo>
                  <a:lnTo>
                    <a:pt x="140" y="0"/>
                  </a:lnTo>
                  <a:lnTo>
                    <a:pt x="152" y="3"/>
                  </a:lnTo>
                  <a:lnTo>
                    <a:pt x="164" y="6"/>
                  </a:lnTo>
                  <a:lnTo>
                    <a:pt x="175" y="11"/>
                  </a:lnTo>
                  <a:lnTo>
                    <a:pt x="187" y="16"/>
                  </a:lnTo>
                  <a:lnTo>
                    <a:pt x="197" y="23"/>
                  </a:lnTo>
                  <a:lnTo>
                    <a:pt x="207" y="31"/>
                  </a:lnTo>
                  <a:lnTo>
                    <a:pt x="215" y="40"/>
                  </a:lnTo>
                  <a:lnTo>
                    <a:pt x="224" y="49"/>
                  </a:lnTo>
                  <a:lnTo>
                    <a:pt x="230" y="60"/>
                  </a:lnTo>
                  <a:lnTo>
                    <a:pt x="237" y="72"/>
                  </a:lnTo>
                  <a:lnTo>
                    <a:pt x="242" y="84"/>
                  </a:lnTo>
                  <a:lnTo>
                    <a:pt x="245" y="97"/>
                  </a:lnTo>
                  <a:lnTo>
                    <a:pt x="249" y="110"/>
                  </a:lnTo>
                  <a:lnTo>
                    <a:pt x="251" y="125"/>
                  </a:lnTo>
                  <a:lnTo>
                    <a:pt x="251" y="139"/>
                  </a:lnTo>
                  <a:close/>
                </a:path>
              </a:pathLst>
            </a:custGeom>
            <a:solidFill>
              <a:srgbClr val="E87A41"/>
            </a:solidFill>
            <a:ln w="9525">
              <a:noFill/>
              <a:round/>
              <a:headEnd/>
              <a:tailEnd/>
            </a:ln>
          </p:spPr>
          <p:txBody>
            <a:bodyPr/>
            <a:lstStyle/>
            <a:p>
              <a:endParaRPr lang="en-US"/>
            </a:p>
          </p:txBody>
        </p:sp>
        <p:sp>
          <p:nvSpPr>
            <p:cNvPr id="45200" name="Freeform 137"/>
            <p:cNvSpPr>
              <a:spLocks/>
            </p:cNvSpPr>
            <p:nvPr/>
          </p:nvSpPr>
          <p:spPr bwMode="auto">
            <a:xfrm>
              <a:off x="3631" y="3226"/>
              <a:ext cx="46" cy="48"/>
            </a:xfrm>
            <a:custGeom>
              <a:avLst/>
              <a:gdLst>
                <a:gd name="T0" fmla="*/ 0 w 138"/>
                <a:gd name="T1" fmla="*/ 5 h 146"/>
                <a:gd name="T2" fmla="*/ 0 w 138"/>
                <a:gd name="T3" fmla="*/ 5 h 146"/>
                <a:gd name="T4" fmla="*/ 1 w 138"/>
                <a:gd name="T5" fmla="*/ 5 h 146"/>
                <a:gd name="T6" fmla="*/ 1 w 138"/>
                <a:gd name="T7" fmla="*/ 5 h 146"/>
                <a:gd name="T8" fmla="*/ 2 w 138"/>
                <a:gd name="T9" fmla="*/ 5 h 146"/>
                <a:gd name="T10" fmla="*/ 2 w 138"/>
                <a:gd name="T11" fmla="*/ 5 h 146"/>
                <a:gd name="T12" fmla="*/ 2 w 138"/>
                <a:gd name="T13" fmla="*/ 5 h 146"/>
                <a:gd name="T14" fmla="*/ 3 w 138"/>
                <a:gd name="T15" fmla="*/ 4 h 146"/>
                <a:gd name="T16" fmla="*/ 3 w 138"/>
                <a:gd name="T17" fmla="*/ 4 h 146"/>
                <a:gd name="T18" fmla="*/ 4 w 138"/>
                <a:gd name="T19" fmla="*/ 4 h 146"/>
                <a:gd name="T20" fmla="*/ 4 w 138"/>
                <a:gd name="T21" fmla="*/ 3 h 146"/>
                <a:gd name="T22" fmla="*/ 4 w 138"/>
                <a:gd name="T23" fmla="*/ 3 h 146"/>
                <a:gd name="T24" fmla="*/ 5 w 138"/>
                <a:gd name="T25" fmla="*/ 3 h 146"/>
                <a:gd name="T26" fmla="*/ 5 w 138"/>
                <a:gd name="T27" fmla="*/ 2 h 146"/>
                <a:gd name="T28" fmla="*/ 5 w 138"/>
                <a:gd name="T29" fmla="*/ 2 h 146"/>
                <a:gd name="T30" fmla="*/ 5 w 138"/>
                <a:gd name="T31" fmla="*/ 1 h 146"/>
                <a:gd name="T32" fmla="*/ 5 w 138"/>
                <a:gd name="T33" fmla="*/ 1 h 146"/>
                <a:gd name="T34" fmla="*/ 5 w 138"/>
                <a:gd name="T35" fmla="*/ 0 h 146"/>
                <a:gd name="T36" fmla="*/ 4 w 138"/>
                <a:gd name="T37" fmla="*/ 0 h 146"/>
                <a:gd name="T38" fmla="*/ 4 w 138"/>
                <a:gd name="T39" fmla="*/ 0 h 146"/>
                <a:gd name="T40" fmla="*/ 4 w 138"/>
                <a:gd name="T41" fmla="*/ 1 h 146"/>
                <a:gd name="T42" fmla="*/ 4 w 138"/>
                <a:gd name="T43" fmla="*/ 1 h 146"/>
                <a:gd name="T44" fmla="*/ 4 w 138"/>
                <a:gd name="T45" fmla="*/ 2 h 146"/>
                <a:gd name="T46" fmla="*/ 4 w 138"/>
                <a:gd name="T47" fmla="*/ 2 h 146"/>
                <a:gd name="T48" fmla="*/ 4 w 138"/>
                <a:gd name="T49" fmla="*/ 2 h 146"/>
                <a:gd name="T50" fmla="*/ 3 w 138"/>
                <a:gd name="T51" fmla="*/ 3 h 146"/>
                <a:gd name="T52" fmla="*/ 3 w 138"/>
                <a:gd name="T53" fmla="*/ 3 h 146"/>
                <a:gd name="T54" fmla="*/ 3 w 138"/>
                <a:gd name="T55" fmla="*/ 3 h 146"/>
                <a:gd name="T56" fmla="*/ 2 w 138"/>
                <a:gd name="T57" fmla="*/ 4 h 146"/>
                <a:gd name="T58" fmla="*/ 2 w 138"/>
                <a:gd name="T59" fmla="*/ 4 h 146"/>
                <a:gd name="T60" fmla="*/ 2 w 138"/>
                <a:gd name="T61" fmla="*/ 4 h 146"/>
                <a:gd name="T62" fmla="*/ 1 w 138"/>
                <a:gd name="T63" fmla="*/ 4 h 146"/>
                <a:gd name="T64" fmla="*/ 1 w 138"/>
                <a:gd name="T65" fmla="*/ 4 h 146"/>
                <a:gd name="T66" fmla="*/ 0 w 138"/>
                <a:gd name="T67" fmla="*/ 4 h 146"/>
                <a:gd name="T68" fmla="*/ 0 w 138"/>
                <a:gd name="T69" fmla="*/ 4 h 146"/>
                <a:gd name="T70" fmla="*/ 0 w 138"/>
                <a:gd name="T71" fmla="*/ 4 h 146"/>
                <a:gd name="T72" fmla="*/ 0 w 138"/>
                <a:gd name="T73" fmla="*/ 5 h 146"/>
                <a:gd name="T74" fmla="*/ 0 w 138"/>
                <a:gd name="T75" fmla="*/ 5 h 146"/>
                <a:gd name="T76" fmla="*/ 0 w 138"/>
                <a:gd name="T77" fmla="*/ 5 h 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8"/>
                <a:gd name="T118" fmla="*/ 0 h 146"/>
                <a:gd name="T119" fmla="*/ 138 w 138"/>
                <a:gd name="T120" fmla="*/ 146 h 1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8" h="146">
                  <a:moveTo>
                    <a:pt x="0" y="146"/>
                  </a:moveTo>
                  <a:lnTo>
                    <a:pt x="0" y="146"/>
                  </a:lnTo>
                  <a:lnTo>
                    <a:pt x="15" y="145"/>
                  </a:lnTo>
                  <a:lnTo>
                    <a:pt x="28" y="143"/>
                  </a:lnTo>
                  <a:lnTo>
                    <a:pt x="42" y="139"/>
                  </a:lnTo>
                  <a:lnTo>
                    <a:pt x="55" y="134"/>
                  </a:lnTo>
                  <a:lnTo>
                    <a:pt x="67" y="128"/>
                  </a:lnTo>
                  <a:lnTo>
                    <a:pt x="77" y="121"/>
                  </a:lnTo>
                  <a:lnTo>
                    <a:pt x="88" y="113"/>
                  </a:lnTo>
                  <a:lnTo>
                    <a:pt x="98" y="103"/>
                  </a:lnTo>
                  <a:lnTo>
                    <a:pt x="107" y="92"/>
                  </a:lnTo>
                  <a:lnTo>
                    <a:pt x="114" y="82"/>
                  </a:lnTo>
                  <a:lnTo>
                    <a:pt x="122" y="70"/>
                  </a:lnTo>
                  <a:lnTo>
                    <a:pt x="127" y="56"/>
                  </a:lnTo>
                  <a:lnTo>
                    <a:pt x="131" y="43"/>
                  </a:lnTo>
                  <a:lnTo>
                    <a:pt x="135" y="29"/>
                  </a:lnTo>
                  <a:lnTo>
                    <a:pt x="137" y="15"/>
                  </a:lnTo>
                  <a:lnTo>
                    <a:pt x="138" y="0"/>
                  </a:lnTo>
                  <a:lnTo>
                    <a:pt x="113" y="0"/>
                  </a:lnTo>
                  <a:lnTo>
                    <a:pt x="113" y="12"/>
                  </a:lnTo>
                  <a:lnTo>
                    <a:pt x="111" y="24"/>
                  </a:lnTo>
                  <a:lnTo>
                    <a:pt x="109" y="35"/>
                  </a:lnTo>
                  <a:lnTo>
                    <a:pt x="104" y="46"/>
                  </a:lnTo>
                  <a:lnTo>
                    <a:pt x="100" y="56"/>
                  </a:lnTo>
                  <a:lnTo>
                    <a:pt x="95" y="66"/>
                  </a:lnTo>
                  <a:lnTo>
                    <a:pt x="88" y="76"/>
                  </a:lnTo>
                  <a:lnTo>
                    <a:pt x="82" y="84"/>
                  </a:lnTo>
                  <a:lnTo>
                    <a:pt x="73" y="91"/>
                  </a:lnTo>
                  <a:lnTo>
                    <a:pt x="64" y="98"/>
                  </a:lnTo>
                  <a:lnTo>
                    <a:pt x="56" y="104"/>
                  </a:lnTo>
                  <a:lnTo>
                    <a:pt x="45" y="109"/>
                  </a:lnTo>
                  <a:lnTo>
                    <a:pt x="35" y="114"/>
                  </a:lnTo>
                  <a:lnTo>
                    <a:pt x="23" y="116"/>
                  </a:lnTo>
                  <a:lnTo>
                    <a:pt x="13" y="119"/>
                  </a:lnTo>
                  <a:lnTo>
                    <a:pt x="0" y="119"/>
                  </a:lnTo>
                  <a:lnTo>
                    <a:pt x="0" y="146"/>
                  </a:lnTo>
                  <a:close/>
                </a:path>
              </a:pathLst>
            </a:custGeom>
            <a:solidFill>
              <a:srgbClr val="1F1A17"/>
            </a:solidFill>
            <a:ln w="9525">
              <a:noFill/>
              <a:round/>
              <a:headEnd/>
              <a:tailEnd/>
            </a:ln>
          </p:spPr>
          <p:txBody>
            <a:bodyPr/>
            <a:lstStyle/>
            <a:p>
              <a:endParaRPr lang="en-US"/>
            </a:p>
          </p:txBody>
        </p:sp>
        <p:sp>
          <p:nvSpPr>
            <p:cNvPr id="45201" name="Freeform 138"/>
            <p:cNvSpPr>
              <a:spLocks/>
            </p:cNvSpPr>
            <p:nvPr/>
          </p:nvSpPr>
          <p:spPr bwMode="auto">
            <a:xfrm>
              <a:off x="3585" y="3226"/>
              <a:ext cx="46" cy="48"/>
            </a:xfrm>
            <a:custGeom>
              <a:avLst/>
              <a:gdLst>
                <a:gd name="T0" fmla="*/ 0 w 138"/>
                <a:gd name="T1" fmla="*/ 0 h 146"/>
                <a:gd name="T2" fmla="*/ 0 w 138"/>
                <a:gd name="T3" fmla="*/ 0 h 146"/>
                <a:gd name="T4" fmla="*/ 0 w 138"/>
                <a:gd name="T5" fmla="*/ 1 h 146"/>
                <a:gd name="T6" fmla="*/ 0 w 138"/>
                <a:gd name="T7" fmla="*/ 1 h 146"/>
                <a:gd name="T8" fmla="*/ 0 w 138"/>
                <a:gd name="T9" fmla="*/ 2 h 146"/>
                <a:gd name="T10" fmla="*/ 0 w 138"/>
                <a:gd name="T11" fmla="*/ 2 h 146"/>
                <a:gd name="T12" fmla="*/ 1 w 138"/>
                <a:gd name="T13" fmla="*/ 3 h 146"/>
                <a:gd name="T14" fmla="*/ 1 w 138"/>
                <a:gd name="T15" fmla="*/ 3 h 146"/>
                <a:gd name="T16" fmla="*/ 1 w 138"/>
                <a:gd name="T17" fmla="*/ 3 h 146"/>
                <a:gd name="T18" fmla="*/ 1 w 138"/>
                <a:gd name="T19" fmla="*/ 4 h 146"/>
                <a:gd name="T20" fmla="*/ 2 w 138"/>
                <a:gd name="T21" fmla="*/ 4 h 146"/>
                <a:gd name="T22" fmla="*/ 2 w 138"/>
                <a:gd name="T23" fmla="*/ 4 h 146"/>
                <a:gd name="T24" fmla="*/ 3 w 138"/>
                <a:gd name="T25" fmla="*/ 5 h 146"/>
                <a:gd name="T26" fmla="*/ 3 w 138"/>
                <a:gd name="T27" fmla="*/ 5 h 146"/>
                <a:gd name="T28" fmla="*/ 4 w 138"/>
                <a:gd name="T29" fmla="*/ 5 h 146"/>
                <a:gd name="T30" fmla="*/ 4 w 138"/>
                <a:gd name="T31" fmla="*/ 5 h 146"/>
                <a:gd name="T32" fmla="*/ 5 w 138"/>
                <a:gd name="T33" fmla="*/ 5 h 146"/>
                <a:gd name="T34" fmla="*/ 5 w 138"/>
                <a:gd name="T35" fmla="*/ 5 h 146"/>
                <a:gd name="T36" fmla="*/ 5 w 138"/>
                <a:gd name="T37" fmla="*/ 4 h 146"/>
                <a:gd name="T38" fmla="*/ 5 w 138"/>
                <a:gd name="T39" fmla="*/ 4 h 146"/>
                <a:gd name="T40" fmla="*/ 4 w 138"/>
                <a:gd name="T41" fmla="*/ 4 h 146"/>
                <a:gd name="T42" fmla="*/ 4 w 138"/>
                <a:gd name="T43" fmla="*/ 4 h 146"/>
                <a:gd name="T44" fmla="*/ 3 w 138"/>
                <a:gd name="T45" fmla="*/ 4 h 146"/>
                <a:gd name="T46" fmla="*/ 3 w 138"/>
                <a:gd name="T47" fmla="*/ 4 h 146"/>
                <a:gd name="T48" fmla="*/ 3 w 138"/>
                <a:gd name="T49" fmla="*/ 4 h 146"/>
                <a:gd name="T50" fmla="*/ 2 w 138"/>
                <a:gd name="T51" fmla="*/ 3 h 146"/>
                <a:gd name="T52" fmla="*/ 2 w 138"/>
                <a:gd name="T53" fmla="*/ 3 h 146"/>
                <a:gd name="T54" fmla="*/ 2 w 138"/>
                <a:gd name="T55" fmla="*/ 3 h 146"/>
                <a:gd name="T56" fmla="*/ 2 w 138"/>
                <a:gd name="T57" fmla="*/ 2 h 146"/>
                <a:gd name="T58" fmla="*/ 1 w 138"/>
                <a:gd name="T59" fmla="*/ 2 h 146"/>
                <a:gd name="T60" fmla="*/ 1 w 138"/>
                <a:gd name="T61" fmla="*/ 2 h 146"/>
                <a:gd name="T62" fmla="*/ 1 w 138"/>
                <a:gd name="T63" fmla="*/ 1 h 146"/>
                <a:gd name="T64" fmla="*/ 1 w 138"/>
                <a:gd name="T65" fmla="*/ 1 h 146"/>
                <a:gd name="T66" fmla="*/ 1 w 138"/>
                <a:gd name="T67" fmla="*/ 0 h 146"/>
                <a:gd name="T68" fmla="*/ 1 w 138"/>
                <a:gd name="T69" fmla="*/ 0 h 146"/>
                <a:gd name="T70" fmla="*/ 1 w 138"/>
                <a:gd name="T71" fmla="*/ 0 h 146"/>
                <a:gd name="T72" fmla="*/ 0 w 138"/>
                <a:gd name="T73" fmla="*/ 0 h 146"/>
                <a:gd name="T74" fmla="*/ 0 w 138"/>
                <a:gd name="T75" fmla="*/ 0 h 146"/>
                <a:gd name="T76" fmla="*/ 0 w 138"/>
                <a:gd name="T77" fmla="*/ 0 h 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8"/>
                <a:gd name="T118" fmla="*/ 0 h 146"/>
                <a:gd name="T119" fmla="*/ 138 w 138"/>
                <a:gd name="T120" fmla="*/ 146 h 1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8" h="146">
                  <a:moveTo>
                    <a:pt x="0" y="0"/>
                  </a:moveTo>
                  <a:lnTo>
                    <a:pt x="0" y="0"/>
                  </a:lnTo>
                  <a:lnTo>
                    <a:pt x="2" y="15"/>
                  </a:lnTo>
                  <a:lnTo>
                    <a:pt x="4" y="29"/>
                  </a:lnTo>
                  <a:lnTo>
                    <a:pt x="7" y="43"/>
                  </a:lnTo>
                  <a:lnTo>
                    <a:pt x="11" y="56"/>
                  </a:lnTo>
                  <a:lnTo>
                    <a:pt x="17" y="70"/>
                  </a:lnTo>
                  <a:lnTo>
                    <a:pt x="23" y="82"/>
                  </a:lnTo>
                  <a:lnTo>
                    <a:pt x="31" y="92"/>
                  </a:lnTo>
                  <a:lnTo>
                    <a:pt x="40" y="103"/>
                  </a:lnTo>
                  <a:lnTo>
                    <a:pt x="50" y="113"/>
                  </a:lnTo>
                  <a:lnTo>
                    <a:pt x="60" y="121"/>
                  </a:lnTo>
                  <a:lnTo>
                    <a:pt x="72" y="128"/>
                  </a:lnTo>
                  <a:lnTo>
                    <a:pt x="84" y="134"/>
                  </a:lnTo>
                  <a:lnTo>
                    <a:pt x="97" y="139"/>
                  </a:lnTo>
                  <a:lnTo>
                    <a:pt x="110" y="143"/>
                  </a:lnTo>
                  <a:lnTo>
                    <a:pt x="124" y="145"/>
                  </a:lnTo>
                  <a:lnTo>
                    <a:pt x="138" y="146"/>
                  </a:lnTo>
                  <a:lnTo>
                    <a:pt x="138" y="119"/>
                  </a:lnTo>
                  <a:lnTo>
                    <a:pt x="126" y="119"/>
                  </a:lnTo>
                  <a:lnTo>
                    <a:pt x="114" y="116"/>
                  </a:lnTo>
                  <a:lnTo>
                    <a:pt x="103" y="114"/>
                  </a:lnTo>
                  <a:lnTo>
                    <a:pt x="92" y="109"/>
                  </a:lnTo>
                  <a:lnTo>
                    <a:pt x="83" y="104"/>
                  </a:lnTo>
                  <a:lnTo>
                    <a:pt x="73" y="98"/>
                  </a:lnTo>
                  <a:lnTo>
                    <a:pt x="64" y="91"/>
                  </a:lnTo>
                  <a:lnTo>
                    <a:pt x="57" y="84"/>
                  </a:lnTo>
                  <a:lnTo>
                    <a:pt x="49" y="76"/>
                  </a:lnTo>
                  <a:lnTo>
                    <a:pt x="44" y="66"/>
                  </a:lnTo>
                  <a:lnTo>
                    <a:pt x="37" y="56"/>
                  </a:lnTo>
                  <a:lnTo>
                    <a:pt x="33" y="46"/>
                  </a:lnTo>
                  <a:lnTo>
                    <a:pt x="30" y="35"/>
                  </a:lnTo>
                  <a:lnTo>
                    <a:pt x="26" y="24"/>
                  </a:lnTo>
                  <a:lnTo>
                    <a:pt x="25" y="12"/>
                  </a:lnTo>
                  <a:lnTo>
                    <a:pt x="24" y="0"/>
                  </a:lnTo>
                  <a:lnTo>
                    <a:pt x="0" y="0"/>
                  </a:lnTo>
                  <a:close/>
                </a:path>
              </a:pathLst>
            </a:custGeom>
            <a:solidFill>
              <a:srgbClr val="1F1A17"/>
            </a:solidFill>
            <a:ln w="9525">
              <a:noFill/>
              <a:round/>
              <a:headEnd/>
              <a:tailEnd/>
            </a:ln>
          </p:spPr>
          <p:txBody>
            <a:bodyPr/>
            <a:lstStyle/>
            <a:p>
              <a:endParaRPr lang="en-US"/>
            </a:p>
          </p:txBody>
        </p:sp>
        <p:sp>
          <p:nvSpPr>
            <p:cNvPr id="45202" name="Freeform 139"/>
            <p:cNvSpPr>
              <a:spLocks/>
            </p:cNvSpPr>
            <p:nvPr/>
          </p:nvSpPr>
          <p:spPr bwMode="auto">
            <a:xfrm>
              <a:off x="3585" y="3175"/>
              <a:ext cx="46" cy="51"/>
            </a:xfrm>
            <a:custGeom>
              <a:avLst/>
              <a:gdLst>
                <a:gd name="T0" fmla="*/ 5 w 138"/>
                <a:gd name="T1" fmla="*/ 0 h 152"/>
                <a:gd name="T2" fmla="*/ 5 w 138"/>
                <a:gd name="T3" fmla="*/ 0 h 152"/>
                <a:gd name="T4" fmla="*/ 5 w 138"/>
                <a:gd name="T5" fmla="*/ 0 h 152"/>
                <a:gd name="T6" fmla="*/ 4 w 138"/>
                <a:gd name="T7" fmla="*/ 0 h 152"/>
                <a:gd name="T8" fmla="*/ 4 w 138"/>
                <a:gd name="T9" fmla="*/ 0 h 152"/>
                <a:gd name="T10" fmla="*/ 3 w 138"/>
                <a:gd name="T11" fmla="*/ 0 h 152"/>
                <a:gd name="T12" fmla="*/ 3 w 138"/>
                <a:gd name="T13" fmla="*/ 1 h 152"/>
                <a:gd name="T14" fmla="*/ 2 w 138"/>
                <a:gd name="T15" fmla="*/ 1 h 152"/>
                <a:gd name="T16" fmla="*/ 2 w 138"/>
                <a:gd name="T17" fmla="*/ 1 h 152"/>
                <a:gd name="T18" fmla="*/ 1 w 138"/>
                <a:gd name="T19" fmla="*/ 2 h 152"/>
                <a:gd name="T20" fmla="*/ 1 w 138"/>
                <a:gd name="T21" fmla="*/ 2 h 152"/>
                <a:gd name="T22" fmla="*/ 1 w 138"/>
                <a:gd name="T23" fmla="*/ 2 h 152"/>
                <a:gd name="T24" fmla="*/ 1 w 138"/>
                <a:gd name="T25" fmla="*/ 3 h 152"/>
                <a:gd name="T26" fmla="*/ 0 w 138"/>
                <a:gd name="T27" fmla="*/ 3 h 152"/>
                <a:gd name="T28" fmla="*/ 0 w 138"/>
                <a:gd name="T29" fmla="*/ 4 h 152"/>
                <a:gd name="T30" fmla="*/ 0 w 138"/>
                <a:gd name="T31" fmla="*/ 5 h 152"/>
                <a:gd name="T32" fmla="*/ 0 w 138"/>
                <a:gd name="T33" fmla="*/ 5 h 152"/>
                <a:gd name="T34" fmla="*/ 0 w 138"/>
                <a:gd name="T35" fmla="*/ 6 h 152"/>
                <a:gd name="T36" fmla="*/ 1 w 138"/>
                <a:gd name="T37" fmla="*/ 6 h 152"/>
                <a:gd name="T38" fmla="*/ 1 w 138"/>
                <a:gd name="T39" fmla="*/ 5 h 152"/>
                <a:gd name="T40" fmla="*/ 1 w 138"/>
                <a:gd name="T41" fmla="*/ 5 h 152"/>
                <a:gd name="T42" fmla="*/ 1 w 138"/>
                <a:gd name="T43" fmla="*/ 4 h 152"/>
                <a:gd name="T44" fmla="*/ 1 w 138"/>
                <a:gd name="T45" fmla="*/ 4 h 152"/>
                <a:gd name="T46" fmla="*/ 1 w 138"/>
                <a:gd name="T47" fmla="*/ 3 h 152"/>
                <a:gd name="T48" fmla="*/ 2 w 138"/>
                <a:gd name="T49" fmla="*/ 3 h 152"/>
                <a:gd name="T50" fmla="*/ 2 w 138"/>
                <a:gd name="T51" fmla="*/ 3 h 152"/>
                <a:gd name="T52" fmla="*/ 2 w 138"/>
                <a:gd name="T53" fmla="*/ 2 h 152"/>
                <a:gd name="T54" fmla="*/ 2 w 138"/>
                <a:gd name="T55" fmla="*/ 2 h 152"/>
                <a:gd name="T56" fmla="*/ 3 w 138"/>
                <a:gd name="T57" fmla="*/ 2 h 152"/>
                <a:gd name="T58" fmla="*/ 3 w 138"/>
                <a:gd name="T59" fmla="*/ 2 h 152"/>
                <a:gd name="T60" fmla="*/ 3 w 138"/>
                <a:gd name="T61" fmla="*/ 1 h 152"/>
                <a:gd name="T62" fmla="*/ 4 w 138"/>
                <a:gd name="T63" fmla="*/ 1 h 152"/>
                <a:gd name="T64" fmla="*/ 4 w 138"/>
                <a:gd name="T65" fmla="*/ 1 h 152"/>
                <a:gd name="T66" fmla="*/ 5 w 138"/>
                <a:gd name="T67" fmla="*/ 1 h 152"/>
                <a:gd name="T68" fmla="*/ 5 w 138"/>
                <a:gd name="T69" fmla="*/ 1 h 152"/>
                <a:gd name="T70" fmla="*/ 5 w 138"/>
                <a:gd name="T71" fmla="*/ 1 h 152"/>
                <a:gd name="T72" fmla="*/ 5 w 138"/>
                <a:gd name="T73" fmla="*/ 0 h 152"/>
                <a:gd name="T74" fmla="*/ 5 w 138"/>
                <a:gd name="T75" fmla="*/ 0 h 152"/>
                <a:gd name="T76" fmla="*/ 5 w 138"/>
                <a:gd name="T77" fmla="*/ 0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8"/>
                <a:gd name="T118" fmla="*/ 0 h 152"/>
                <a:gd name="T119" fmla="*/ 138 w 138"/>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8" h="152">
                  <a:moveTo>
                    <a:pt x="138" y="0"/>
                  </a:moveTo>
                  <a:lnTo>
                    <a:pt x="138" y="0"/>
                  </a:lnTo>
                  <a:lnTo>
                    <a:pt x="124" y="0"/>
                  </a:lnTo>
                  <a:lnTo>
                    <a:pt x="110" y="2"/>
                  </a:lnTo>
                  <a:lnTo>
                    <a:pt x="97" y="6"/>
                  </a:lnTo>
                  <a:lnTo>
                    <a:pt x="84" y="11"/>
                  </a:lnTo>
                  <a:lnTo>
                    <a:pt x="72" y="18"/>
                  </a:lnTo>
                  <a:lnTo>
                    <a:pt x="60" y="25"/>
                  </a:lnTo>
                  <a:lnTo>
                    <a:pt x="49" y="34"/>
                  </a:lnTo>
                  <a:lnTo>
                    <a:pt x="39" y="43"/>
                  </a:lnTo>
                  <a:lnTo>
                    <a:pt x="31" y="54"/>
                  </a:lnTo>
                  <a:lnTo>
                    <a:pt x="23" y="66"/>
                  </a:lnTo>
                  <a:lnTo>
                    <a:pt x="17" y="78"/>
                  </a:lnTo>
                  <a:lnTo>
                    <a:pt x="11" y="92"/>
                  </a:lnTo>
                  <a:lnTo>
                    <a:pt x="6" y="105"/>
                  </a:lnTo>
                  <a:lnTo>
                    <a:pt x="3" y="121"/>
                  </a:lnTo>
                  <a:lnTo>
                    <a:pt x="2" y="137"/>
                  </a:lnTo>
                  <a:lnTo>
                    <a:pt x="0" y="152"/>
                  </a:lnTo>
                  <a:lnTo>
                    <a:pt x="24" y="152"/>
                  </a:lnTo>
                  <a:lnTo>
                    <a:pt x="25" y="139"/>
                  </a:lnTo>
                  <a:lnTo>
                    <a:pt x="26" y="126"/>
                  </a:lnTo>
                  <a:lnTo>
                    <a:pt x="30" y="114"/>
                  </a:lnTo>
                  <a:lnTo>
                    <a:pt x="33" y="102"/>
                  </a:lnTo>
                  <a:lnTo>
                    <a:pt x="38" y="91"/>
                  </a:lnTo>
                  <a:lnTo>
                    <a:pt x="44" y="80"/>
                  </a:lnTo>
                  <a:lnTo>
                    <a:pt x="50" y="71"/>
                  </a:lnTo>
                  <a:lnTo>
                    <a:pt x="57" y="62"/>
                  </a:lnTo>
                  <a:lnTo>
                    <a:pt x="65" y="54"/>
                  </a:lnTo>
                  <a:lnTo>
                    <a:pt x="74" y="47"/>
                  </a:lnTo>
                  <a:lnTo>
                    <a:pt x="83" y="41"/>
                  </a:lnTo>
                  <a:lnTo>
                    <a:pt x="92" y="36"/>
                  </a:lnTo>
                  <a:lnTo>
                    <a:pt x="103" y="32"/>
                  </a:lnTo>
                  <a:lnTo>
                    <a:pt x="114" y="29"/>
                  </a:lnTo>
                  <a:lnTo>
                    <a:pt x="126" y="26"/>
                  </a:lnTo>
                  <a:lnTo>
                    <a:pt x="138" y="26"/>
                  </a:lnTo>
                  <a:lnTo>
                    <a:pt x="138" y="0"/>
                  </a:lnTo>
                  <a:close/>
                </a:path>
              </a:pathLst>
            </a:custGeom>
            <a:solidFill>
              <a:srgbClr val="1F1A17"/>
            </a:solidFill>
            <a:ln w="9525">
              <a:noFill/>
              <a:round/>
              <a:headEnd/>
              <a:tailEnd/>
            </a:ln>
          </p:spPr>
          <p:txBody>
            <a:bodyPr/>
            <a:lstStyle/>
            <a:p>
              <a:endParaRPr lang="en-US"/>
            </a:p>
          </p:txBody>
        </p:sp>
        <p:sp>
          <p:nvSpPr>
            <p:cNvPr id="45203" name="Freeform 140"/>
            <p:cNvSpPr>
              <a:spLocks/>
            </p:cNvSpPr>
            <p:nvPr/>
          </p:nvSpPr>
          <p:spPr bwMode="auto">
            <a:xfrm>
              <a:off x="3631" y="3175"/>
              <a:ext cx="46" cy="51"/>
            </a:xfrm>
            <a:custGeom>
              <a:avLst/>
              <a:gdLst>
                <a:gd name="T0" fmla="*/ 5 w 138"/>
                <a:gd name="T1" fmla="*/ 6 h 152"/>
                <a:gd name="T2" fmla="*/ 5 w 138"/>
                <a:gd name="T3" fmla="*/ 6 h 152"/>
                <a:gd name="T4" fmla="*/ 5 w 138"/>
                <a:gd name="T5" fmla="*/ 5 h 152"/>
                <a:gd name="T6" fmla="*/ 5 w 138"/>
                <a:gd name="T7" fmla="*/ 5 h 152"/>
                <a:gd name="T8" fmla="*/ 5 w 138"/>
                <a:gd name="T9" fmla="*/ 4 h 152"/>
                <a:gd name="T10" fmla="*/ 5 w 138"/>
                <a:gd name="T11" fmla="*/ 3 h 152"/>
                <a:gd name="T12" fmla="*/ 5 w 138"/>
                <a:gd name="T13" fmla="*/ 3 h 152"/>
                <a:gd name="T14" fmla="*/ 4 w 138"/>
                <a:gd name="T15" fmla="*/ 2 h 152"/>
                <a:gd name="T16" fmla="*/ 4 w 138"/>
                <a:gd name="T17" fmla="*/ 2 h 152"/>
                <a:gd name="T18" fmla="*/ 4 w 138"/>
                <a:gd name="T19" fmla="*/ 2 h 152"/>
                <a:gd name="T20" fmla="*/ 3 w 138"/>
                <a:gd name="T21" fmla="*/ 1 h 152"/>
                <a:gd name="T22" fmla="*/ 3 w 138"/>
                <a:gd name="T23" fmla="*/ 1 h 152"/>
                <a:gd name="T24" fmla="*/ 2 w 138"/>
                <a:gd name="T25" fmla="*/ 1 h 152"/>
                <a:gd name="T26" fmla="*/ 2 w 138"/>
                <a:gd name="T27" fmla="*/ 0 h 152"/>
                <a:gd name="T28" fmla="*/ 2 w 138"/>
                <a:gd name="T29" fmla="*/ 0 h 152"/>
                <a:gd name="T30" fmla="*/ 1 w 138"/>
                <a:gd name="T31" fmla="*/ 0 h 152"/>
                <a:gd name="T32" fmla="*/ 1 w 138"/>
                <a:gd name="T33" fmla="*/ 0 h 152"/>
                <a:gd name="T34" fmla="*/ 0 w 138"/>
                <a:gd name="T35" fmla="*/ 0 h 152"/>
                <a:gd name="T36" fmla="*/ 0 w 138"/>
                <a:gd name="T37" fmla="*/ 1 h 152"/>
                <a:gd name="T38" fmla="*/ 0 w 138"/>
                <a:gd name="T39" fmla="*/ 1 h 152"/>
                <a:gd name="T40" fmla="*/ 1 w 138"/>
                <a:gd name="T41" fmla="*/ 1 h 152"/>
                <a:gd name="T42" fmla="*/ 1 w 138"/>
                <a:gd name="T43" fmla="*/ 1 h 152"/>
                <a:gd name="T44" fmla="*/ 2 w 138"/>
                <a:gd name="T45" fmla="*/ 1 h 152"/>
                <a:gd name="T46" fmla="*/ 2 w 138"/>
                <a:gd name="T47" fmla="*/ 2 h 152"/>
                <a:gd name="T48" fmla="*/ 2 w 138"/>
                <a:gd name="T49" fmla="*/ 2 h 152"/>
                <a:gd name="T50" fmla="*/ 3 w 138"/>
                <a:gd name="T51" fmla="*/ 2 h 152"/>
                <a:gd name="T52" fmla="*/ 3 w 138"/>
                <a:gd name="T53" fmla="*/ 2 h 152"/>
                <a:gd name="T54" fmla="*/ 3 w 138"/>
                <a:gd name="T55" fmla="*/ 3 h 152"/>
                <a:gd name="T56" fmla="*/ 4 w 138"/>
                <a:gd name="T57" fmla="*/ 3 h 152"/>
                <a:gd name="T58" fmla="*/ 4 w 138"/>
                <a:gd name="T59" fmla="*/ 3 h 152"/>
                <a:gd name="T60" fmla="*/ 4 w 138"/>
                <a:gd name="T61" fmla="*/ 4 h 152"/>
                <a:gd name="T62" fmla="*/ 4 w 138"/>
                <a:gd name="T63" fmla="*/ 4 h 152"/>
                <a:gd name="T64" fmla="*/ 4 w 138"/>
                <a:gd name="T65" fmla="*/ 5 h 152"/>
                <a:gd name="T66" fmla="*/ 4 w 138"/>
                <a:gd name="T67" fmla="*/ 5 h 152"/>
                <a:gd name="T68" fmla="*/ 4 w 138"/>
                <a:gd name="T69" fmla="*/ 6 h 152"/>
                <a:gd name="T70" fmla="*/ 4 w 138"/>
                <a:gd name="T71" fmla="*/ 6 h 152"/>
                <a:gd name="T72" fmla="*/ 5 w 138"/>
                <a:gd name="T73" fmla="*/ 6 h 152"/>
                <a:gd name="T74" fmla="*/ 5 w 138"/>
                <a:gd name="T75" fmla="*/ 6 h 152"/>
                <a:gd name="T76" fmla="*/ 5 w 138"/>
                <a:gd name="T77" fmla="*/ 6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8"/>
                <a:gd name="T118" fmla="*/ 0 h 152"/>
                <a:gd name="T119" fmla="*/ 138 w 138"/>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8" h="152">
                  <a:moveTo>
                    <a:pt x="138" y="152"/>
                  </a:moveTo>
                  <a:lnTo>
                    <a:pt x="138" y="152"/>
                  </a:lnTo>
                  <a:lnTo>
                    <a:pt x="137" y="137"/>
                  </a:lnTo>
                  <a:lnTo>
                    <a:pt x="135" y="121"/>
                  </a:lnTo>
                  <a:lnTo>
                    <a:pt x="131" y="105"/>
                  </a:lnTo>
                  <a:lnTo>
                    <a:pt x="127" y="92"/>
                  </a:lnTo>
                  <a:lnTo>
                    <a:pt x="122" y="78"/>
                  </a:lnTo>
                  <a:lnTo>
                    <a:pt x="114" y="66"/>
                  </a:lnTo>
                  <a:lnTo>
                    <a:pt x="107" y="54"/>
                  </a:lnTo>
                  <a:lnTo>
                    <a:pt x="98" y="43"/>
                  </a:lnTo>
                  <a:lnTo>
                    <a:pt x="88" y="34"/>
                  </a:lnTo>
                  <a:lnTo>
                    <a:pt x="77" y="25"/>
                  </a:lnTo>
                  <a:lnTo>
                    <a:pt x="67" y="18"/>
                  </a:lnTo>
                  <a:lnTo>
                    <a:pt x="55" y="11"/>
                  </a:lnTo>
                  <a:lnTo>
                    <a:pt x="42" y="6"/>
                  </a:lnTo>
                  <a:lnTo>
                    <a:pt x="28" y="2"/>
                  </a:lnTo>
                  <a:lnTo>
                    <a:pt x="15" y="0"/>
                  </a:lnTo>
                  <a:lnTo>
                    <a:pt x="0" y="0"/>
                  </a:lnTo>
                  <a:lnTo>
                    <a:pt x="0" y="26"/>
                  </a:lnTo>
                  <a:lnTo>
                    <a:pt x="11" y="26"/>
                  </a:lnTo>
                  <a:lnTo>
                    <a:pt x="23" y="29"/>
                  </a:lnTo>
                  <a:lnTo>
                    <a:pt x="35" y="32"/>
                  </a:lnTo>
                  <a:lnTo>
                    <a:pt x="45" y="36"/>
                  </a:lnTo>
                  <a:lnTo>
                    <a:pt x="55" y="41"/>
                  </a:lnTo>
                  <a:lnTo>
                    <a:pt x="64" y="47"/>
                  </a:lnTo>
                  <a:lnTo>
                    <a:pt x="73" y="54"/>
                  </a:lnTo>
                  <a:lnTo>
                    <a:pt x="81" y="62"/>
                  </a:lnTo>
                  <a:lnTo>
                    <a:pt x="88" y="71"/>
                  </a:lnTo>
                  <a:lnTo>
                    <a:pt x="95" y="80"/>
                  </a:lnTo>
                  <a:lnTo>
                    <a:pt x="100" y="91"/>
                  </a:lnTo>
                  <a:lnTo>
                    <a:pt x="104" y="102"/>
                  </a:lnTo>
                  <a:lnTo>
                    <a:pt x="109" y="114"/>
                  </a:lnTo>
                  <a:lnTo>
                    <a:pt x="111" y="126"/>
                  </a:lnTo>
                  <a:lnTo>
                    <a:pt x="113" y="139"/>
                  </a:lnTo>
                  <a:lnTo>
                    <a:pt x="113" y="152"/>
                  </a:lnTo>
                  <a:lnTo>
                    <a:pt x="138" y="152"/>
                  </a:lnTo>
                  <a:close/>
                </a:path>
              </a:pathLst>
            </a:custGeom>
            <a:solidFill>
              <a:srgbClr val="1F1A17"/>
            </a:solidFill>
            <a:ln w="9525">
              <a:noFill/>
              <a:round/>
              <a:headEnd/>
              <a:tailEnd/>
            </a:ln>
          </p:spPr>
          <p:txBody>
            <a:bodyPr/>
            <a:lstStyle/>
            <a:p>
              <a:endParaRPr lang="en-US"/>
            </a:p>
          </p:txBody>
        </p:sp>
        <p:sp>
          <p:nvSpPr>
            <p:cNvPr id="45204" name="Freeform 141"/>
            <p:cNvSpPr>
              <a:spLocks/>
            </p:cNvSpPr>
            <p:nvPr/>
          </p:nvSpPr>
          <p:spPr bwMode="auto">
            <a:xfrm>
              <a:off x="2539" y="3737"/>
              <a:ext cx="42" cy="47"/>
            </a:xfrm>
            <a:custGeom>
              <a:avLst/>
              <a:gdLst>
                <a:gd name="T0" fmla="*/ 5 w 126"/>
                <a:gd name="T1" fmla="*/ 3 h 142"/>
                <a:gd name="T2" fmla="*/ 5 w 126"/>
                <a:gd name="T3" fmla="*/ 3 h 142"/>
                <a:gd name="T4" fmla="*/ 4 w 126"/>
                <a:gd name="T5" fmla="*/ 4 h 142"/>
                <a:gd name="T6" fmla="*/ 4 w 126"/>
                <a:gd name="T7" fmla="*/ 4 h 142"/>
                <a:gd name="T8" fmla="*/ 4 w 126"/>
                <a:gd name="T9" fmla="*/ 5 h 142"/>
                <a:gd name="T10" fmla="*/ 3 w 126"/>
                <a:gd name="T11" fmla="*/ 5 h 142"/>
                <a:gd name="T12" fmla="*/ 3 w 126"/>
                <a:gd name="T13" fmla="*/ 5 h 142"/>
                <a:gd name="T14" fmla="*/ 3 w 126"/>
                <a:gd name="T15" fmla="*/ 5 h 142"/>
                <a:gd name="T16" fmla="*/ 2 w 126"/>
                <a:gd name="T17" fmla="*/ 5 h 142"/>
                <a:gd name="T18" fmla="*/ 2 w 126"/>
                <a:gd name="T19" fmla="*/ 5 h 142"/>
                <a:gd name="T20" fmla="*/ 1 w 126"/>
                <a:gd name="T21" fmla="*/ 5 h 142"/>
                <a:gd name="T22" fmla="*/ 1 w 126"/>
                <a:gd name="T23" fmla="*/ 5 h 142"/>
                <a:gd name="T24" fmla="*/ 1 w 126"/>
                <a:gd name="T25" fmla="*/ 4 h 142"/>
                <a:gd name="T26" fmla="*/ 0 w 126"/>
                <a:gd name="T27" fmla="*/ 4 h 142"/>
                <a:gd name="T28" fmla="*/ 0 w 126"/>
                <a:gd name="T29" fmla="*/ 3 h 142"/>
                <a:gd name="T30" fmla="*/ 0 w 126"/>
                <a:gd name="T31" fmla="*/ 3 h 142"/>
                <a:gd name="T32" fmla="*/ 0 w 126"/>
                <a:gd name="T33" fmla="*/ 2 h 142"/>
                <a:gd name="T34" fmla="*/ 0 w 126"/>
                <a:gd name="T35" fmla="*/ 2 h 142"/>
                <a:gd name="T36" fmla="*/ 0 w 126"/>
                <a:gd name="T37" fmla="*/ 1 h 142"/>
                <a:gd name="T38" fmla="*/ 1 w 126"/>
                <a:gd name="T39" fmla="*/ 1 h 142"/>
                <a:gd name="T40" fmla="*/ 1 w 126"/>
                <a:gd name="T41" fmla="*/ 1 h 142"/>
                <a:gd name="T42" fmla="*/ 1 w 126"/>
                <a:gd name="T43" fmla="*/ 0 h 142"/>
                <a:gd name="T44" fmla="*/ 2 w 126"/>
                <a:gd name="T45" fmla="*/ 0 h 142"/>
                <a:gd name="T46" fmla="*/ 2 w 126"/>
                <a:gd name="T47" fmla="*/ 0 h 142"/>
                <a:gd name="T48" fmla="*/ 3 w 126"/>
                <a:gd name="T49" fmla="*/ 0 h 142"/>
                <a:gd name="T50" fmla="*/ 3 w 126"/>
                <a:gd name="T51" fmla="*/ 0 h 142"/>
                <a:gd name="T52" fmla="*/ 3 w 126"/>
                <a:gd name="T53" fmla="*/ 0 h 142"/>
                <a:gd name="T54" fmla="*/ 4 w 126"/>
                <a:gd name="T55" fmla="*/ 1 h 142"/>
                <a:gd name="T56" fmla="*/ 4 w 126"/>
                <a:gd name="T57" fmla="*/ 1 h 142"/>
                <a:gd name="T58" fmla="*/ 4 w 126"/>
                <a:gd name="T59" fmla="*/ 1 h 142"/>
                <a:gd name="T60" fmla="*/ 5 w 126"/>
                <a:gd name="T61" fmla="*/ 2 h 142"/>
                <a:gd name="T62" fmla="*/ 5 w 126"/>
                <a:gd name="T63" fmla="*/ 2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2"/>
                <a:gd name="T98" fmla="*/ 126 w 126"/>
                <a:gd name="T99" fmla="*/ 142 h 1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2">
                  <a:moveTo>
                    <a:pt x="126" y="71"/>
                  </a:moveTo>
                  <a:lnTo>
                    <a:pt x="126" y="78"/>
                  </a:lnTo>
                  <a:lnTo>
                    <a:pt x="125" y="85"/>
                  </a:lnTo>
                  <a:lnTo>
                    <a:pt x="124" y="93"/>
                  </a:lnTo>
                  <a:lnTo>
                    <a:pt x="122" y="99"/>
                  </a:lnTo>
                  <a:lnTo>
                    <a:pt x="119" y="105"/>
                  </a:lnTo>
                  <a:lnTo>
                    <a:pt x="115" y="111"/>
                  </a:lnTo>
                  <a:lnTo>
                    <a:pt x="112" y="117"/>
                  </a:lnTo>
                  <a:lnTo>
                    <a:pt x="108" y="121"/>
                  </a:lnTo>
                  <a:lnTo>
                    <a:pt x="104" y="126"/>
                  </a:lnTo>
                  <a:lnTo>
                    <a:pt x="99" y="130"/>
                  </a:lnTo>
                  <a:lnTo>
                    <a:pt x="94" y="133"/>
                  </a:lnTo>
                  <a:lnTo>
                    <a:pt x="88" y="136"/>
                  </a:lnTo>
                  <a:lnTo>
                    <a:pt x="82" y="138"/>
                  </a:lnTo>
                  <a:lnTo>
                    <a:pt x="77" y="141"/>
                  </a:lnTo>
                  <a:lnTo>
                    <a:pt x="70" y="141"/>
                  </a:lnTo>
                  <a:lnTo>
                    <a:pt x="63" y="142"/>
                  </a:lnTo>
                  <a:lnTo>
                    <a:pt x="56" y="141"/>
                  </a:lnTo>
                  <a:lnTo>
                    <a:pt x="50" y="141"/>
                  </a:lnTo>
                  <a:lnTo>
                    <a:pt x="44" y="138"/>
                  </a:lnTo>
                  <a:lnTo>
                    <a:pt x="38" y="136"/>
                  </a:lnTo>
                  <a:lnTo>
                    <a:pt x="32" y="133"/>
                  </a:lnTo>
                  <a:lnTo>
                    <a:pt x="27" y="130"/>
                  </a:lnTo>
                  <a:lnTo>
                    <a:pt x="23" y="126"/>
                  </a:lnTo>
                  <a:lnTo>
                    <a:pt x="18" y="121"/>
                  </a:lnTo>
                  <a:lnTo>
                    <a:pt x="14" y="117"/>
                  </a:lnTo>
                  <a:lnTo>
                    <a:pt x="10" y="111"/>
                  </a:lnTo>
                  <a:lnTo>
                    <a:pt x="7" y="105"/>
                  </a:lnTo>
                  <a:lnTo>
                    <a:pt x="4" y="99"/>
                  </a:lnTo>
                  <a:lnTo>
                    <a:pt x="2" y="93"/>
                  </a:lnTo>
                  <a:lnTo>
                    <a:pt x="1" y="85"/>
                  </a:lnTo>
                  <a:lnTo>
                    <a:pt x="0" y="78"/>
                  </a:lnTo>
                  <a:lnTo>
                    <a:pt x="0" y="71"/>
                  </a:lnTo>
                  <a:lnTo>
                    <a:pt x="0" y="64"/>
                  </a:lnTo>
                  <a:lnTo>
                    <a:pt x="1" y="57"/>
                  </a:lnTo>
                  <a:lnTo>
                    <a:pt x="2" y="50"/>
                  </a:lnTo>
                  <a:lnTo>
                    <a:pt x="4" y="44"/>
                  </a:lnTo>
                  <a:lnTo>
                    <a:pt x="7" y="36"/>
                  </a:lnTo>
                  <a:lnTo>
                    <a:pt x="10" y="32"/>
                  </a:lnTo>
                  <a:lnTo>
                    <a:pt x="14" y="26"/>
                  </a:lnTo>
                  <a:lnTo>
                    <a:pt x="18" y="21"/>
                  </a:lnTo>
                  <a:lnTo>
                    <a:pt x="23" y="16"/>
                  </a:lnTo>
                  <a:lnTo>
                    <a:pt x="27" y="12"/>
                  </a:lnTo>
                  <a:lnTo>
                    <a:pt x="32" y="9"/>
                  </a:lnTo>
                  <a:lnTo>
                    <a:pt x="38" y="6"/>
                  </a:lnTo>
                  <a:lnTo>
                    <a:pt x="44" y="4"/>
                  </a:lnTo>
                  <a:lnTo>
                    <a:pt x="50" y="2"/>
                  </a:lnTo>
                  <a:lnTo>
                    <a:pt x="56" y="0"/>
                  </a:lnTo>
                  <a:lnTo>
                    <a:pt x="63" y="0"/>
                  </a:lnTo>
                  <a:lnTo>
                    <a:pt x="70" y="0"/>
                  </a:lnTo>
                  <a:lnTo>
                    <a:pt x="77" y="2"/>
                  </a:lnTo>
                  <a:lnTo>
                    <a:pt x="82" y="4"/>
                  </a:lnTo>
                  <a:lnTo>
                    <a:pt x="88" y="6"/>
                  </a:lnTo>
                  <a:lnTo>
                    <a:pt x="94" y="9"/>
                  </a:lnTo>
                  <a:lnTo>
                    <a:pt x="99" y="12"/>
                  </a:lnTo>
                  <a:lnTo>
                    <a:pt x="104" y="16"/>
                  </a:lnTo>
                  <a:lnTo>
                    <a:pt x="108" y="21"/>
                  </a:lnTo>
                  <a:lnTo>
                    <a:pt x="112" y="26"/>
                  </a:lnTo>
                  <a:lnTo>
                    <a:pt x="115" y="32"/>
                  </a:lnTo>
                  <a:lnTo>
                    <a:pt x="119" y="36"/>
                  </a:lnTo>
                  <a:lnTo>
                    <a:pt x="122" y="44"/>
                  </a:lnTo>
                  <a:lnTo>
                    <a:pt x="124" y="50"/>
                  </a:lnTo>
                  <a:lnTo>
                    <a:pt x="125" y="57"/>
                  </a:lnTo>
                  <a:lnTo>
                    <a:pt x="126" y="64"/>
                  </a:lnTo>
                  <a:lnTo>
                    <a:pt x="126" y="71"/>
                  </a:lnTo>
                  <a:close/>
                </a:path>
              </a:pathLst>
            </a:custGeom>
            <a:solidFill>
              <a:srgbClr val="E87A41"/>
            </a:solidFill>
            <a:ln w="9525">
              <a:noFill/>
              <a:round/>
              <a:headEnd/>
              <a:tailEnd/>
            </a:ln>
          </p:spPr>
          <p:txBody>
            <a:bodyPr/>
            <a:lstStyle/>
            <a:p>
              <a:endParaRPr lang="en-US"/>
            </a:p>
          </p:txBody>
        </p:sp>
        <p:sp>
          <p:nvSpPr>
            <p:cNvPr id="45205" name="Freeform 142"/>
            <p:cNvSpPr>
              <a:spLocks/>
            </p:cNvSpPr>
            <p:nvPr/>
          </p:nvSpPr>
          <p:spPr bwMode="auto">
            <a:xfrm>
              <a:off x="2560" y="3760"/>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2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2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8" y="84"/>
                  </a:lnTo>
                  <a:lnTo>
                    <a:pt x="16" y="83"/>
                  </a:lnTo>
                  <a:lnTo>
                    <a:pt x="23" y="80"/>
                  </a:lnTo>
                  <a:lnTo>
                    <a:pt x="30" y="78"/>
                  </a:lnTo>
                  <a:lnTo>
                    <a:pt x="36" y="74"/>
                  </a:lnTo>
                  <a:lnTo>
                    <a:pt x="43" y="70"/>
                  </a:lnTo>
                  <a:lnTo>
                    <a:pt x="48" y="65"/>
                  </a:lnTo>
                  <a:lnTo>
                    <a:pt x="54" y="60"/>
                  </a:lnTo>
                  <a:lnTo>
                    <a:pt x="59" y="54"/>
                  </a:lnTo>
                  <a:lnTo>
                    <a:pt x="63" y="47"/>
                  </a:lnTo>
                  <a:lnTo>
                    <a:pt x="66" y="41"/>
                  </a:lnTo>
                  <a:lnTo>
                    <a:pt x="70" y="32"/>
                  </a:lnTo>
                  <a:lnTo>
                    <a:pt x="72" y="25"/>
                  </a:lnTo>
                  <a:lnTo>
                    <a:pt x="74" y="17"/>
                  </a:lnTo>
                  <a:lnTo>
                    <a:pt x="75" y="8"/>
                  </a:lnTo>
                  <a:lnTo>
                    <a:pt x="75" y="0"/>
                  </a:lnTo>
                  <a:lnTo>
                    <a:pt x="51" y="0"/>
                  </a:lnTo>
                  <a:lnTo>
                    <a:pt x="51" y="6"/>
                  </a:lnTo>
                  <a:lnTo>
                    <a:pt x="50" y="12"/>
                  </a:lnTo>
                  <a:lnTo>
                    <a:pt x="49" y="18"/>
                  </a:lnTo>
                  <a:lnTo>
                    <a:pt x="47" y="23"/>
                  </a:lnTo>
                  <a:lnTo>
                    <a:pt x="45" y="28"/>
                  </a:lnTo>
                  <a:lnTo>
                    <a:pt x="43" y="32"/>
                  </a:lnTo>
                  <a:lnTo>
                    <a:pt x="41" y="37"/>
                  </a:lnTo>
                  <a:lnTo>
                    <a:pt x="37" y="41"/>
                  </a:lnTo>
                  <a:lnTo>
                    <a:pt x="33" y="44"/>
                  </a:lnTo>
                  <a:lnTo>
                    <a:pt x="30" y="48"/>
                  </a:lnTo>
                  <a:lnTo>
                    <a:pt x="25" y="50"/>
                  </a:lnTo>
                  <a:lnTo>
                    <a:pt x="21" y="53"/>
                  </a:lnTo>
                  <a:lnTo>
                    <a:pt x="16" y="54"/>
                  </a:lnTo>
                  <a:lnTo>
                    <a:pt x="11" y="56"/>
                  </a:lnTo>
                  <a:lnTo>
                    <a:pt x="6" y="56"/>
                  </a:lnTo>
                  <a:lnTo>
                    <a:pt x="0" y="58"/>
                  </a:lnTo>
                  <a:lnTo>
                    <a:pt x="0" y="84"/>
                  </a:lnTo>
                  <a:close/>
                </a:path>
              </a:pathLst>
            </a:custGeom>
            <a:solidFill>
              <a:srgbClr val="1F1A17"/>
            </a:solidFill>
            <a:ln w="9525">
              <a:noFill/>
              <a:round/>
              <a:headEnd/>
              <a:tailEnd/>
            </a:ln>
          </p:spPr>
          <p:txBody>
            <a:bodyPr/>
            <a:lstStyle/>
            <a:p>
              <a:endParaRPr lang="en-US"/>
            </a:p>
          </p:txBody>
        </p:sp>
        <p:sp>
          <p:nvSpPr>
            <p:cNvPr id="45206" name="Freeform 143"/>
            <p:cNvSpPr>
              <a:spLocks/>
            </p:cNvSpPr>
            <p:nvPr/>
          </p:nvSpPr>
          <p:spPr bwMode="auto">
            <a:xfrm>
              <a:off x="2535" y="3760"/>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2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8"/>
                  </a:lnTo>
                  <a:lnTo>
                    <a:pt x="1" y="17"/>
                  </a:lnTo>
                  <a:lnTo>
                    <a:pt x="3" y="25"/>
                  </a:lnTo>
                  <a:lnTo>
                    <a:pt x="5" y="32"/>
                  </a:lnTo>
                  <a:lnTo>
                    <a:pt x="9" y="41"/>
                  </a:lnTo>
                  <a:lnTo>
                    <a:pt x="12" y="47"/>
                  </a:lnTo>
                  <a:lnTo>
                    <a:pt x="16" y="54"/>
                  </a:lnTo>
                  <a:lnTo>
                    <a:pt x="22" y="60"/>
                  </a:lnTo>
                  <a:lnTo>
                    <a:pt x="27" y="65"/>
                  </a:lnTo>
                  <a:lnTo>
                    <a:pt x="32" y="70"/>
                  </a:lnTo>
                  <a:lnTo>
                    <a:pt x="39" y="74"/>
                  </a:lnTo>
                  <a:lnTo>
                    <a:pt x="45" y="78"/>
                  </a:lnTo>
                  <a:lnTo>
                    <a:pt x="52" y="80"/>
                  </a:lnTo>
                  <a:lnTo>
                    <a:pt x="59" y="83"/>
                  </a:lnTo>
                  <a:lnTo>
                    <a:pt x="67" y="84"/>
                  </a:lnTo>
                  <a:lnTo>
                    <a:pt x="75" y="84"/>
                  </a:lnTo>
                  <a:lnTo>
                    <a:pt x="75" y="58"/>
                  </a:lnTo>
                  <a:lnTo>
                    <a:pt x="69" y="56"/>
                  </a:lnTo>
                  <a:lnTo>
                    <a:pt x="64" y="56"/>
                  </a:lnTo>
                  <a:lnTo>
                    <a:pt x="59" y="54"/>
                  </a:lnTo>
                  <a:lnTo>
                    <a:pt x="54" y="53"/>
                  </a:lnTo>
                  <a:lnTo>
                    <a:pt x="50" y="50"/>
                  </a:lnTo>
                  <a:lnTo>
                    <a:pt x="45" y="48"/>
                  </a:lnTo>
                  <a:lnTo>
                    <a:pt x="42" y="44"/>
                  </a:lnTo>
                  <a:lnTo>
                    <a:pt x="38" y="41"/>
                  </a:lnTo>
                  <a:lnTo>
                    <a:pt x="35" y="37"/>
                  </a:lnTo>
                  <a:lnTo>
                    <a:pt x="32" y="32"/>
                  </a:lnTo>
                  <a:lnTo>
                    <a:pt x="29" y="28"/>
                  </a:lnTo>
                  <a:lnTo>
                    <a:pt x="28" y="23"/>
                  </a:lnTo>
                  <a:lnTo>
                    <a:pt x="26" y="18"/>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207" name="Freeform 144"/>
            <p:cNvSpPr>
              <a:spLocks/>
            </p:cNvSpPr>
            <p:nvPr/>
          </p:nvSpPr>
          <p:spPr bwMode="auto">
            <a:xfrm>
              <a:off x="2535" y="3732"/>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0"/>
                  </a:lnTo>
                  <a:lnTo>
                    <a:pt x="59" y="1"/>
                  </a:lnTo>
                  <a:lnTo>
                    <a:pt x="52" y="4"/>
                  </a:lnTo>
                  <a:lnTo>
                    <a:pt x="45" y="6"/>
                  </a:lnTo>
                  <a:lnTo>
                    <a:pt x="39" y="10"/>
                  </a:lnTo>
                  <a:lnTo>
                    <a:pt x="32" y="15"/>
                  </a:lnTo>
                  <a:lnTo>
                    <a:pt x="27" y="19"/>
                  </a:lnTo>
                  <a:lnTo>
                    <a:pt x="22" y="24"/>
                  </a:lnTo>
                  <a:lnTo>
                    <a:pt x="16" y="30"/>
                  </a:lnTo>
                  <a:lnTo>
                    <a:pt x="12" y="36"/>
                  </a:lnTo>
                  <a:lnTo>
                    <a:pt x="9" y="43"/>
                  </a:lnTo>
                  <a:lnTo>
                    <a:pt x="5" y="51"/>
                  </a:lnTo>
                  <a:lnTo>
                    <a:pt x="3" y="59"/>
                  </a:lnTo>
                  <a:lnTo>
                    <a:pt x="1" y="67"/>
                  </a:lnTo>
                  <a:lnTo>
                    <a:pt x="0" y="76"/>
                  </a:lnTo>
                  <a:lnTo>
                    <a:pt x="0" y="84"/>
                  </a:lnTo>
                  <a:lnTo>
                    <a:pt x="24" y="84"/>
                  </a:lnTo>
                  <a:lnTo>
                    <a:pt x="24" y="78"/>
                  </a:lnTo>
                  <a:lnTo>
                    <a:pt x="25" y="72"/>
                  </a:lnTo>
                  <a:lnTo>
                    <a:pt x="26" y="66"/>
                  </a:lnTo>
                  <a:lnTo>
                    <a:pt x="28" y="61"/>
                  </a:lnTo>
                  <a:lnTo>
                    <a:pt x="29" y="57"/>
                  </a:lnTo>
                  <a:lnTo>
                    <a:pt x="32" y="52"/>
                  </a:lnTo>
                  <a:lnTo>
                    <a:pt x="35" y="47"/>
                  </a:lnTo>
                  <a:lnTo>
                    <a:pt x="38" y="43"/>
                  </a:lnTo>
                  <a:lnTo>
                    <a:pt x="42" y="40"/>
                  </a:lnTo>
                  <a:lnTo>
                    <a:pt x="45" y="36"/>
                  </a:lnTo>
                  <a:lnTo>
                    <a:pt x="50" y="34"/>
                  </a:lnTo>
                  <a:lnTo>
                    <a:pt x="54" y="31"/>
                  </a:lnTo>
                  <a:lnTo>
                    <a:pt x="59" y="29"/>
                  </a:lnTo>
                  <a:lnTo>
                    <a:pt x="64" y="28"/>
                  </a:lnTo>
                  <a:lnTo>
                    <a:pt x="69" y="28"/>
                  </a:lnTo>
                  <a:lnTo>
                    <a:pt x="75" y="27"/>
                  </a:lnTo>
                  <a:lnTo>
                    <a:pt x="75" y="0"/>
                  </a:lnTo>
                  <a:close/>
                </a:path>
              </a:pathLst>
            </a:custGeom>
            <a:solidFill>
              <a:srgbClr val="1F1A17"/>
            </a:solidFill>
            <a:ln w="9525">
              <a:noFill/>
              <a:round/>
              <a:headEnd/>
              <a:tailEnd/>
            </a:ln>
          </p:spPr>
          <p:txBody>
            <a:bodyPr/>
            <a:lstStyle/>
            <a:p>
              <a:endParaRPr lang="en-US"/>
            </a:p>
          </p:txBody>
        </p:sp>
        <p:sp>
          <p:nvSpPr>
            <p:cNvPr id="45208" name="Freeform 145"/>
            <p:cNvSpPr>
              <a:spLocks/>
            </p:cNvSpPr>
            <p:nvPr/>
          </p:nvSpPr>
          <p:spPr bwMode="auto">
            <a:xfrm>
              <a:off x="2560" y="3732"/>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2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6"/>
                  </a:lnTo>
                  <a:lnTo>
                    <a:pt x="74" y="67"/>
                  </a:lnTo>
                  <a:lnTo>
                    <a:pt x="72" y="59"/>
                  </a:lnTo>
                  <a:lnTo>
                    <a:pt x="70" y="51"/>
                  </a:lnTo>
                  <a:lnTo>
                    <a:pt x="66" y="43"/>
                  </a:lnTo>
                  <a:lnTo>
                    <a:pt x="63" y="36"/>
                  </a:lnTo>
                  <a:lnTo>
                    <a:pt x="59" y="30"/>
                  </a:lnTo>
                  <a:lnTo>
                    <a:pt x="54" y="24"/>
                  </a:lnTo>
                  <a:lnTo>
                    <a:pt x="48" y="19"/>
                  </a:lnTo>
                  <a:lnTo>
                    <a:pt x="43" y="15"/>
                  </a:lnTo>
                  <a:lnTo>
                    <a:pt x="36" y="10"/>
                  </a:lnTo>
                  <a:lnTo>
                    <a:pt x="30" y="6"/>
                  </a:lnTo>
                  <a:lnTo>
                    <a:pt x="23" y="4"/>
                  </a:lnTo>
                  <a:lnTo>
                    <a:pt x="16" y="1"/>
                  </a:lnTo>
                  <a:lnTo>
                    <a:pt x="8" y="0"/>
                  </a:lnTo>
                  <a:lnTo>
                    <a:pt x="0" y="0"/>
                  </a:lnTo>
                  <a:lnTo>
                    <a:pt x="0" y="27"/>
                  </a:lnTo>
                  <a:lnTo>
                    <a:pt x="6" y="28"/>
                  </a:lnTo>
                  <a:lnTo>
                    <a:pt x="11" y="28"/>
                  </a:lnTo>
                  <a:lnTo>
                    <a:pt x="16" y="29"/>
                  </a:lnTo>
                  <a:lnTo>
                    <a:pt x="21" y="31"/>
                  </a:lnTo>
                  <a:lnTo>
                    <a:pt x="25" y="34"/>
                  </a:lnTo>
                  <a:lnTo>
                    <a:pt x="30" y="36"/>
                  </a:lnTo>
                  <a:lnTo>
                    <a:pt x="33" y="40"/>
                  </a:lnTo>
                  <a:lnTo>
                    <a:pt x="37" y="43"/>
                  </a:lnTo>
                  <a:lnTo>
                    <a:pt x="41" y="47"/>
                  </a:lnTo>
                  <a:lnTo>
                    <a:pt x="43" y="52"/>
                  </a:lnTo>
                  <a:lnTo>
                    <a:pt x="45" y="57"/>
                  </a:lnTo>
                  <a:lnTo>
                    <a:pt x="47" y="61"/>
                  </a:lnTo>
                  <a:lnTo>
                    <a:pt x="49"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209" name="Freeform 146"/>
            <p:cNvSpPr>
              <a:spLocks/>
            </p:cNvSpPr>
            <p:nvPr/>
          </p:nvSpPr>
          <p:spPr bwMode="auto">
            <a:xfrm>
              <a:off x="3730" y="3132"/>
              <a:ext cx="42" cy="45"/>
            </a:xfrm>
            <a:custGeom>
              <a:avLst/>
              <a:gdLst>
                <a:gd name="T0" fmla="*/ 5 w 126"/>
                <a:gd name="T1" fmla="*/ 3 h 134"/>
                <a:gd name="T2" fmla="*/ 5 w 126"/>
                <a:gd name="T3" fmla="*/ 3 h 134"/>
                <a:gd name="T4" fmla="*/ 4 w 126"/>
                <a:gd name="T5" fmla="*/ 4 h 134"/>
                <a:gd name="T6" fmla="*/ 4 w 126"/>
                <a:gd name="T7" fmla="*/ 4 h 134"/>
                <a:gd name="T8" fmla="*/ 4 w 126"/>
                <a:gd name="T9" fmla="*/ 4 h 134"/>
                <a:gd name="T10" fmla="*/ 3 w 126"/>
                <a:gd name="T11" fmla="*/ 5 h 134"/>
                <a:gd name="T12" fmla="*/ 3 w 126"/>
                <a:gd name="T13" fmla="*/ 5 h 134"/>
                <a:gd name="T14" fmla="*/ 3 w 126"/>
                <a:gd name="T15" fmla="*/ 5 h 134"/>
                <a:gd name="T16" fmla="*/ 2 w 126"/>
                <a:gd name="T17" fmla="*/ 5 h 134"/>
                <a:gd name="T18" fmla="*/ 2 w 126"/>
                <a:gd name="T19" fmla="*/ 5 h 134"/>
                <a:gd name="T20" fmla="*/ 1 w 126"/>
                <a:gd name="T21" fmla="*/ 5 h 134"/>
                <a:gd name="T22" fmla="*/ 1 w 126"/>
                <a:gd name="T23" fmla="*/ 4 h 134"/>
                <a:gd name="T24" fmla="*/ 1 w 126"/>
                <a:gd name="T25" fmla="*/ 4 h 134"/>
                <a:gd name="T26" fmla="*/ 0 w 126"/>
                <a:gd name="T27" fmla="*/ 4 h 134"/>
                <a:gd name="T28" fmla="*/ 0 w 126"/>
                <a:gd name="T29" fmla="*/ 3 h 134"/>
                <a:gd name="T30" fmla="*/ 0 w 126"/>
                <a:gd name="T31" fmla="*/ 3 h 134"/>
                <a:gd name="T32" fmla="*/ 0 w 126"/>
                <a:gd name="T33" fmla="*/ 2 h 134"/>
                <a:gd name="T34" fmla="*/ 0 w 126"/>
                <a:gd name="T35" fmla="*/ 2 h 134"/>
                <a:gd name="T36" fmla="*/ 0 w 126"/>
                <a:gd name="T37" fmla="*/ 1 h 134"/>
                <a:gd name="T38" fmla="*/ 1 w 126"/>
                <a:gd name="T39" fmla="*/ 1 h 134"/>
                <a:gd name="T40" fmla="*/ 1 w 126"/>
                <a:gd name="T41" fmla="*/ 1 h 134"/>
                <a:gd name="T42" fmla="*/ 1 w 126"/>
                <a:gd name="T43" fmla="*/ 0 h 134"/>
                <a:gd name="T44" fmla="*/ 2 w 126"/>
                <a:gd name="T45" fmla="*/ 0 h 134"/>
                <a:gd name="T46" fmla="*/ 2 w 126"/>
                <a:gd name="T47" fmla="*/ 0 h 134"/>
                <a:gd name="T48" fmla="*/ 3 w 126"/>
                <a:gd name="T49" fmla="*/ 0 h 134"/>
                <a:gd name="T50" fmla="*/ 3 w 126"/>
                <a:gd name="T51" fmla="*/ 0 h 134"/>
                <a:gd name="T52" fmla="*/ 3 w 126"/>
                <a:gd name="T53" fmla="*/ 0 h 134"/>
                <a:gd name="T54" fmla="*/ 4 w 126"/>
                <a:gd name="T55" fmla="*/ 1 h 134"/>
                <a:gd name="T56" fmla="*/ 4 w 126"/>
                <a:gd name="T57" fmla="*/ 1 h 134"/>
                <a:gd name="T58" fmla="*/ 4 w 126"/>
                <a:gd name="T59" fmla="*/ 1 h 134"/>
                <a:gd name="T60" fmla="*/ 5 w 126"/>
                <a:gd name="T61" fmla="*/ 2 h 134"/>
                <a:gd name="T62" fmla="*/ 5 w 126"/>
                <a:gd name="T63" fmla="*/ 2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34"/>
                <a:gd name="T98" fmla="*/ 126 w 126"/>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34">
                  <a:moveTo>
                    <a:pt x="126" y="67"/>
                  </a:moveTo>
                  <a:lnTo>
                    <a:pt x="126" y="73"/>
                  </a:lnTo>
                  <a:lnTo>
                    <a:pt x="125" y="80"/>
                  </a:lnTo>
                  <a:lnTo>
                    <a:pt x="124" y="86"/>
                  </a:lnTo>
                  <a:lnTo>
                    <a:pt x="122" y="93"/>
                  </a:lnTo>
                  <a:lnTo>
                    <a:pt x="118" y="98"/>
                  </a:lnTo>
                  <a:lnTo>
                    <a:pt x="115" y="104"/>
                  </a:lnTo>
                  <a:lnTo>
                    <a:pt x="112" y="109"/>
                  </a:lnTo>
                  <a:lnTo>
                    <a:pt x="108" y="113"/>
                  </a:lnTo>
                  <a:lnTo>
                    <a:pt x="103" y="118"/>
                  </a:lnTo>
                  <a:lnTo>
                    <a:pt x="99" y="122"/>
                  </a:lnTo>
                  <a:lnTo>
                    <a:pt x="93" y="125"/>
                  </a:lnTo>
                  <a:lnTo>
                    <a:pt x="88" y="128"/>
                  </a:lnTo>
                  <a:lnTo>
                    <a:pt x="82" y="130"/>
                  </a:lnTo>
                  <a:lnTo>
                    <a:pt x="76" y="133"/>
                  </a:lnTo>
                  <a:lnTo>
                    <a:pt x="70" y="133"/>
                  </a:lnTo>
                  <a:lnTo>
                    <a:pt x="62" y="134"/>
                  </a:lnTo>
                  <a:lnTo>
                    <a:pt x="56" y="133"/>
                  </a:lnTo>
                  <a:lnTo>
                    <a:pt x="49" y="133"/>
                  </a:lnTo>
                  <a:lnTo>
                    <a:pt x="44" y="130"/>
                  </a:lnTo>
                  <a:lnTo>
                    <a:pt x="37" y="128"/>
                  </a:lnTo>
                  <a:lnTo>
                    <a:pt x="32" y="125"/>
                  </a:lnTo>
                  <a:lnTo>
                    <a:pt x="27" y="122"/>
                  </a:lnTo>
                  <a:lnTo>
                    <a:pt x="22" y="118"/>
                  </a:lnTo>
                  <a:lnTo>
                    <a:pt x="17" y="113"/>
                  </a:lnTo>
                  <a:lnTo>
                    <a:pt x="14" y="109"/>
                  </a:lnTo>
                  <a:lnTo>
                    <a:pt x="9" y="104"/>
                  </a:lnTo>
                  <a:lnTo>
                    <a:pt x="7" y="98"/>
                  </a:lnTo>
                  <a:lnTo>
                    <a:pt x="4" y="93"/>
                  </a:lnTo>
                  <a:lnTo>
                    <a:pt x="2" y="86"/>
                  </a:lnTo>
                  <a:lnTo>
                    <a:pt x="1" y="80"/>
                  </a:lnTo>
                  <a:lnTo>
                    <a:pt x="0" y="73"/>
                  </a:lnTo>
                  <a:lnTo>
                    <a:pt x="0" y="67"/>
                  </a:lnTo>
                  <a:lnTo>
                    <a:pt x="0" y="60"/>
                  </a:lnTo>
                  <a:lnTo>
                    <a:pt x="1" y="54"/>
                  </a:lnTo>
                  <a:lnTo>
                    <a:pt x="2" y="46"/>
                  </a:lnTo>
                  <a:lnTo>
                    <a:pt x="4" y="40"/>
                  </a:lnTo>
                  <a:lnTo>
                    <a:pt x="7" y="34"/>
                  </a:lnTo>
                  <a:lnTo>
                    <a:pt x="9" y="30"/>
                  </a:lnTo>
                  <a:lnTo>
                    <a:pt x="14" y="24"/>
                  </a:lnTo>
                  <a:lnTo>
                    <a:pt x="17" y="19"/>
                  </a:lnTo>
                  <a:lnTo>
                    <a:pt x="22" y="15"/>
                  </a:lnTo>
                  <a:lnTo>
                    <a:pt x="27" y="10"/>
                  </a:lnTo>
                  <a:lnTo>
                    <a:pt x="32" y="8"/>
                  </a:lnTo>
                  <a:lnTo>
                    <a:pt x="37" y="4"/>
                  </a:lnTo>
                  <a:lnTo>
                    <a:pt x="44" y="2"/>
                  </a:lnTo>
                  <a:lnTo>
                    <a:pt x="49" y="1"/>
                  </a:lnTo>
                  <a:lnTo>
                    <a:pt x="56" y="0"/>
                  </a:lnTo>
                  <a:lnTo>
                    <a:pt x="62" y="0"/>
                  </a:lnTo>
                  <a:lnTo>
                    <a:pt x="70" y="0"/>
                  </a:lnTo>
                  <a:lnTo>
                    <a:pt x="76" y="1"/>
                  </a:lnTo>
                  <a:lnTo>
                    <a:pt x="82" y="2"/>
                  </a:lnTo>
                  <a:lnTo>
                    <a:pt x="88" y="4"/>
                  </a:lnTo>
                  <a:lnTo>
                    <a:pt x="93" y="8"/>
                  </a:lnTo>
                  <a:lnTo>
                    <a:pt x="99" y="10"/>
                  </a:lnTo>
                  <a:lnTo>
                    <a:pt x="103" y="15"/>
                  </a:lnTo>
                  <a:lnTo>
                    <a:pt x="108" y="19"/>
                  </a:lnTo>
                  <a:lnTo>
                    <a:pt x="112" y="24"/>
                  </a:lnTo>
                  <a:lnTo>
                    <a:pt x="115" y="30"/>
                  </a:lnTo>
                  <a:lnTo>
                    <a:pt x="118" y="34"/>
                  </a:lnTo>
                  <a:lnTo>
                    <a:pt x="122" y="40"/>
                  </a:lnTo>
                  <a:lnTo>
                    <a:pt x="124" y="46"/>
                  </a:lnTo>
                  <a:lnTo>
                    <a:pt x="125" y="54"/>
                  </a:lnTo>
                  <a:lnTo>
                    <a:pt x="126" y="60"/>
                  </a:lnTo>
                  <a:lnTo>
                    <a:pt x="126" y="67"/>
                  </a:lnTo>
                  <a:close/>
                </a:path>
              </a:pathLst>
            </a:custGeom>
            <a:solidFill>
              <a:srgbClr val="E87A41"/>
            </a:solidFill>
            <a:ln w="9525">
              <a:noFill/>
              <a:round/>
              <a:headEnd/>
              <a:tailEnd/>
            </a:ln>
          </p:spPr>
          <p:txBody>
            <a:bodyPr/>
            <a:lstStyle/>
            <a:p>
              <a:endParaRPr lang="en-US"/>
            </a:p>
          </p:txBody>
        </p:sp>
        <p:sp>
          <p:nvSpPr>
            <p:cNvPr id="45210" name="Freeform 147"/>
            <p:cNvSpPr>
              <a:spLocks/>
            </p:cNvSpPr>
            <p:nvPr/>
          </p:nvSpPr>
          <p:spPr bwMode="auto">
            <a:xfrm>
              <a:off x="3751" y="3154"/>
              <a:ext cx="25" cy="27"/>
            </a:xfrm>
            <a:custGeom>
              <a:avLst/>
              <a:gdLst>
                <a:gd name="T0" fmla="*/ 0 w 76"/>
                <a:gd name="T1" fmla="*/ 3 h 80"/>
                <a:gd name="T2" fmla="*/ 0 w 76"/>
                <a:gd name="T3" fmla="*/ 3 h 80"/>
                <a:gd name="T4" fmla="*/ 0 w 76"/>
                <a:gd name="T5" fmla="*/ 3 h 80"/>
                <a:gd name="T6" fmla="*/ 1 w 76"/>
                <a:gd name="T7" fmla="*/ 3 h 80"/>
                <a:gd name="T8" fmla="*/ 1 w 76"/>
                <a:gd name="T9" fmla="*/ 3 h 80"/>
                <a:gd name="T10" fmla="*/ 1 w 76"/>
                <a:gd name="T11" fmla="*/ 3 h 80"/>
                <a:gd name="T12" fmla="*/ 1 w 76"/>
                <a:gd name="T13" fmla="*/ 3 h 80"/>
                <a:gd name="T14" fmla="*/ 2 w 76"/>
                <a:gd name="T15" fmla="*/ 3 h 80"/>
                <a:gd name="T16" fmla="*/ 2 w 76"/>
                <a:gd name="T17" fmla="*/ 2 h 80"/>
                <a:gd name="T18" fmla="*/ 2 w 76"/>
                <a:gd name="T19" fmla="*/ 2 h 80"/>
                <a:gd name="T20" fmla="*/ 2 w 76"/>
                <a:gd name="T21" fmla="*/ 2 h 80"/>
                <a:gd name="T22" fmla="*/ 2 w 76"/>
                <a:gd name="T23" fmla="*/ 2 h 80"/>
                <a:gd name="T24" fmla="*/ 2 w 76"/>
                <a:gd name="T25" fmla="*/ 1 h 80"/>
                <a:gd name="T26" fmla="*/ 3 w 76"/>
                <a:gd name="T27" fmla="*/ 1 h 80"/>
                <a:gd name="T28" fmla="*/ 3 w 76"/>
                <a:gd name="T29" fmla="*/ 1 h 80"/>
                <a:gd name="T30" fmla="*/ 3 w 76"/>
                <a:gd name="T31" fmla="*/ 1 h 80"/>
                <a:gd name="T32" fmla="*/ 3 w 76"/>
                <a:gd name="T33" fmla="*/ 0 h 80"/>
                <a:gd name="T34" fmla="*/ 3 w 76"/>
                <a:gd name="T35" fmla="*/ 0 h 80"/>
                <a:gd name="T36" fmla="*/ 2 w 76"/>
                <a:gd name="T37" fmla="*/ 0 h 80"/>
                <a:gd name="T38" fmla="*/ 2 w 76"/>
                <a:gd name="T39" fmla="*/ 0 h 80"/>
                <a:gd name="T40" fmla="*/ 2 w 76"/>
                <a:gd name="T41" fmla="*/ 0 h 80"/>
                <a:gd name="T42" fmla="*/ 2 w 76"/>
                <a:gd name="T43" fmla="*/ 1 h 80"/>
                <a:gd name="T44" fmla="*/ 2 w 76"/>
                <a:gd name="T45" fmla="*/ 1 h 80"/>
                <a:gd name="T46" fmla="*/ 2 w 76"/>
                <a:gd name="T47" fmla="*/ 1 h 80"/>
                <a:gd name="T48" fmla="*/ 2 w 76"/>
                <a:gd name="T49" fmla="*/ 1 h 80"/>
                <a:gd name="T50" fmla="*/ 1 w 76"/>
                <a:gd name="T51" fmla="*/ 1 h 80"/>
                <a:gd name="T52" fmla="*/ 1 w 76"/>
                <a:gd name="T53" fmla="*/ 1 h 80"/>
                <a:gd name="T54" fmla="*/ 1 w 76"/>
                <a:gd name="T55" fmla="*/ 2 h 80"/>
                <a:gd name="T56" fmla="*/ 1 w 76"/>
                <a:gd name="T57" fmla="*/ 2 h 80"/>
                <a:gd name="T58" fmla="*/ 1 w 76"/>
                <a:gd name="T59" fmla="*/ 2 h 80"/>
                <a:gd name="T60" fmla="*/ 1 w 76"/>
                <a:gd name="T61" fmla="*/ 2 h 80"/>
                <a:gd name="T62" fmla="*/ 1 w 76"/>
                <a:gd name="T63" fmla="*/ 2 h 80"/>
                <a:gd name="T64" fmla="*/ 0 w 76"/>
                <a:gd name="T65" fmla="*/ 2 h 80"/>
                <a:gd name="T66" fmla="*/ 0 w 76"/>
                <a:gd name="T67" fmla="*/ 2 h 80"/>
                <a:gd name="T68" fmla="*/ 0 w 76"/>
                <a:gd name="T69" fmla="*/ 2 h 80"/>
                <a:gd name="T70" fmla="*/ 0 w 76"/>
                <a:gd name="T71" fmla="*/ 2 h 80"/>
                <a:gd name="T72" fmla="*/ 0 w 76"/>
                <a:gd name="T73" fmla="*/ 3 h 80"/>
                <a:gd name="T74" fmla="*/ 0 w 76"/>
                <a:gd name="T75" fmla="*/ 3 h 80"/>
                <a:gd name="T76" fmla="*/ 0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80"/>
                  </a:moveTo>
                  <a:lnTo>
                    <a:pt x="0" y="80"/>
                  </a:lnTo>
                  <a:lnTo>
                    <a:pt x="9" y="80"/>
                  </a:lnTo>
                  <a:lnTo>
                    <a:pt x="16" y="79"/>
                  </a:lnTo>
                  <a:lnTo>
                    <a:pt x="23" y="76"/>
                  </a:lnTo>
                  <a:lnTo>
                    <a:pt x="30" y="74"/>
                  </a:lnTo>
                  <a:lnTo>
                    <a:pt x="37" y="70"/>
                  </a:lnTo>
                  <a:lnTo>
                    <a:pt x="43" y="67"/>
                  </a:lnTo>
                  <a:lnTo>
                    <a:pt x="49" y="62"/>
                  </a:lnTo>
                  <a:lnTo>
                    <a:pt x="54" y="56"/>
                  </a:lnTo>
                  <a:lnTo>
                    <a:pt x="60" y="51"/>
                  </a:lnTo>
                  <a:lnTo>
                    <a:pt x="64" y="44"/>
                  </a:lnTo>
                  <a:lnTo>
                    <a:pt x="67" y="38"/>
                  </a:lnTo>
                  <a:lnTo>
                    <a:pt x="70" y="31"/>
                  </a:lnTo>
                  <a:lnTo>
                    <a:pt x="73" y="24"/>
                  </a:lnTo>
                  <a:lnTo>
                    <a:pt x="75" y="15"/>
                  </a:lnTo>
                  <a:lnTo>
                    <a:pt x="76" y="8"/>
                  </a:lnTo>
                  <a:lnTo>
                    <a:pt x="76" y="0"/>
                  </a:lnTo>
                  <a:lnTo>
                    <a:pt x="52" y="0"/>
                  </a:lnTo>
                  <a:lnTo>
                    <a:pt x="52" y="4"/>
                  </a:lnTo>
                  <a:lnTo>
                    <a:pt x="51" y="10"/>
                  </a:lnTo>
                  <a:lnTo>
                    <a:pt x="50" y="15"/>
                  </a:lnTo>
                  <a:lnTo>
                    <a:pt x="48" y="20"/>
                  </a:lnTo>
                  <a:lnTo>
                    <a:pt x="47" y="25"/>
                  </a:lnTo>
                  <a:lnTo>
                    <a:pt x="43" y="30"/>
                  </a:lnTo>
                  <a:lnTo>
                    <a:pt x="41" y="33"/>
                  </a:lnTo>
                  <a:lnTo>
                    <a:pt x="38" y="37"/>
                  </a:lnTo>
                  <a:lnTo>
                    <a:pt x="34" y="40"/>
                  </a:lnTo>
                  <a:lnTo>
                    <a:pt x="30" y="44"/>
                  </a:lnTo>
                  <a:lnTo>
                    <a:pt x="26" y="46"/>
                  </a:lnTo>
                  <a:lnTo>
                    <a:pt x="22" y="49"/>
                  </a:lnTo>
                  <a:lnTo>
                    <a:pt x="16" y="51"/>
                  </a:lnTo>
                  <a:lnTo>
                    <a:pt x="12" y="52"/>
                  </a:lnTo>
                  <a:lnTo>
                    <a:pt x="7" y="52"/>
                  </a:lnTo>
                  <a:lnTo>
                    <a:pt x="0" y="54"/>
                  </a:lnTo>
                  <a:lnTo>
                    <a:pt x="0" y="80"/>
                  </a:lnTo>
                  <a:close/>
                </a:path>
              </a:pathLst>
            </a:custGeom>
            <a:solidFill>
              <a:srgbClr val="1F1A17"/>
            </a:solidFill>
            <a:ln w="9525">
              <a:noFill/>
              <a:round/>
              <a:headEnd/>
              <a:tailEnd/>
            </a:ln>
          </p:spPr>
          <p:txBody>
            <a:bodyPr/>
            <a:lstStyle/>
            <a:p>
              <a:endParaRPr lang="en-US"/>
            </a:p>
          </p:txBody>
        </p:sp>
        <p:sp>
          <p:nvSpPr>
            <p:cNvPr id="45211" name="Freeform 148"/>
            <p:cNvSpPr>
              <a:spLocks/>
            </p:cNvSpPr>
            <p:nvPr/>
          </p:nvSpPr>
          <p:spPr bwMode="auto">
            <a:xfrm>
              <a:off x="3726" y="3154"/>
              <a:ext cx="25" cy="27"/>
            </a:xfrm>
            <a:custGeom>
              <a:avLst/>
              <a:gdLst>
                <a:gd name="T0" fmla="*/ 0 w 74"/>
                <a:gd name="T1" fmla="*/ 0 h 80"/>
                <a:gd name="T2" fmla="*/ 0 w 74"/>
                <a:gd name="T3" fmla="*/ 0 h 80"/>
                <a:gd name="T4" fmla="*/ 0 w 74"/>
                <a:gd name="T5" fmla="*/ 0 h 80"/>
                <a:gd name="T6" fmla="*/ 0 w 74"/>
                <a:gd name="T7" fmla="*/ 1 h 80"/>
                <a:gd name="T8" fmla="*/ 0 w 74"/>
                <a:gd name="T9" fmla="*/ 1 h 80"/>
                <a:gd name="T10" fmla="*/ 0 w 74"/>
                <a:gd name="T11" fmla="*/ 1 h 80"/>
                <a:gd name="T12" fmla="*/ 0 w 74"/>
                <a:gd name="T13" fmla="*/ 1 h 80"/>
                <a:gd name="T14" fmla="*/ 0 w 74"/>
                <a:gd name="T15" fmla="*/ 2 h 80"/>
                <a:gd name="T16" fmla="*/ 1 w 74"/>
                <a:gd name="T17" fmla="*/ 2 h 80"/>
                <a:gd name="T18" fmla="*/ 1 w 74"/>
                <a:gd name="T19" fmla="*/ 2 h 80"/>
                <a:gd name="T20" fmla="*/ 1 w 74"/>
                <a:gd name="T21" fmla="*/ 2 h 80"/>
                <a:gd name="T22" fmla="*/ 1 w 74"/>
                <a:gd name="T23" fmla="*/ 3 h 80"/>
                <a:gd name="T24" fmla="*/ 1 w 74"/>
                <a:gd name="T25" fmla="*/ 3 h 80"/>
                <a:gd name="T26" fmla="*/ 2 w 74"/>
                <a:gd name="T27" fmla="*/ 3 h 80"/>
                <a:gd name="T28" fmla="*/ 2 w 74"/>
                <a:gd name="T29" fmla="*/ 3 h 80"/>
                <a:gd name="T30" fmla="*/ 2 w 74"/>
                <a:gd name="T31" fmla="*/ 3 h 80"/>
                <a:gd name="T32" fmla="*/ 3 w 74"/>
                <a:gd name="T33" fmla="*/ 3 h 80"/>
                <a:gd name="T34" fmla="*/ 3 w 74"/>
                <a:gd name="T35" fmla="*/ 3 h 80"/>
                <a:gd name="T36" fmla="*/ 3 w 74"/>
                <a:gd name="T37" fmla="*/ 2 h 80"/>
                <a:gd name="T38" fmla="*/ 3 w 74"/>
                <a:gd name="T39" fmla="*/ 2 h 80"/>
                <a:gd name="T40" fmla="*/ 2 w 74"/>
                <a:gd name="T41" fmla="*/ 2 h 80"/>
                <a:gd name="T42" fmla="*/ 2 w 74"/>
                <a:gd name="T43" fmla="*/ 2 h 80"/>
                <a:gd name="T44" fmla="*/ 2 w 74"/>
                <a:gd name="T45" fmla="*/ 2 h 80"/>
                <a:gd name="T46" fmla="*/ 2 w 74"/>
                <a:gd name="T47" fmla="*/ 2 h 80"/>
                <a:gd name="T48" fmla="*/ 2 w 74"/>
                <a:gd name="T49" fmla="*/ 2 h 80"/>
                <a:gd name="T50" fmla="*/ 2 w 74"/>
                <a:gd name="T51" fmla="*/ 2 h 80"/>
                <a:gd name="T52" fmla="*/ 1 w 74"/>
                <a:gd name="T53" fmla="*/ 1 h 80"/>
                <a:gd name="T54" fmla="*/ 1 w 74"/>
                <a:gd name="T55" fmla="*/ 1 h 80"/>
                <a:gd name="T56" fmla="*/ 1 w 74"/>
                <a:gd name="T57" fmla="*/ 1 h 80"/>
                <a:gd name="T58" fmla="*/ 1 w 74"/>
                <a:gd name="T59" fmla="*/ 1 h 80"/>
                <a:gd name="T60" fmla="*/ 1 w 74"/>
                <a:gd name="T61" fmla="*/ 1 h 80"/>
                <a:gd name="T62" fmla="*/ 1 w 74"/>
                <a:gd name="T63" fmla="*/ 1 h 80"/>
                <a:gd name="T64" fmla="*/ 1 w 74"/>
                <a:gd name="T65" fmla="*/ 0 h 80"/>
                <a:gd name="T66" fmla="*/ 1 w 74"/>
                <a:gd name="T67" fmla="*/ 0 h 80"/>
                <a:gd name="T68" fmla="*/ 1 w 74"/>
                <a:gd name="T69" fmla="*/ 0 h 80"/>
                <a:gd name="T70" fmla="*/ 1 w 74"/>
                <a:gd name="T71" fmla="*/ 0 h 80"/>
                <a:gd name="T72" fmla="*/ 0 w 74"/>
                <a:gd name="T73" fmla="*/ 0 h 80"/>
                <a:gd name="T74" fmla="*/ 0 w 74"/>
                <a:gd name="T75" fmla="*/ 0 h 80"/>
                <a:gd name="T76" fmla="*/ 0 w 74"/>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80"/>
                <a:gd name="T119" fmla="*/ 74 w 74"/>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80">
                  <a:moveTo>
                    <a:pt x="0" y="0"/>
                  </a:moveTo>
                  <a:lnTo>
                    <a:pt x="0" y="0"/>
                  </a:lnTo>
                  <a:lnTo>
                    <a:pt x="0" y="8"/>
                  </a:lnTo>
                  <a:lnTo>
                    <a:pt x="1" y="15"/>
                  </a:lnTo>
                  <a:lnTo>
                    <a:pt x="3" y="24"/>
                  </a:lnTo>
                  <a:lnTo>
                    <a:pt x="5" y="31"/>
                  </a:lnTo>
                  <a:lnTo>
                    <a:pt x="8" y="38"/>
                  </a:lnTo>
                  <a:lnTo>
                    <a:pt x="12" y="44"/>
                  </a:lnTo>
                  <a:lnTo>
                    <a:pt x="16" y="51"/>
                  </a:lnTo>
                  <a:lnTo>
                    <a:pt x="21" y="56"/>
                  </a:lnTo>
                  <a:lnTo>
                    <a:pt x="27" y="62"/>
                  </a:lnTo>
                  <a:lnTo>
                    <a:pt x="32" y="67"/>
                  </a:lnTo>
                  <a:lnTo>
                    <a:pt x="39" y="70"/>
                  </a:lnTo>
                  <a:lnTo>
                    <a:pt x="45" y="74"/>
                  </a:lnTo>
                  <a:lnTo>
                    <a:pt x="51" y="76"/>
                  </a:lnTo>
                  <a:lnTo>
                    <a:pt x="59" y="79"/>
                  </a:lnTo>
                  <a:lnTo>
                    <a:pt x="67" y="80"/>
                  </a:lnTo>
                  <a:lnTo>
                    <a:pt x="74" y="80"/>
                  </a:lnTo>
                  <a:lnTo>
                    <a:pt x="74" y="54"/>
                  </a:lnTo>
                  <a:lnTo>
                    <a:pt x="69" y="52"/>
                  </a:lnTo>
                  <a:lnTo>
                    <a:pt x="63" y="52"/>
                  </a:lnTo>
                  <a:lnTo>
                    <a:pt x="59" y="51"/>
                  </a:lnTo>
                  <a:lnTo>
                    <a:pt x="54" y="49"/>
                  </a:lnTo>
                  <a:lnTo>
                    <a:pt x="49" y="46"/>
                  </a:lnTo>
                  <a:lnTo>
                    <a:pt x="45" y="44"/>
                  </a:lnTo>
                  <a:lnTo>
                    <a:pt x="42" y="40"/>
                  </a:lnTo>
                  <a:lnTo>
                    <a:pt x="37" y="37"/>
                  </a:lnTo>
                  <a:lnTo>
                    <a:pt x="34" y="33"/>
                  </a:lnTo>
                  <a:lnTo>
                    <a:pt x="32" y="30"/>
                  </a:lnTo>
                  <a:lnTo>
                    <a:pt x="29" y="25"/>
                  </a:lnTo>
                  <a:lnTo>
                    <a:pt x="27" y="20"/>
                  </a:lnTo>
                  <a:lnTo>
                    <a:pt x="26" y="15"/>
                  </a:lnTo>
                  <a:lnTo>
                    <a:pt x="24" y="10"/>
                  </a:lnTo>
                  <a:lnTo>
                    <a:pt x="23" y="4"/>
                  </a:lnTo>
                  <a:lnTo>
                    <a:pt x="23" y="0"/>
                  </a:lnTo>
                  <a:lnTo>
                    <a:pt x="0" y="0"/>
                  </a:lnTo>
                  <a:close/>
                </a:path>
              </a:pathLst>
            </a:custGeom>
            <a:solidFill>
              <a:srgbClr val="1F1A17"/>
            </a:solidFill>
            <a:ln w="9525">
              <a:noFill/>
              <a:round/>
              <a:headEnd/>
              <a:tailEnd/>
            </a:ln>
          </p:spPr>
          <p:txBody>
            <a:bodyPr/>
            <a:lstStyle/>
            <a:p>
              <a:endParaRPr lang="en-US"/>
            </a:p>
          </p:txBody>
        </p:sp>
        <p:sp>
          <p:nvSpPr>
            <p:cNvPr id="45212" name="Freeform 149"/>
            <p:cNvSpPr>
              <a:spLocks/>
            </p:cNvSpPr>
            <p:nvPr/>
          </p:nvSpPr>
          <p:spPr bwMode="auto">
            <a:xfrm>
              <a:off x="3726" y="3127"/>
              <a:ext cx="25" cy="27"/>
            </a:xfrm>
            <a:custGeom>
              <a:avLst/>
              <a:gdLst>
                <a:gd name="T0" fmla="*/ 3 w 74"/>
                <a:gd name="T1" fmla="*/ 0 h 81"/>
                <a:gd name="T2" fmla="*/ 3 w 74"/>
                <a:gd name="T3" fmla="*/ 0 h 81"/>
                <a:gd name="T4" fmla="*/ 3 w 74"/>
                <a:gd name="T5" fmla="*/ 0 h 81"/>
                <a:gd name="T6" fmla="*/ 2 w 74"/>
                <a:gd name="T7" fmla="*/ 0 h 81"/>
                <a:gd name="T8" fmla="*/ 2 w 74"/>
                <a:gd name="T9" fmla="*/ 0 h 81"/>
                <a:gd name="T10" fmla="*/ 2 w 74"/>
                <a:gd name="T11" fmla="*/ 0 h 81"/>
                <a:gd name="T12" fmla="*/ 1 w 74"/>
                <a:gd name="T13" fmla="*/ 0 h 81"/>
                <a:gd name="T14" fmla="*/ 1 w 74"/>
                <a:gd name="T15" fmla="*/ 1 h 81"/>
                <a:gd name="T16" fmla="*/ 1 w 74"/>
                <a:gd name="T17" fmla="*/ 1 h 81"/>
                <a:gd name="T18" fmla="*/ 1 w 74"/>
                <a:gd name="T19" fmla="*/ 1 h 81"/>
                <a:gd name="T20" fmla="*/ 1 w 74"/>
                <a:gd name="T21" fmla="*/ 1 h 81"/>
                <a:gd name="T22" fmla="*/ 0 w 74"/>
                <a:gd name="T23" fmla="*/ 1 h 81"/>
                <a:gd name="T24" fmla="*/ 0 w 74"/>
                <a:gd name="T25" fmla="*/ 2 h 81"/>
                <a:gd name="T26" fmla="*/ 0 w 74"/>
                <a:gd name="T27" fmla="*/ 2 h 81"/>
                <a:gd name="T28" fmla="*/ 0 w 74"/>
                <a:gd name="T29" fmla="*/ 2 h 81"/>
                <a:gd name="T30" fmla="*/ 0 w 74"/>
                <a:gd name="T31" fmla="*/ 2 h 81"/>
                <a:gd name="T32" fmla="*/ 0 w 74"/>
                <a:gd name="T33" fmla="*/ 3 h 81"/>
                <a:gd name="T34" fmla="*/ 0 w 74"/>
                <a:gd name="T35" fmla="*/ 3 h 81"/>
                <a:gd name="T36" fmla="*/ 1 w 74"/>
                <a:gd name="T37" fmla="*/ 3 h 81"/>
                <a:gd name="T38" fmla="*/ 1 w 74"/>
                <a:gd name="T39" fmla="*/ 3 h 81"/>
                <a:gd name="T40" fmla="*/ 1 w 74"/>
                <a:gd name="T41" fmla="*/ 3 h 81"/>
                <a:gd name="T42" fmla="*/ 1 w 74"/>
                <a:gd name="T43" fmla="*/ 2 h 81"/>
                <a:gd name="T44" fmla="*/ 1 w 74"/>
                <a:gd name="T45" fmla="*/ 2 h 81"/>
                <a:gd name="T46" fmla="*/ 1 w 74"/>
                <a:gd name="T47" fmla="*/ 2 h 81"/>
                <a:gd name="T48" fmla="*/ 1 w 74"/>
                <a:gd name="T49" fmla="*/ 2 h 81"/>
                <a:gd name="T50" fmla="*/ 1 w 74"/>
                <a:gd name="T51" fmla="*/ 2 h 81"/>
                <a:gd name="T52" fmla="*/ 1 w 74"/>
                <a:gd name="T53" fmla="*/ 2 h 81"/>
                <a:gd name="T54" fmla="*/ 2 w 74"/>
                <a:gd name="T55" fmla="*/ 1 h 81"/>
                <a:gd name="T56" fmla="*/ 2 w 74"/>
                <a:gd name="T57" fmla="*/ 1 h 81"/>
                <a:gd name="T58" fmla="*/ 2 w 74"/>
                <a:gd name="T59" fmla="*/ 1 h 81"/>
                <a:gd name="T60" fmla="*/ 2 w 74"/>
                <a:gd name="T61" fmla="*/ 1 h 81"/>
                <a:gd name="T62" fmla="*/ 2 w 74"/>
                <a:gd name="T63" fmla="*/ 1 h 81"/>
                <a:gd name="T64" fmla="*/ 2 w 74"/>
                <a:gd name="T65" fmla="*/ 1 h 81"/>
                <a:gd name="T66" fmla="*/ 3 w 74"/>
                <a:gd name="T67" fmla="*/ 1 h 81"/>
                <a:gd name="T68" fmla="*/ 3 w 74"/>
                <a:gd name="T69" fmla="*/ 1 h 81"/>
                <a:gd name="T70" fmla="*/ 3 w 74"/>
                <a:gd name="T71" fmla="*/ 1 h 81"/>
                <a:gd name="T72" fmla="*/ 3 w 74"/>
                <a:gd name="T73" fmla="*/ 0 h 81"/>
                <a:gd name="T74" fmla="*/ 3 w 74"/>
                <a:gd name="T75" fmla="*/ 0 h 81"/>
                <a:gd name="T76" fmla="*/ 3 w 74"/>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81"/>
                <a:gd name="T119" fmla="*/ 74 w 74"/>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81">
                  <a:moveTo>
                    <a:pt x="74" y="0"/>
                  </a:moveTo>
                  <a:lnTo>
                    <a:pt x="74" y="0"/>
                  </a:lnTo>
                  <a:lnTo>
                    <a:pt x="67" y="0"/>
                  </a:lnTo>
                  <a:lnTo>
                    <a:pt x="59" y="2"/>
                  </a:lnTo>
                  <a:lnTo>
                    <a:pt x="51" y="4"/>
                  </a:lnTo>
                  <a:lnTo>
                    <a:pt x="45" y="6"/>
                  </a:lnTo>
                  <a:lnTo>
                    <a:pt x="39" y="10"/>
                  </a:lnTo>
                  <a:lnTo>
                    <a:pt x="32" y="14"/>
                  </a:lnTo>
                  <a:lnTo>
                    <a:pt x="27" y="18"/>
                  </a:lnTo>
                  <a:lnTo>
                    <a:pt x="21" y="23"/>
                  </a:lnTo>
                  <a:lnTo>
                    <a:pt x="16" y="29"/>
                  </a:lnTo>
                  <a:lnTo>
                    <a:pt x="12" y="35"/>
                  </a:lnTo>
                  <a:lnTo>
                    <a:pt x="8" y="42"/>
                  </a:lnTo>
                  <a:lnTo>
                    <a:pt x="5" y="50"/>
                  </a:lnTo>
                  <a:lnTo>
                    <a:pt x="3" y="57"/>
                  </a:lnTo>
                  <a:lnTo>
                    <a:pt x="1" y="64"/>
                  </a:lnTo>
                  <a:lnTo>
                    <a:pt x="0" y="72"/>
                  </a:lnTo>
                  <a:lnTo>
                    <a:pt x="0" y="81"/>
                  </a:lnTo>
                  <a:lnTo>
                    <a:pt x="23" y="81"/>
                  </a:lnTo>
                  <a:lnTo>
                    <a:pt x="23" y="75"/>
                  </a:lnTo>
                  <a:lnTo>
                    <a:pt x="24" y="70"/>
                  </a:lnTo>
                  <a:lnTo>
                    <a:pt x="26" y="65"/>
                  </a:lnTo>
                  <a:lnTo>
                    <a:pt x="27" y="59"/>
                  </a:lnTo>
                  <a:lnTo>
                    <a:pt x="29" y="56"/>
                  </a:lnTo>
                  <a:lnTo>
                    <a:pt x="32" y="51"/>
                  </a:lnTo>
                  <a:lnTo>
                    <a:pt x="34" y="46"/>
                  </a:lnTo>
                  <a:lnTo>
                    <a:pt x="37" y="42"/>
                  </a:lnTo>
                  <a:lnTo>
                    <a:pt x="42" y="39"/>
                  </a:lnTo>
                  <a:lnTo>
                    <a:pt x="45" y="36"/>
                  </a:lnTo>
                  <a:lnTo>
                    <a:pt x="49" y="34"/>
                  </a:lnTo>
                  <a:lnTo>
                    <a:pt x="54" y="32"/>
                  </a:lnTo>
                  <a:lnTo>
                    <a:pt x="59" y="29"/>
                  </a:lnTo>
                  <a:lnTo>
                    <a:pt x="63" y="28"/>
                  </a:lnTo>
                  <a:lnTo>
                    <a:pt x="69" y="27"/>
                  </a:lnTo>
                  <a:lnTo>
                    <a:pt x="74" y="27"/>
                  </a:lnTo>
                  <a:lnTo>
                    <a:pt x="74" y="0"/>
                  </a:lnTo>
                  <a:close/>
                </a:path>
              </a:pathLst>
            </a:custGeom>
            <a:solidFill>
              <a:srgbClr val="1F1A17"/>
            </a:solidFill>
            <a:ln w="9525">
              <a:noFill/>
              <a:round/>
              <a:headEnd/>
              <a:tailEnd/>
            </a:ln>
          </p:spPr>
          <p:txBody>
            <a:bodyPr/>
            <a:lstStyle/>
            <a:p>
              <a:endParaRPr lang="en-US"/>
            </a:p>
          </p:txBody>
        </p:sp>
        <p:sp>
          <p:nvSpPr>
            <p:cNvPr id="45213" name="Freeform 150"/>
            <p:cNvSpPr>
              <a:spLocks/>
            </p:cNvSpPr>
            <p:nvPr/>
          </p:nvSpPr>
          <p:spPr bwMode="auto">
            <a:xfrm>
              <a:off x="3751" y="3127"/>
              <a:ext cx="25" cy="27"/>
            </a:xfrm>
            <a:custGeom>
              <a:avLst/>
              <a:gdLst>
                <a:gd name="T0" fmla="*/ 3 w 76"/>
                <a:gd name="T1" fmla="*/ 3 h 81"/>
                <a:gd name="T2" fmla="*/ 3 w 76"/>
                <a:gd name="T3" fmla="*/ 3 h 81"/>
                <a:gd name="T4" fmla="*/ 3 w 76"/>
                <a:gd name="T5" fmla="*/ 3 h 81"/>
                <a:gd name="T6" fmla="*/ 3 w 76"/>
                <a:gd name="T7" fmla="*/ 2 h 81"/>
                <a:gd name="T8" fmla="*/ 3 w 76"/>
                <a:gd name="T9" fmla="*/ 2 h 81"/>
                <a:gd name="T10" fmla="*/ 3 w 76"/>
                <a:gd name="T11" fmla="*/ 2 h 81"/>
                <a:gd name="T12" fmla="*/ 2 w 76"/>
                <a:gd name="T13" fmla="*/ 2 h 81"/>
                <a:gd name="T14" fmla="*/ 2 w 76"/>
                <a:gd name="T15" fmla="*/ 1 h 81"/>
                <a:gd name="T16" fmla="*/ 2 w 76"/>
                <a:gd name="T17" fmla="*/ 1 h 81"/>
                <a:gd name="T18" fmla="*/ 2 w 76"/>
                <a:gd name="T19" fmla="*/ 1 h 81"/>
                <a:gd name="T20" fmla="*/ 2 w 76"/>
                <a:gd name="T21" fmla="*/ 1 h 81"/>
                <a:gd name="T22" fmla="*/ 2 w 76"/>
                <a:gd name="T23" fmla="*/ 1 h 81"/>
                <a:gd name="T24" fmla="*/ 1 w 76"/>
                <a:gd name="T25" fmla="*/ 0 h 81"/>
                <a:gd name="T26" fmla="*/ 1 w 76"/>
                <a:gd name="T27" fmla="*/ 0 h 81"/>
                <a:gd name="T28" fmla="*/ 1 w 76"/>
                <a:gd name="T29" fmla="*/ 0 h 81"/>
                <a:gd name="T30" fmla="*/ 1 w 76"/>
                <a:gd name="T31" fmla="*/ 0 h 81"/>
                <a:gd name="T32" fmla="*/ 0 w 76"/>
                <a:gd name="T33" fmla="*/ 0 h 81"/>
                <a:gd name="T34" fmla="*/ 0 w 76"/>
                <a:gd name="T35" fmla="*/ 0 h 81"/>
                <a:gd name="T36" fmla="*/ 0 w 76"/>
                <a:gd name="T37" fmla="*/ 1 h 81"/>
                <a:gd name="T38" fmla="*/ 0 w 76"/>
                <a:gd name="T39" fmla="*/ 1 h 81"/>
                <a:gd name="T40" fmla="*/ 0 w 76"/>
                <a:gd name="T41" fmla="*/ 1 h 81"/>
                <a:gd name="T42" fmla="*/ 1 w 76"/>
                <a:gd name="T43" fmla="*/ 1 h 81"/>
                <a:gd name="T44" fmla="*/ 1 w 76"/>
                <a:gd name="T45" fmla="*/ 1 h 81"/>
                <a:gd name="T46" fmla="*/ 1 w 76"/>
                <a:gd name="T47" fmla="*/ 1 h 81"/>
                <a:gd name="T48" fmla="*/ 1 w 76"/>
                <a:gd name="T49" fmla="*/ 1 h 81"/>
                <a:gd name="T50" fmla="*/ 1 w 76"/>
                <a:gd name="T51" fmla="*/ 1 h 81"/>
                <a:gd name="T52" fmla="*/ 1 w 76"/>
                <a:gd name="T53" fmla="*/ 2 h 81"/>
                <a:gd name="T54" fmla="*/ 1 w 76"/>
                <a:gd name="T55" fmla="*/ 2 h 81"/>
                <a:gd name="T56" fmla="*/ 2 w 76"/>
                <a:gd name="T57" fmla="*/ 2 h 81"/>
                <a:gd name="T58" fmla="*/ 2 w 76"/>
                <a:gd name="T59" fmla="*/ 2 h 81"/>
                <a:gd name="T60" fmla="*/ 2 w 76"/>
                <a:gd name="T61" fmla="*/ 2 h 81"/>
                <a:gd name="T62" fmla="*/ 2 w 76"/>
                <a:gd name="T63" fmla="*/ 2 h 81"/>
                <a:gd name="T64" fmla="*/ 2 w 76"/>
                <a:gd name="T65" fmla="*/ 3 h 81"/>
                <a:gd name="T66" fmla="*/ 2 w 76"/>
                <a:gd name="T67" fmla="*/ 3 h 81"/>
                <a:gd name="T68" fmla="*/ 2 w 76"/>
                <a:gd name="T69" fmla="*/ 3 h 81"/>
                <a:gd name="T70" fmla="*/ 2 w 76"/>
                <a:gd name="T71" fmla="*/ 3 h 81"/>
                <a:gd name="T72" fmla="*/ 3 w 76"/>
                <a:gd name="T73" fmla="*/ 3 h 81"/>
                <a:gd name="T74" fmla="*/ 3 w 76"/>
                <a:gd name="T75" fmla="*/ 3 h 81"/>
                <a:gd name="T76" fmla="*/ 3 w 76"/>
                <a:gd name="T77" fmla="*/ 3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1"/>
                <a:gd name="T119" fmla="*/ 76 w 76"/>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1">
                  <a:moveTo>
                    <a:pt x="76" y="81"/>
                  </a:moveTo>
                  <a:lnTo>
                    <a:pt x="76" y="81"/>
                  </a:lnTo>
                  <a:lnTo>
                    <a:pt x="76" y="72"/>
                  </a:lnTo>
                  <a:lnTo>
                    <a:pt x="75" y="64"/>
                  </a:lnTo>
                  <a:lnTo>
                    <a:pt x="73" y="57"/>
                  </a:lnTo>
                  <a:lnTo>
                    <a:pt x="70" y="50"/>
                  </a:lnTo>
                  <a:lnTo>
                    <a:pt x="67" y="42"/>
                  </a:lnTo>
                  <a:lnTo>
                    <a:pt x="64" y="35"/>
                  </a:lnTo>
                  <a:lnTo>
                    <a:pt x="60" y="29"/>
                  </a:lnTo>
                  <a:lnTo>
                    <a:pt x="54" y="23"/>
                  </a:lnTo>
                  <a:lnTo>
                    <a:pt x="49" y="18"/>
                  </a:lnTo>
                  <a:lnTo>
                    <a:pt x="43" y="14"/>
                  </a:lnTo>
                  <a:lnTo>
                    <a:pt x="37" y="10"/>
                  </a:lnTo>
                  <a:lnTo>
                    <a:pt x="30" y="6"/>
                  </a:lnTo>
                  <a:lnTo>
                    <a:pt x="23" y="4"/>
                  </a:lnTo>
                  <a:lnTo>
                    <a:pt x="16" y="2"/>
                  </a:lnTo>
                  <a:lnTo>
                    <a:pt x="9" y="0"/>
                  </a:lnTo>
                  <a:lnTo>
                    <a:pt x="0" y="0"/>
                  </a:lnTo>
                  <a:lnTo>
                    <a:pt x="0" y="27"/>
                  </a:lnTo>
                  <a:lnTo>
                    <a:pt x="7" y="27"/>
                  </a:lnTo>
                  <a:lnTo>
                    <a:pt x="12" y="28"/>
                  </a:lnTo>
                  <a:lnTo>
                    <a:pt x="16" y="29"/>
                  </a:lnTo>
                  <a:lnTo>
                    <a:pt x="22" y="32"/>
                  </a:lnTo>
                  <a:lnTo>
                    <a:pt x="26" y="34"/>
                  </a:lnTo>
                  <a:lnTo>
                    <a:pt x="30" y="36"/>
                  </a:lnTo>
                  <a:lnTo>
                    <a:pt x="34" y="39"/>
                  </a:lnTo>
                  <a:lnTo>
                    <a:pt x="38" y="42"/>
                  </a:lnTo>
                  <a:lnTo>
                    <a:pt x="41" y="46"/>
                  </a:lnTo>
                  <a:lnTo>
                    <a:pt x="43" y="51"/>
                  </a:lnTo>
                  <a:lnTo>
                    <a:pt x="47" y="56"/>
                  </a:lnTo>
                  <a:lnTo>
                    <a:pt x="48" y="59"/>
                  </a:lnTo>
                  <a:lnTo>
                    <a:pt x="50" y="65"/>
                  </a:lnTo>
                  <a:lnTo>
                    <a:pt x="51" y="70"/>
                  </a:lnTo>
                  <a:lnTo>
                    <a:pt x="52" y="75"/>
                  </a:lnTo>
                  <a:lnTo>
                    <a:pt x="52" y="81"/>
                  </a:lnTo>
                  <a:lnTo>
                    <a:pt x="76" y="81"/>
                  </a:lnTo>
                  <a:close/>
                </a:path>
              </a:pathLst>
            </a:custGeom>
            <a:solidFill>
              <a:srgbClr val="1F1A17"/>
            </a:solidFill>
            <a:ln w="9525">
              <a:noFill/>
              <a:round/>
              <a:headEnd/>
              <a:tailEnd/>
            </a:ln>
          </p:spPr>
          <p:txBody>
            <a:bodyPr/>
            <a:lstStyle/>
            <a:p>
              <a:endParaRPr lang="en-US"/>
            </a:p>
          </p:txBody>
        </p:sp>
        <p:sp>
          <p:nvSpPr>
            <p:cNvPr id="45214" name="Freeform 151"/>
            <p:cNvSpPr>
              <a:spLocks/>
            </p:cNvSpPr>
            <p:nvPr/>
          </p:nvSpPr>
          <p:spPr bwMode="auto">
            <a:xfrm>
              <a:off x="3879" y="3464"/>
              <a:ext cx="53" cy="58"/>
            </a:xfrm>
            <a:custGeom>
              <a:avLst/>
              <a:gdLst>
                <a:gd name="T0" fmla="*/ 6 w 159"/>
                <a:gd name="T1" fmla="*/ 4 h 174"/>
                <a:gd name="T2" fmla="*/ 6 w 159"/>
                <a:gd name="T3" fmla="*/ 4 h 174"/>
                <a:gd name="T4" fmla="*/ 6 w 159"/>
                <a:gd name="T5" fmla="*/ 5 h 174"/>
                <a:gd name="T6" fmla="*/ 5 w 159"/>
                <a:gd name="T7" fmla="*/ 5 h 174"/>
                <a:gd name="T8" fmla="*/ 5 w 159"/>
                <a:gd name="T9" fmla="*/ 6 h 174"/>
                <a:gd name="T10" fmla="*/ 4 w 159"/>
                <a:gd name="T11" fmla="*/ 6 h 174"/>
                <a:gd name="T12" fmla="*/ 4 w 159"/>
                <a:gd name="T13" fmla="*/ 6 h 174"/>
                <a:gd name="T14" fmla="*/ 3 w 159"/>
                <a:gd name="T15" fmla="*/ 6 h 174"/>
                <a:gd name="T16" fmla="*/ 3 w 159"/>
                <a:gd name="T17" fmla="*/ 6 h 174"/>
                <a:gd name="T18" fmla="*/ 2 w 159"/>
                <a:gd name="T19" fmla="*/ 6 h 174"/>
                <a:gd name="T20" fmla="*/ 2 w 159"/>
                <a:gd name="T21" fmla="*/ 6 h 174"/>
                <a:gd name="T22" fmla="*/ 1 w 159"/>
                <a:gd name="T23" fmla="*/ 6 h 174"/>
                <a:gd name="T24" fmla="*/ 1 w 159"/>
                <a:gd name="T25" fmla="*/ 5 h 174"/>
                <a:gd name="T26" fmla="*/ 0 w 159"/>
                <a:gd name="T27" fmla="*/ 5 h 174"/>
                <a:gd name="T28" fmla="*/ 0 w 159"/>
                <a:gd name="T29" fmla="*/ 4 h 174"/>
                <a:gd name="T30" fmla="*/ 0 w 159"/>
                <a:gd name="T31" fmla="*/ 4 h 174"/>
                <a:gd name="T32" fmla="*/ 0 w 159"/>
                <a:gd name="T33" fmla="*/ 3 h 174"/>
                <a:gd name="T34" fmla="*/ 0 w 159"/>
                <a:gd name="T35" fmla="*/ 2 h 174"/>
                <a:gd name="T36" fmla="*/ 0 w 159"/>
                <a:gd name="T37" fmla="*/ 2 h 174"/>
                <a:gd name="T38" fmla="*/ 1 w 159"/>
                <a:gd name="T39" fmla="*/ 1 h 174"/>
                <a:gd name="T40" fmla="*/ 1 w 159"/>
                <a:gd name="T41" fmla="*/ 1 h 174"/>
                <a:gd name="T42" fmla="*/ 2 w 159"/>
                <a:gd name="T43" fmla="*/ 0 h 174"/>
                <a:gd name="T44" fmla="*/ 2 w 159"/>
                <a:gd name="T45" fmla="*/ 0 h 174"/>
                <a:gd name="T46" fmla="*/ 3 w 159"/>
                <a:gd name="T47" fmla="*/ 0 h 174"/>
                <a:gd name="T48" fmla="*/ 3 w 159"/>
                <a:gd name="T49" fmla="*/ 0 h 174"/>
                <a:gd name="T50" fmla="*/ 4 w 159"/>
                <a:gd name="T51" fmla="*/ 0 h 174"/>
                <a:gd name="T52" fmla="*/ 4 w 159"/>
                <a:gd name="T53" fmla="*/ 0 h 174"/>
                <a:gd name="T54" fmla="*/ 5 w 159"/>
                <a:gd name="T55" fmla="*/ 1 h 174"/>
                <a:gd name="T56" fmla="*/ 5 w 159"/>
                <a:gd name="T57" fmla="*/ 1 h 174"/>
                <a:gd name="T58" fmla="*/ 6 w 159"/>
                <a:gd name="T59" fmla="*/ 2 h 174"/>
                <a:gd name="T60" fmla="*/ 6 w 159"/>
                <a:gd name="T61" fmla="*/ 2 h 174"/>
                <a:gd name="T62" fmla="*/ 6 w 159"/>
                <a:gd name="T63" fmla="*/ 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74"/>
                <a:gd name="T98" fmla="*/ 159 w 159"/>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74">
                  <a:moveTo>
                    <a:pt x="159" y="89"/>
                  </a:moveTo>
                  <a:lnTo>
                    <a:pt x="159" y="97"/>
                  </a:lnTo>
                  <a:lnTo>
                    <a:pt x="158" y="105"/>
                  </a:lnTo>
                  <a:lnTo>
                    <a:pt x="156" y="114"/>
                  </a:lnTo>
                  <a:lnTo>
                    <a:pt x="154" y="122"/>
                  </a:lnTo>
                  <a:lnTo>
                    <a:pt x="151" y="129"/>
                  </a:lnTo>
                  <a:lnTo>
                    <a:pt x="147" y="137"/>
                  </a:lnTo>
                  <a:lnTo>
                    <a:pt x="142" y="143"/>
                  </a:lnTo>
                  <a:lnTo>
                    <a:pt x="137" y="149"/>
                  </a:lnTo>
                  <a:lnTo>
                    <a:pt x="131" y="155"/>
                  </a:lnTo>
                  <a:lnTo>
                    <a:pt x="125" y="159"/>
                  </a:lnTo>
                  <a:lnTo>
                    <a:pt x="118" y="163"/>
                  </a:lnTo>
                  <a:lnTo>
                    <a:pt x="111" y="167"/>
                  </a:lnTo>
                  <a:lnTo>
                    <a:pt x="104" y="170"/>
                  </a:lnTo>
                  <a:lnTo>
                    <a:pt x="96" y="171"/>
                  </a:lnTo>
                  <a:lnTo>
                    <a:pt x="88" y="173"/>
                  </a:lnTo>
                  <a:lnTo>
                    <a:pt x="80" y="174"/>
                  </a:lnTo>
                  <a:lnTo>
                    <a:pt x="71" y="173"/>
                  </a:lnTo>
                  <a:lnTo>
                    <a:pt x="63" y="171"/>
                  </a:lnTo>
                  <a:lnTo>
                    <a:pt x="55" y="170"/>
                  </a:lnTo>
                  <a:lnTo>
                    <a:pt x="48" y="167"/>
                  </a:lnTo>
                  <a:lnTo>
                    <a:pt x="41" y="163"/>
                  </a:lnTo>
                  <a:lnTo>
                    <a:pt x="34" y="159"/>
                  </a:lnTo>
                  <a:lnTo>
                    <a:pt x="28" y="155"/>
                  </a:lnTo>
                  <a:lnTo>
                    <a:pt x="22" y="149"/>
                  </a:lnTo>
                  <a:lnTo>
                    <a:pt x="17" y="143"/>
                  </a:lnTo>
                  <a:lnTo>
                    <a:pt x="13" y="137"/>
                  </a:lnTo>
                  <a:lnTo>
                    <a:pt x="8" y="129"/>
                  </a:lnTo>
                  <a:lnTo>
                    <a:pt x="5" y="122"/>
                  </a:lnTo>
                  <a:lnTo>
                    <a:pt x="3" y="114"/>
                  </a:lnTo>
                  <a:lnTo>
                    <a:pt x="1" y="105"/>
                  </a:lnTo>
                  <a:lnTo>
                    <a:pt x="0" y="97"/>
                  </a:lnTo>
                  <a:lnTo>
                    <a:pt x="0" y="89"/>
                  </a:lnTo>
                  <a:lnTo>
                    <a:pt x="0" y="79"/>
                  </a:lnTo>
                  <a:lnTo>
                    <a:pt x="1" y="71"/>
                  </a:lnTo>
                  <a:lnTo>
                    <a:pt x="3" y="61"/>
                  </a:lnTo>
                  <a:lnTo>
                    <a:pt x="5" y="54"/>
                  </a:lnTo>
                  <a:lnTo>
                    <a:pt x="8" y="46"/>
                  </a:lnTo>
                  <a:lnTo>
                    <a:pt x="13" y="38"/>
                  </a:lnTo>
                  <a:lnTo>
                    <a:pt x="17" y="31"/>
                  </a:lnTo>
                  <a:lnTo>
                    <a:pt x="22" y="25"/>
                  </a:lnTo>
                  <a:lnTo>
                    <a:pt x="28" y="19"/>
                  </a:lnTo>
                  <a:lnTo>
                    <a:pt x="34" y="14"/>
                  </a:lnTo>
                  <a:lnTo>
                    <a:pt x="41" y="10"/>
                  </a:lnTo>
                  <a:lnTo>
                    <a:pt x="48" y="6"/>
                  </a:lnTo>
                  <a:lnTo>
                    <a:pt x="55" y="4"/>
                  </a:lnTo>
                  <a:lnTo>
                    <a:pt x="63" y="1"/>
                  </a:lnTo>
                  <a:lnTo>
                    <a:pt x="71" y="0"/>
                  </a:lnTo>
                  <a:lnTo>
                    <a:pt x="80" y="0"/>
                  </a:lnTo>
                  <a:lnTo>
                    <a:pt x="88" y="0"/>
                  </a:lnTo>
                  <a:lnTo>
                    <a:pt x="96" y="1"/>
                  </a:lnTo>
                  <a:lnTo>
                    <a:pt x="104" y="4"/>
                  </a:lnTo>
                  <a:lnTo>
                    <a:pt x="111" y="6"/>
                  </a:lnTo>
                  <a:lnTo>
                    <a:pt x="118" y="10"/>
                  </a:lnTo>
                  <a:lnTo>
                    <a:pt x="125" y="14"/>
                  </a:lnTo>
                  <a:lnTo>
                    <a:pt x="131" y="19"/>
                  </a:lnTo>
                  <a:lnTo>
                    <a:pt x="137" y="25"/>
                  </a:lnTo>
                  <a:lnTo>
                    <a:pt x="142" y="31"/>
                  </a:lnTo>
                  <a:lnTo>
                    <a:pt x="147" y="38"/>
                  </a:lnTo>
                  <a:lnTo>
                    <a:pt x="151" y="46"/>
                  </a:lnTo>
                  <a:lnTo>
                    <a:pt x="154" y="54"/>
                  </a:lnTo>
                  <a:lnTo>
                    <a:pt x="156" y="61"/>
                  </a:lnTo>
                  <a:lnTo>
                    <a:pt x="158" y="71"/>
                  </a:lnTo>
                  <a:lnTo>
                    <a:pt x="159" y="79"/>
                  </a:lnTo>
                  <a:lnTo>
                    <a:pt x="159" y="89"/>
                  </a:lnTo>
                  <a:close/>
                </a:path>
              </a:pathLst>
            </a:custGeom>
            <a:solidFill>
              <a:srgbClr val="E87A41"/>
            </a:solidFill>
            <a:ln w="9525">
              <a:noFill/>
              <a:round/>
              <a:headEnd/>
              <a:tailEnd/>
            </a:ln>
          </p:spPr>
          <p:txBody>
            <a:bodyPr/>
            <a:lstStyle/>
            <a:p>
              <a:endParaRPr lang="en-US"/>
            </a:p>
          </p:txBody>
        </p:sp>
        <p:sp>
          <p:nvSpPr>
            <p:cNvPr id="45215" name="Freeform 152"/>
            <p:cNvSpPr>
              <a:spLocks/>
            </p:cNvSpPr>
            <p:nvPr/>
          </p:nvSpPr>
          <p:spPr bwMode="auto">
            <a:xfrm>
              <a:off x="3906" y="3493"/>
              <a:ext cx="30" cy="33"/>
            </a:xfrm>
            <a:custGeom>
              <a:avLst/>
              <a:gdLst>
                <a:gd name="T0" fmla="*/ 0 w 91"/>
                <a:gd name="T1" fmla="*/ 4 h 98"/>
                <a:gd name="T2" fmla="*/ 0 w 91"/>
                <a:gd name="T3" fmla="*/ 4 h 98"/>
                <a:gd name="T4" fmla="*/ 0 w 91"/>
                <a:gd name="T5" fmla="*/ 4 h 98"/>
                <a:gd name="T6" fmla="*/ 1 w 91"/>
                <a:gd name="T7" fmla="*/ 4 h 98"/>
                <a:gd name="T8" fmla="*/ 1 w 91"/>
                <a:gd name="T9" fmla="*/ 3 h 98"/>
                <a:gd name="T10" fmla="*/ 1 w 91"/>
                <a:gd name="T11" fmla="*/ 3 h 98"/>
                <a:gd name="T12" fmla="*/ 2 w 91"/>
                <a:gd name="T13" fmla="*/ 3 h 98"/>
                <a:gd name="T14" fmla="*/ 2 w 91"/>
                <a:gd name="T15" fmla="*/ 3 h 98"/>
                <a:gd name="T16" fmla="*/ 2 w 91"/>
                <a:gd name="T17" fmla="*/ 3 h 98"/>
                <a:gd name="T18" fmla="*/ 2 w 91"/>
                <a:gd name="T19" fmla="*/ 3 h 98"/>
                <a:gd name="T20" fmla="*/ 3 w 91"/>
                <a:gd name="T21" fmla="*/ 2 h 98"/>
                <a:gd name="T22" fmla="*/ 3 w 91"/>
                <a:gd name="T23" fmla="*/ 2 h 98"/>
                <a:gd name="T24" fmla="*/ 3 w 91"/>
                <a:gd name="T25" fmla="*/ 2 h 98"/>
                <a:gd name="T26" fmla="*/ 3 w 91"/>
                <a:gd name="T27" fmla="*/ 1 h 98"/>
                <a:gd name="T28" fmla="*/ 3 w 91"/>
                <a:gd name="T29" fmla="*/ 1 h 98"/>
                <a:gd name="T30" fmla="*/ 3 w 91"/>
                <a:gd name="T31" fmla="*/ 1 h 98"/>
                <a:gd name="T32" fmla="*/ 3 w 91"/>
                <a:gd name="T33" fmla="*/ 0 h 98"/>
                <a:gd name="T34" fmla="*/ 3 w 91"/>
                <a:gd name="T35" fmla="*/ 0 h 98"/>
                <a:gd name="T36" fmla="*/ 2 w 91"/>
                <a:gd name="T37" fmla="*/ 0 h 98"/>
                <a:gd name="T38" fmla="*/ 2 w 91"/>
                <a:gd name="T39" fmla="*/ 0 h 98"/>
                <a:gd name="T40" fmla="*/ 2 w 91"/>
                <a:gd name="T41" fmla="*/ 1 h 98"/>
                <a:gd name="T42" fmla="*/ 2 w 91"/>
                <a:gd name="T43" fmla="*/ 1 h 98"/>
                <a:gd name="T44" fmla="*/ 2 w 91"/>
                <a:gd name="T45" fmla="*/ 1 h 98"/>
                <a:gd name="T46" fmla="*/ 2 w 91"/>
                <a:gd name="T47" fmla="*/ 1 h 98"/>
                <a:gd name="T48" fmla="*/ 2 w 91"/>
                <a:gd name="T49" fmla="*/ 1 h 98"/>
                <a:gd name="T50" fmla="*/ 2 w 91"/>
                <a:gd name="T51" fmla="*/ 2 h 98"/>
                <a:gd name="T52" fmla="*/ 2 w 91"/>
                <a:gd name="T53" fmla="*/ 2 h 98"/>
                <a:gd name="T54" fmla="*/ 2 w 91"/>
                <a:gd name="T55" fmla="*/ 2 h 98"/>
                <a:gd name="T56" fmla="*/ 1 w 91"/>
                <a:gd name="T57" fmla="*/ 2 h 98"/>
                <a:gd name="T58" fmla="*/ 1 w 91"/>
                <a:gd name="T59" fmla="*/ 2 h 98"/>
                <a:gd name="T60" fmla="*/ 1 w 91"/>
                <a:gd name="T61" fmla="*/ 2 h 98"/>
                <a:gd name="T62" fmla="*/ 1 w 91"/>
                <a:gd name="T63" fmla="*/ 3 h 98"/>
                <a:gd name="T64" fmla="*/ 1 w 91"/>
                <a:gd name="T65" fmla="*/ 3 h 98"/>
                <a:gd name="T66" fmla="*/ 0 w 91"/>
                <a:gd name="T67" fmla="*/ 3 h 98"/>
                <a:gd name="T68" fmla="*/ 0 w 91"/>
                <a:gd name="T69" fmla="*/ 3 h 98"/>
                <a:gd name="T70" fmla="*/ 0 w 91"/>
                <a:gd name="T71" fmla="*/ 3 h 98"/>
                <a:gd name="T72" fmla="*/ 0 w 91"/>
                <a:gd name="T73" fmla="*/ 4 h 98"/>
                <a:gd name="T74" fmla="*/ 0 w 91"/>
                <a:gd name="T75" fmla="*/ 4 h 98"/>
                <a:gd name="T76" fmla="*/ 0 w 91"/>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98"/>
                <a:gd name="T119" fmla="*/ 91 w 91"/>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98">
                  <a:moveTo>
                    <a:pt x="0" y="98"/>
                  </a:moveTo>
                  <a:lnTo>
                    <a:pt x="0" y="98"/>
                  </a:lnTo>
                  <a:lnTo>
                    <a:pt x="9" y="97"/>
                  </a:lnTo>
                  <a:lnTo>
                    <a:pt x="18" y="96"/>
                  </a:lnTo>
                  <a:lnTo>
                    <a:pt x="28" y="93"/>
                  </a:lnTo>
                  <a:lnTo>
                    <a:pt x="36" y="91"/>
                  </a:lnTo>
                  <a:lnTo>
                    <a:pt x="44" y="86"/>
                  </a:lnTo>
                  <a:lnTo>
                    <a:pt x="51" y="81"/>
                  </a:lnTo>
                  <a:lnTo>
                    <a:pt x="59" y="75"/>
                  </a:lnTo>
                  <a:lnTo>
                    <a:pt x="65" y="69"/>
                  </a:lnTo>
                  <a:lnTo>
                    <a:pt x="71" y="62"/>
                  </a:lnTo>
                  <a:lnTo>
                    <a:pt x="76" y="55"/>
                  </a:lnTo>
                  <a:lnTo>
                    <a:pt x="81" y="46"/>
                  </a:lnTo>
                  <a:lnTo>
                    <a:pt x="85" y="38"/>
                  </a:lnTo>
                  <a:lnTo>
                    <a:pt x="88" y="28"/>
                  </a:lnTo>
                  <a:lnTo>
                    <a:pt x="90" y="20"/>
                  </a:lnTo>
                  <a:lnTo>
                    <a:pt x="91" y="9"/>
                  </a:lnTo>
                  <a:lnTo>
                    <a:pt x="91" y="0"/>
                  </a:lnTo>
                  <a:lnTo>
                    <a:pt x="68" y="0"/>
                  </a:lnTo>
                  <a:lnTo>
                    <a:pt x="68" y="7"/>
                  </a:lnTo>
                  <a:lnTo>
                    <a:pt x="67" y="14"/>
                  </a:lnTo>
                  <a:lnTo>
                    <a:pt x="64" y="21"/>
                  </a:lnTo>
                  <a:lnTo>
                    <a:pt x="62" y="27"/>
                  </a:lnTo>
                  <a:lnTo>
                    <a:pt x="60" y="33"/>
                  </a:lnTo>
                  <a:lnTo>
                    <a:pt x="57" y="39"/>
                  </a:lnTo>
                  <a:lnTo>
                    <a:pt x="52" y="45"/>
                  </a:lnTo>
                  <a:lnTo>
                    <a:pt x="48" y="50"/>
                  </a:lnTo>
                  <a:lnTo>
                    <a:pt x="44" y="55"/>
                  </a:lnTo>
                  <a:lnTo>
                    <a:pt x="38" y="58"/>
                  </a:lnTo>
                  <a:lnTo>
                    <a:pt x="33" y="62"/>
                  </a:lnTo>
                  <a:lnTo>
                    <a:pt x="27" y="66"/>
                  </a:lnTo>
                  <a:lnTo>
                    <a:pt x="20" y="68"/>
                  </a:lnTo>
                  <a:lnTo>
                    <a:pt x="14" y="69"/>
                  </a:lnTo>
                  <a:lnTo>
                    <a:pt x="7" y="70"/>
                  </a:lnTo>
                  <a:lnTo>
                    <a:pt x="0" y="72"/>
                  </a:lnTo>
                  <a:lnTo>
                    <a:pt x="0" y="98"/>
                  </a:lnTo>
                  <a:close/>
                </a:path>
              </a:pathLst>
            </a:custGeom>
            <a:solidFill>
              <a:srgbClr val="1F1A17"/>
            </a:solidFill>
            <a:ln w="9525">
              <a:noFill/>
              <a:round/>
              <a:headEnd/>
              <a:tailEnd/>
            </a:ln>
          </p:spPr>
          <p:txBody>
            <a:bodyPr/>
            <a:lstStyle/>
            <a:p>
              <a:endParaRPr lang="en-US"/>
            </a:p>
          </p:txBody>
        </p:sp>
        <p:sp>
          <p:nvSpPr>
            <p:cNvPr id="45216" name="Freeform 153"/>
            <p:cNvSpPr>
              <a:spLocks/>
            </p:cNvSpPr>
            <p:nvPr/>
          </p:nvSpPr>
          <p:spPr bwMode="auto">
            <a:xfrm>
              <a:off x="3875" y="3493"/>
              <a:ext cx="31" cy="33"/>
            </a:xfrm>
            <a:custGeom>
              <a:avLst/>
              <a:gdLst>
                <a:gd name="T0" fmla="*/ 0 w 92"/>
                <a:gd name="T1" fmla="*/ 0 h 98"/>
                <a:gd name="T2" fmla="*/ 0 w 92"/>
                <a:gd name="T3" fmla="*/ 0 h 98"/>
                <a:gd name="T4" fmla="*/ 0 w 92"/>
                <a:gd name="T5" fmla="*/ 0 h 98"/>
                <a:gd name="T6" fmla="*/ 0 w 92"/>
                <a:gd name="T7" fmla="*/ 1 h 98"/>
                <a:gd name="T8" fmla="*/ 0 w 92"/>
                <a:gd name="T9" fmla="*/ 1 h 98"/>
                <a:gd name="T10" fmla="*/ 0 w 92"/>
                <a:gd name="T11" fmla="*/ 1 h 98"/>
                <a:gd name="T12" fmla="*/ 0 w 92"/>
                <a:gd name="T13" fmla="*/ 2 h 98"/>
                <a:gd name="T14" fmla="*/ 1 w 92"/>
                <a:gd name="T15" fmla="*/ 2 h 98"/>
                <a:gd name="T16" fmla="*/ 1 w 92"/>
                <a:gd name="T17" fmla="*/ 2 h 98"/>
                <a:gd name="T18" fmla="*/ 1 w 92"/>
                <a:gd name="T19" fmla="*/ 3 h 98"/>
                <a:gd name="T20" fmla="*/ 1 w 92"/>
                <a:gd name="T21" fmla="*/ 3 h 98"/>
                <a:gd name="T22" fmla="*/ 1 w 92"/>
                <a:gd name="T23" fmla="*/ 3 h 98"/>
                <a:gd name="T24" fmla="*/ 2 w 92"/>
                <a:gd name="T25" fmla="*/ 3 h 98"/>
                <a:gd name="T26" fmla="*/ 2 w 92"/>
                <a:gd name="T27" fmla="*/ 3 h 98"/>
                <a:gd name="T28" fmla="*/ 2 w 92"/>
                <a:gd name="T29" fmla="*/ 3 h 98"/>
                <a:gd name="T30" fmla="*/ 3 w 92"/>
                <a:gd name="T31" fmla="*/ 4 h 98"/>
                <a:gd name="T32" fmla="*/ 3 w 92"/>
                <a:gd name="T33" fmla="*/ 4 h 98"/>
                <a:gd name="T34" fmla="*/ 3 w 92"/>
                <a:gd name="T35" fmla="*/ 4 h 98"/>
                <a:gd name="T36" fmla="*/ 3 w 92"/>
                <a:gd name="T37" fmla="*/ 3 h 98"/>
                <a:gd name="T38" fmla="*/ 3 w 92"/>
                <a:gd name="T39" fmla="*/ 3 h 98"/>
                <a:gd name="T40" fmla="*/ 3 w 92"/>
                <a:gd name="T41" fmla="*/ 3 h 98"/>
                <a:gd name="T42" fmla="*/ 3 w 92"/>
                <a:gd name="T43" fmla="*/ 3 h 98"/>
                <a:gd name="T44" fmla="*/ 2 w 92"/>
                <a:gd name="T45" fmla="*/ 2 h 98"/>
                <a:gd name="T46" fmla="*/ 2 w 92"/>
                <a:gd name="T47" fmla="*/ 2 h 98"/>
                <a:gd name="T48" fmla="*/ 2 w 92"/>
                <a:gd name="T49" fmla="*/ 2 h 98"/>
                <a:gd name="T50" fmla="*/ 2 w 92"/>
                <a:gd name="T51" fmla="*/ 2 h 98"/>
                <a:gd name="T52" fmla="*/ 2 w 92"/>
                <a:gd name="T53" fmla="*/ 2 h 98"/>
                <a:gd name="T54" fmla="*/ 1 w 92"/>
                <a:gd name="T55" fmla="*/ 2 h 98"/>
                <a:gd name="T56" fmla="*/ 1 w 92"/>
                <a:gd name="T57" fmla="*/ 1 h 98"/>
                <a:gd name="T58" fmla="*/ 1 w 92"/>
                <a:gd name="T59" fmla="*/ 1 h 98"/>
                <a:gd name="T60" fmla="*/ 1 w 92"/>
                <a:gd name="T61" fmla="*/ 1 h 98"/>
                <a:gd name="T62" fmla="*/ 1 w 92"/>
                <a:gd name="T63" fmla="*/ 1 h 98"/>
                <a:gd name="T64" fmla="*/ 1 w 92"/>
                <a:gd name="T65" fmla="*/ 1 h 98"/>
                <a:gd name="T66" fmla="*/ 1 w 92"/>
                <a:gd name="T67" fmla="*/ 0 h 98"/>
                <a:gd name="T68" fmla="*/ 1 w 92"/>
                <a:gd name="T69" fmla="*/ 0 h 98"/>
                <a:gd name="T70" fmla="*/ 1 w 92"/>
                <a:gd name="T71" fmla="*/ 0 h 98"/>
                <a:gd name="T72" fmla="*/ 0 w 92"/>
                <a:gd name="T73" fmla="*/ 0 h 98"/>
                <a:gd name="T74" fmla="*/ 0 w 92"/>
                <a:gd name="T75" fmla="*/ 0 h 98"/>
                <a:gd name="T76" fmla="*/ 0 w 92"/>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98"/>
                <a:gd name="T119" fmla="*/ 92 w 92"/>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98">
                  <a:moveTo>
                    <a:pt x="0" y="0"/>
                  </a:moveTo>
                  <a:lnTo>
                    <a:pt x="0" y="0"/>
                  </a:lnTo>
                  <a:lnTo>
                    <a:pt x="0" y="9"/>
                  </a:lnTo>
                  <a:lnTo>
                    <a:pt x="1" y="19"/>
                  </a:lnTo>
                  <a:lnTo>
                    <a:pt x="3" y="28"/>
                  </a:lnTo>
                  <a:lnTo>
                    <a:pt x="6" y="38"/>
                  </a:lnTo>
                  <a:lnTo>
                    <a:pt x="11" y="46"/>
                  </a:lnTo>
                  <a:lnTo>
                    <a:pt x="15" y="55"/>
                  </a:lnTo>
                  <a:lnTo>
                    <a:pt x="20" y="62"/>
                  </a:lnTo>
                  <a:lnTo>
                    <a:pt x="26" y="69"/>
                  </a:lnTo>
                  <a:lnTo>
                    <a:pt x="32" y="75"/>
                  </a:lnTo>
                  <a:lnTo>
                    <a:pt x="40" y="81"/>
                  </a:lnTo>
                  <a:lnTo>
                    <a:pt x="47" y="86"/>
                  </a:lnTo>
                  <a:lnTo>
                    <a:pt x="55" y="91"/>
                  </a:lnTo>
                  <a:lnTo>
                    <a:pt x="63" y="93"/>
                  </a:lnTo>
                  <a:lnTo>
                    <a:pt x="73" y="96"/>
                  </a:lnTo>
                  <a:lnTo>
                    <a:pt x="82" y="97"/>
                  </a:lnTo>
                  <a:lnTo>
                    <a:pt x="92" y="98"/>
                  </a:lnTo>
                  <a:lnTo>
                    <a:pt x="92" y="72"/>
                  </a:lnTo>
                  <a:lnTo>
                    <a:pt x="84" y="70"/>
                  </a:lnTo>
                  <a:lnTo>
                    <a:pt x="78" y="69"/>
                  </a:lnTo>
                  <a:lnTo>
                    <a:pt x="70" y="68"/>
                  </a:lnTo>
                  <a:lnTo>
                    <a:pt x="65" y="66"/>
                  </a:lnTo>
                  <a:lnTo>
                    <a:pt x="58" y="62"/>
                  </a:lnTo>
                  <a:lnTo>
                    <a:pt x="53" y="58"/>
                  </a:lnTo>
                  <a:lnTo>
                    <a:pt x="47" y="55"/>
                  </a:lnTo>
                  <a:lnTo>
                    <a:pt x="43" y="50"/>
                  </a:lnTo>
                  <a:lnTo>
                    <a:pt x="39" y="45"/>
                  </a:lnTo>
                  <a:lnTo>
                    <a:pt x="34" y="39"/>
                  </a:lnTo>
                  <a:lnTo>
                    <a:pt x="31" y="33"/>
                  </a:lnTo>
                  <a:lnTo>
                    <a:pt x="29" y="27"/>
                  </a:lnTo>
                  <a:lnTo>
                    <a:pt x="27" y="21"/>
                  </a:lnTo>
                  <a:lnTo>
                    <a:pt x="25" y="14"/>
                  </a:lnTo>
                  <a:lnTo>
                    <a:pt x="24" y="7"/>
                  </a:lnTo>
                  <a:lnTo>
                    <a:pt x="24" y="0"/>
                  </a:lnTo>
                  <a:lnTo>
                    <a:pt x="0" y="0"/>
                  </a:lnTo>
                  <a:close/>
                </a:path>
              </a:pathLst>
            </a:custGeom>
            <a:solidFill>
              <a:srgbClr val="1F1A17"/>
            </a:solidFill>
            <a:ln w="9525">
              <a:noFill/>
              <a:round/>
              <a:headEnd/>
              <a:tailEnd/>
            </a:ln>
          </p:spPr>
          <p:txBody>
            <a:bodyPr/>
            <a:lstStyle/>
            <a:p>
              <a:endParaRPr lang="en-US"/>
            </a:p>
          </p:txBody>
        </p:sp>
        <p:sp>
          <p:nvSpPr>
            <p:cNvPr id="45217" name="Freeform 154"/>
            <p:cNvSpPr>
              <a:spLocks/>
            </p:cNvSpPr>
            <p:nvPr/>
          </p:nvSpPr>
          <p:spPr bwMode="auto">
            <a:xfrm>
              <a:off x="3875" y="3459"/>
              <a:ext cx="31" cy="34"/>
            </a:xfrm>
            <a:custGeom>
              <a:avLst/>
              <a:gdLst>
                <a:gd name="T0" fmla="*/ 3 w 92"/>
                <a:gd name="T1" fmla="*/ 0 h 102"/>
                <a:gd name="T2" fmla="*/ 3 w 92"/>
                <a:gd name="T3" fmla="*/ 0 h 102"/>
                <a:gd name="T4" fmla="*/ 3 w 92"/>
                <a:gd name="T5" fmla="*/ 0 h 102"/>
                <a:gd name="T6" fmla="*/ 3 w 92"/>
                <a:gd name="T7" fmla="*/ 0 h 102"/>
                <a:gd name="T8" fmla="*/ 2 w 92"/>
                <a:gd name="T9" fmla="*/ 0 h 102"/>
                <a:gd name="T10" fmla="*/ 2 w 92"/>
                <a:gd name="T11" fmla="*/ 0 h 102"/>
                <a:gd name="T12" fmla="*/ 2 w 92"/>
                <a:gd name="T13" fmla="*/ 0 h 102"/>
                <a:gd name="T14" fmla="*/ 1 w 92"/>
                <a:gd name="T15" fmla="*/ 1 h 102"/>
                <a:gd name="T16" fmla="*/ 1 w 92"/>
                <a:gd name="T17" fmla="*/ 1 h 102"/>
                <a:gd name="T18" fmla="*/ 1 w 92"/>
                <a:gd name="T19" fmla="*/ 1 h 102"/>
                <a:gd name="T20" fmla="*/ 1 w 92"/>
                <a:gd name="T21" fmla="*/ 1 h 102"/>
                <a:gd name="T22" fmla="*/ 1 w 92"/>
                <a:gd name="T23" fmla="*/ 2 h 102"/>
                <a:gd name="T24" fmla="*/ 0 w 92"/>
                <a:gd name="T25" fmla="*/ 2 h 102"/>
                <a:gd name="T26" fmla="*/ 0 w 92"/>
                <a:gd name="T27" fmla="*/ 2 h 102"/>
                <a:gd name="T28" fmla="*/ 0 w 92"/>
                <a:gd name="T29" fmla="*/ 3 h 102"/>
                <a:gd name="T30" fmla="*/ 0 w 92"/>
                <a:gd name="T31" fmla="*/ 3 h 102"/>
                <a:gd name="T32" fmla="*/ 0 w 92"/>
                <a:gd name="T33" fmla="*/ 3 h 102"/>
                <a:gd name="T34" fmla="*/ 0 w 92"/>
                <a:gd name="T35" fmla="*/ 4 h 102"/>
                <a:gd name="T36" fmla="*/ 1 w 92"/>
                <a:gd name="T37" fmla="*/ 4 h 102"/>
                <a:gd name="T38" fmla="*/ 1 w 92"/>
                <a:gd name="T39" fmla="*/ 3 h 102"/>
                <a:gd name="T40" fmla="*/ 1 w 92"/>
                <a:gd name="T41" fmla="*/ 3 h 102"/>
                <a:gd name="T42" fmla="*/ 1 w 92"/>
                <a:gd name="T43" fmla="*/ 3 h 102"/>
                <a:gd name="T44" fmla="*/ 1 w 92"/>
                <a:gd name="T45" fmla="*/ 3 h 102"/>
                <a:gd name="T46" fmla="*/ 1 w 92"/>
                <a:gd name="T47" fmla="*/ 2 h 102"/>
                <a:gd name="T48" fmla="*/ 1 w 92"/>
                <a:gd name="T49" fmla="*/ 2 h 102"/>
                <a:gd name="T50" fmla="*/ 1 w 92"/>
                <a:gd name="T51" fmla="*/ 2 h 102"/>
                <a:gd name="T52" fmla="*/ 2 w 92"/>
                <a:gd name="T53" fmla="*/ 2 h 102"/>
                <a:gd name="T54" fmla="*/ 2 w 92"/>
                <a:gd name="T55" fmla="*/ 2 h 102"/>
                <a:gd name="T56" fmla="*/ 2 w 92"/>
                <a:gd name="T57" fmla="*/ 1 h 102"/>
                <a:gd name="T58" fmla="*/ 2 w 92"/>
                <a:gd name="T59" fmla="*/ 1 h 102"/>
                <a:gd name="T60" fmla="*/ 2 w 92"/>
                <a:gd name="T61" fmla="*/ 1 h 102"/>
                <a:gd name="T62" fmla="*/ 3 w 92"/>
                <a:gd name="T63" fmla="*/ 1 h 102"/>
                <a:gd name="T64" fmla="*/ 3 w 92"/>
                <a:gd name="T65" fmla="*/ 1 h 102"/>
                <a:gd name="T66" fmla="*/ 3 w 92"/>
                <a:gd name="T67" fmla="*/ 1 h 102"/>
                <a:gd name="T68" fmla="*/ 3 w 92"/>
                <a:gd name="T69" fmla="*/ 1 h 102"/>
                <a:gd name="T70" fmla="*/ 3 w 92"/>
                <a:gd name="T71" fmla="*/ 1 h 102"/>
                <a:gd name="T72" fmla="*/ 3 w 92"/>
                <a:gd name="T73" fmla="*/ 0 h 102"/>
                <a:gd name="T74" fmla="*/ 3 w 92"/>
                <a:gd name="T75" fmla="*/ 0 h 102"/>
                <a:gd name="T76" fmla="*/ 3 w 92"/>
                <a:gd name="T77" fmla="*/ 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102"/>
                <a:gd name="T119" fmla="*/ 92 w 92"/>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102">
                  <a:moveTo>
                    <a:pt x="92" y="0"/>
                  </a:moveTo>
                  <a:lnTo>
                    <a:pt x="92" y="0"/>
                  </a:lnTo>
                  <a:lnTo>
                    <a:pt x="82" y="0"/>
                  </a:lnTo>
                  <a:lnTo>
                    <a:pt x="73" y="1"/>
                  </a:lnTo>
                  <a:lnTo>
                    <a:pt x="63" y="3"/>
                  </a:lnTo>
                  <a:lnTo>
                    <a:pt x="55" y="7"/>
                  </a:lnTo>
                  <a:lnTo>
                    <a:pt x="47" y="12"/>
                  </a:lnTo>
                  <a:lnTo>
                    <a:pt x="40" y="17"/>
                  </a:lnTo>
                  <a:lnTo>
                    <a:pt x="32" y="23"/>
                  </a:lnTo>
                  <a:lnTo>
                    <a:pt x="26" y="29"/>
                  </a:lnTo>
                  <a:lnTo>
                    <a:pt x="20" y="36"/>
                  </a:lnTo>
                  <a:lnTo>
                    <a:pt x="15" y="44"/>
                  </a:lnTo>
                  <a:lnTo>
                    <a:pt x="11" y="53"/>
                  </a:lnTo>
                  <a:lnTo>
                    <a:pt x="6" y="61"/>
                  </a:lnTo>
                  <a:lnTo>
                    <a:pt x="3" y="71"/>
                  </a:lnTo>
                  <a:lnTo>
                    <a:pt x="1" y="81"/>
                  </a:lnTo>
                  <a:lnTo>
                    <a:pt x="0" y="91"/>
                  </a:lnTo>
                  <a:lnTo>
                    <a:pt x="0" y="102"/>
                  </a:lnTo>
                  <a:lnTo>
                    <a:pt x="24" y="102"/>
                  </a:lnTo>
                  <a:lnTo>
                    <a:pt x="24" y="93"/>
                  </a:lnTo>
                  <a:lnTo>
                    <a:pt x="25" y="86"/>
                  </a:lnTo>
                  <a:lnTo>
                    <a:pt x="27" y="79"/>
                  </a:lnTo>
                  <a:lnTo>
                    <a:pt x="29" y="72"/>
                  </a:lnTo>
                  <a:lnTo>
                    <a:pt x="31" y="65"/>
                  </a:lnTo>
                  <a:lnTo>
                    <a:pt x="34" y="59"/>
                  </a:lnTo>
                  <a:lnTo>
                    <a:pt x="39" y="53"/>
                  </a:lnTo>
                  <a:lnTo>
                    <a:pt x="43" y="48"/>
                  </a:lnTo>
                  <a:lnTo>
                    <a:pt x="47" y="43"/>
                  </a:lnTo>
                  <a:lnTo>
                    <a:pt x="53" y="38"/>
                  </a:lnTo>
                  <a:lnTo>
                    <a:pt x="58" y="35"/>
                  </a:lnTo>
                  <a:lnTo>
                    <a:pt x="65" y="32"/>
                  </a:lnTo>
                  <a:lnTo>
                    <a:pt x="71" y="30"/>
                  </a:lnTo>
                  <a:lnTo>
                    <a:pt x="78" y="27"/>
                  </a:lnTo>
                  <a:lnTo>
                    <a:pt x="84" y="26"/>
                  </a:lnTo>
                  <a:lnTo>
                    <a:pt x="92" y="26"/>
                  </a:lnTo>
                  <a:lnTo>
                    <a:pt x="92" y="0"/>
                  </a:lnTo>
                  <a:close/>
                </a:path>
              </a:pathLst>
            </a:custGeom>
            <a:solidFill>
              <a:srgbClr val="1F1A17"/>
            </a:solidFill>
            <a:ln w="9525">
              <a:noFill/>
              <a:round/>
              <a:headEnd/>
              <a:tailEnd/>
            </a:ln>
          </p:spPr>
          <p:txBody>
            <a:bodyPr/>
            <a:lstStyle/>
            <a:p>
              <a:endParaRPr lang="en-US"/>
            </a:p>
          </p:txBody>
        </p:sp>
        <p:sp>
          <p:nvSpPr>
            <p:cNvPr id="45218" name="Freeform 155"/>
            <p:cNvSpPr>
              <a:spLocks/>
            </p:cNvSpPr>
            <p:nvPr/>
          </p:nvSpPr>
          <p:spPr bwMode="auto">
            <a:xfrm>
              <a:off x="3906" y="3459"/>
              <a:ext cx="30" cy="34"/>
            </a:xfrm>
            <a:custGeom>
              <a:avLst/>
              <a:gdLst>
                <a:gd name="T0" fmla="*/ 3 w 91"/>
                <a:gd name="T1" fmla="*/ 4 h 102"/>
                <a:gd name="T2" fmla="*/ 3 w 91"/>
                <a:gd name="T3" fmla="*/ 4 h 102"/>
                <a:gd name="T4" fmla="*/ 3 w 91"/>
                <a:gd name="T5" fmla="*/ 3 h 102"/>
                <a:gd name="T6" fmla="*/ 3 w 91"/>
                <a:gd name="T7" fmla="*/ 3 h 102"/>
                <a:gd name="T8" fmla="*/ 3 w 91"/>
                <a:gd name="T9" fmla="*/ 3 h 102"/>
                <a:gd name="T10" fmla="*/ 3 w 91"/>
                <a:gd name="T11" fmla="*/ 2 h 102"/>
                <a:gd name="T12" fmla="*/ 3 w 91"/>
                <a:gd name="T13" fmla="*/ 2 h 102"/>
                <a:gd name="T14" fmla="*/ 3 w 91"/>
                <a:gd name="T15" fmla="*/ 2 h 102"/>
                <a:gd name="T16" fmla="*/ 3 w 91"/>
                <a:gd name="T17" fmla="*/ 1 h 102"/>
                <a:gd name="T18" fmla="*/ 2 w 91"/>
                <a:gd name="T19" fmla="*/ 1 h 102"/>
                <a:gd name="T20" fmla="*/ 2 w 91"/>
                <a:gd name="T21" fmla="*/ 1 h 102"/>
                <a:gd name="T22" fmla="*/ 2 w 91"/>
                <a:gd name="T23" fmla="*/ 1 h 102"/>
                <a:gd name="T24" fmla="*/ 2 w 91"/>
                <a:gd name="T25" fmla="*/ 0 h 102"/>
                <a:gd name="T26" fmla="*/ 1 w 91"/>
                <a:gd name="T27" fmla="*/ 0 h 102"/>
                <a:gd name="T28" fmla="*/ 1 w 91"/>
                <a:gd name="T29" fmla="*/ 0 h 102"/>
                <a:gd name="T30" fmla="*/ 1 w 91"/>
                <a:gd name="T31" fmla="*/ 0 h 102"/>
                <a:gd name="T32" fmla="*/ 0 w 91"/>
                <a:gd name="T33" fmla="*/ 0 h 102"/>
                <a:gd name="T34" fmla="*/ 0 w 91"/>
                <a:gd name="T35" fmla="*/ 0 h 102"/>
                <a:gd name="T36" fmla="*/ 0 w 91"/>
                <a:gd name="T37" fmla="*/ 1 h 102"/>
                <a:gd name="T38" fmla="*/ 0 w 91"/>
                <a:gd name="T39" fmla="*/ 1 h 102"/>
                <a:gd name="T40" fmla="*/ 1 w 91"/>
                <a:gd name="T41" fmla="*/ 1 h 102"/>
                <a:gd name="T42" fmla="*/ 1 w 91"/>
                <a:gd name="T43" fmla="*/ 1 h 102"/>
                <a:gd name="T44" fmla="*/ 1 w 91"/>
                <a:gd name="T45" fmla="*/ 1 h 102"/>
                <a:gd name="T46" fmla="*/ 1 w 91"/>
                <a:gd name="T47" fmla="*/ 1 h 102"/>
                <a:gd name="T48" fmla="*/ 1 w 91"/>
                <a:gd name="T49" fmla="*/ 1 h 102"/>
                <a:gd name="T50" fmla="*/ 2 w 91"/>
                <a:gd name="T51" fmla="*/ 2 h 102"/>
                <a:gd name="T52" fmla="*/ 2 w 91"/>
                <a:gd name="T53" fmla="*/ 2 h 102"/>
                <a:gd name="T54" fmla="*/ 2 w 91"/>
                <a:gd name="T55" fmla="*/ 2 h 102"/>
                <a:gd name="T56" fmla="*/ 2 w 91"/>
                <a:gd name="T57" fmla="*/ 2 h 102"/>
                <a:gd name="T58" fmla="*/ 2 w 91"/>
                <a:gd name="T59" fmla="*/ 2 h 102"/>
                <a:gd name="T60" fmla="*/ 2 w 91"/>
                <a:gd name="T61" fmla="*/ 3 h 102"/>
                <a:gd name="T62" fmla="*/ 2 w 91"/>
                <a:gd name="T63" fmla="*/ 3 h 102"/>
                <a:gd name="T64" fmla="*/ 2 w 91"/>
                <a:gd name="T65" fmla="*/ 3 h 102"/>
                <a:gd name="T66" fmla="*/ 2 w 91"/>
                <a:gd name="T67" fmla="*/ 3 h 102"/>
                <a:gd name="T68" fmla="*/ 2 w 91"/>
                <a:gd name="T69" fmla="*/ 4 h 102"/>
                <a:gd name="T70" fmla="*/ 2 w 91"/>
                <a:gd name="T71" fmla="*/ 4 h 102"/>
                <a:gd name="T72" fmla="*/ 3 w 91"/>
                <a:gd name="T73" fmla="*/ 4 h 102"/>
                <a:gd name="T74" fmla="*/ 3 w 91"/>
                <a:gd name="T75" fmla="*/ 4 h 102"/>
                <a:gd name="T76" fmla="*/ 3 w 91"/>
                <a:gd name="T77" fmla="*/ 4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02"/>
                <a:gd name="T119" fmla="*/ 91 w 91"/>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02">
                  <a:moveTo>
                    <a:pt x="91" y="102"/>
                  </a:moveTo>
                  <a:lnTo>
                    <a:pt x="91" y="102"/>
                  </a:lnTo>
                  <a:lnTo>
                    <a:pt x="91" y="91"/>
                  </a:lnTo>
                  <a:lnTo>
                    <a:pt x="90" y="81"/>
                  </a:lnTo>
                  <a:lnTo>
                    <a:pt x="88" y="71"/>
                  </a:lnTo>
                  <a:lnTo>
                    <a:pt x="85" y="61"/>
                  </a:lnTo>
                  <a:lnTo>
                    <a:pt x="81" y="53"/>
                  </a:lnTo>
                  <a:lnTo>
                    <a:pt x="76" y="44"/>
                  </a:lnTo>
                  <a:lnTo>
                    <a:pt x="71" y="36"/>
                  </a:lnTo>
                  <a:lnTo>
                    <a:pt x="65" y="29"/>
                  </a:lnTo>
                  <a:lnTo>
                    <a:pt x="59" y="23"/>
                  </a:lnTo>
                  <a:lnTo>
                    <a:pt x="51" y="17"/>
                  </a:lnTo>
                  <a:lnTo>
                    <a:pt x="44" y="12"/>
                  </a:lnTo>
                  <a:lnTo>
                    <a:pt x="36" y="7"/>
                  </a:lnTo>
                  <a:lnTo>
                    <a:pt x="28" y="3"/>
                  </a:lnTo>
                  <a:lnTo>
                    <a:pt x="18" y="1"/>
                  </a:lnTo>
                  <a:lnTo>
                    <a:pt x="9" y="0"/>
                  </a:lnTo>
                  <a:lnTo>
                    <a:pt x="0" y="0"/>
                  </a:lnTo>
                  <a:lnTo>
                    <a:pt x="0" y="26"/>
                  </a:lnTo>
                  <a:lnTo>
                    <a:pt x="7" y="26"/>
                  </a:lnTo>
                  <a:lnTo>
                    <a:pt x="14" y="27"/>
                  </a:lnTo>
                  <a:lnTo>
                    <a:pt x="20" y="30"/>
                  </a:lnTo>
                  <a:lnTo>
                    <a:pt x="27" y="32"/>
                  </a:lnTo>
                  <a:lnTo>
                    <a:pt x="33" y="35"/>
                  </a:lnTo>
                  <a:lnTo>
                    <a:pt x="38" y="38"/>
                  </a:lnTo>
                  <a:lnTo>
                    <a:pt x="44" y="43"/>
                  </a:lnTo>
                  <a:lnTo>
                    <a:pt x="48" y="48"/>
                  </a:lnTo>
                  <a:lnTo>
                    <a:pt x="52" y="53"/>
                  </a:lnTo>
                  <a:lnTo>
                    <a:pt x="57" y="59"/>
                  </a:lnTo>
                  <a:lnTo>
                    <a:pt x="60" y="65"/>
                  </a:lnTo>
                  <a:lnTo>
                    <a:pt x="62" y="72"/>
                  </a:lnTo>
                  <a:lnTo>
                    <a:pt x="64" y="79"/>
                  </a:lnTo>
                  <a:lnTo>
                    <a:pt x="67" y="86"/>
                  </a:lnTo>
                  <a:lnTo>
                    <a:pt x="68" y="93"/>
                  </a:lnTo>
                  <a:lnTo>
                    <a:pt x="68" y="102"/>
                  </a:lnTo>
                  <a:lnTo>
                    <a:pt x="91" y="102"/>
                  </a:lnTo>
                  <a:close/>
                </a:path>
              </a:pathLst>
            </a:custGeom>
            <a:solidFill>
              <a:srgbClr val="1F1A17"/>
            </a:solidFill>
            <a:ln w="9525">
              <a:noFill/>
              <a:round/>
              <a:headEnd/>
              <a:tailEnd/>
            </a:ln>
          </p:spPr>
          <p:txBody>
            <a:bodyPr/>
            <a:lstStyle/>
            <a:p>
              <a:endParaRPr lang="en-US"/>
            </a:p>
          </p:txBody>
        </p:sp>
        <p:sp>
          <p:nvSpPr>
            <p:cNvPr id="45219" name="Freeform 156"/>
            <p:cNvSpPr>
              <a:spLocks/>
            </p:cNvSpPr>
            <p:nvPr/>
          </p:nvSpPr>
          <p:spPr bwMode="auto">
            <a:xfrm>
              <a:off x="4074" y="3295"/>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5"/>
                  </a:lnTo>
                  <a:lnTo>
                    <a:pt x="124" y="92"/>
                  </a:lnTo>
                  <a:lnTo>
                    <a:pt x="122" y="98"/>
                  </a:lnTo>
                  <a:lnTo>
                    <a:pt x="120" y="104"/>
                  </a:lnTo>
                  <a:lnTo>
                    <a:pt x="117" y="110"/>
                  </a:lnTo>
                  <a:lnTo>
                    <a:pt x="113" y="116"/>
                  </a:lnTo>
                  <a:lnTo>
                    <a:pt x="109" y="121"/>
                  </a:lnTo>
                  <a:lnTo>
                    <a:pt x="105" y="124"/>
                  </a:lnTo>
                  <a:lnTo>
                    <a:pt x="99" y="129"/>
                  </a:lnTo>
                  <a:lnTo>
                    <a:pt x="95" y="133"/>
                  </a:lnTo>
                  <a:lnTo>
                    <a:pt x="88" y="135"/>
                  </a:lnTo>
                  <a:lnTo>
                    <a:pt x="83" y="137"/>
                  </a:lnTo>
                  <a:lnTo>
                    <a:pt x="77" y="139"/>
                  </a:lnTo>
                  <a:lnTo>
                    <a:pt x="70" y="140"/>
                  </a:lnTo>
                  <a:lnTo>
                    <a:pt x="64" y="140"/>
                  </a:lnTo>
                  <a:lnTo>
                    <a:pt x="57" y="140"/>
                  </a:lnTo>
                  <a:lnTo>
                    <a:pt x="51" y="139"/>
                  </a:lnTo>
                  <a:lnTo>
                    <a:pt x="44" y="137"/>
                  </a:lnTo>
                  <a:lnTo>
                    <a:pt x="39" y="135"/>
                  </a:lnTo>
                  <a:lnTo>
                    <a:pt x="33" y="133"/>
                  </a:lnTo>
                  <a:lnTo>
                    <a:pt x="28" y="129"/>
                  </a:lnTo>
                  <a:lnTo>
                    <a:pt x="23" y="124"/>
                  </a:lnTo>
                  <a:lnTo>
                    <a:pt x="18" y="121"/>
                  </a:lnTo>
                  <a:lnTo>
                    <a:pt x="14" y="116"/>
                  </a:lnTo>
                  <a:lnTo>
                    <a:pt x="11" y="110"/>
                  </a:lnTo>
                  <a:lnTo>
                    <a:pt x="7" y="104"/>
                  </a:lnTo>
                  <a:lnTo>
                    <a:pt x="5" y="98"/>
                  </a:lnTo>
                  <a:lnTo>
                    <a:pt x="3" y="92"/>
                  </a:lnTo>
                  <a:lnTo>
                    <a:pt x="1" y="85"/>
                  </a:lnTo>
                  <a:lnTo>
                    <a:pt x="1" y="77"/>
                  </a:lnTo>
                  <a:lnTo>
                    <a:pt x="0" y="70"/>
                  </a:lnTo>
                  <a:lnTo>
                    <a:pt x="1" y="62"/>
                  </a:lnTo>
                  <a:lnTo>
                    <a:pt x="1" y="56"/>
                  </a:lnTo>
                  <a:lnTo>
                    <a:pt x="3" y="49"/>
                  </a:lnTo>
                  <a:lnTo>
                    <a:pt x="5" y="41"/>
                  </a:lnTo>
                  <a:lnTo>
                    <a:pt x="7" y="35"/>
                  </a:lnTo>
                  <a:lnTo>
                    <a:pt x="11" y="30"/>
                  </a:lnTo>
                  <a:lnTo>
                    <a:pt x="14" y="25"/>
                  </a:lnTo>
                  <a:lnTo>
                    <a:pt x="18" y="20"/>
                  </a:lnTo>
                  <a:lnTo>
                    <a:pt x="23" y="15"/>
                  </a:lnTo>
                  <a:lnTo>
                    <a:pt x="28" y="12"/>
                  </a:lnTo>
                  <a:lnTo>
                    <a:pt x="33" y="8"/>
                  </a:lnTo>
                  <a:lnTo>
                    <a:pt x="39" y="4"/>
                  </a:lnTo>
                  <a:lnTo>
                    <a:pt x="44" y="2"/>
                  </a:lnTo>
                  <a:lnTo>
                    <a:pt x="51" y="1"/>
                  </a:lnTo>
                  <a:lnTo>
                    <a:pt x="57" y="0"/>
                  </a:lnTo>
                  <a:lnTo>
                    <a:pt x="64" y="0"/>
                  </a:lnTo>
                  <a:lnTo>
                    <a:pt x="70" y="0"/>
                  </a:lnTo>
                  <a:lnTo>
                    <a:pt x="77" y="1"/>
                  </a:lnTo>
                  <a:lnTo>
                    <a:pt x="83" y="2"/>
                  </a:lnTo>
                  <a:lnTo>
                    <a:pt x="88" y="4"/>
                  </a:lnTo>
                  <a:lnTo>
                    <a:pt x="95" y="8"/>
                  </a:lnTo>
                  <a:lnTo>
                    <a:pt x="99" y="12"/>
                  </a:lnTo>
                  <a:lnTo>
                    <a:pt x="105" y="15"/>
                  </a:lnTo>
                  <a:lnTo>
                    <a:pt x="109" y="20"/>
                  </a:lnTo>
                  <a:lnTo>
                    <a:pt x="113" y="25"/>
                  </a:lnTo>
                  <a:lnTo>
                    <a:pt x="117" y="30"/>
                  </a:lnTo>
                  <a:lnTo>
                    <a:pt x="120" y="35"/>
                  </a:lnTo>
                  <a:lnTo>
                    <a:pt x="122" y="41"/>
                  </a:lnTo>
                  <a:lnTo>
                    <a:pt x="124" y="49"/>
                  </a:lnTo>
                  <a:lnTo>
                    <a:pt x="126" y="56"/>
                  </a:lnTo>
                  <a:lnTo>
                    <a:pt x="126" y="62"/>
                  </a:lnTo>
                  <a:lnTo>
                    <a:pt x="127" y="70"/>
                  </a:lnTo>
                  <a:close/>
                </a:path>
              </a:pathLst>
            </a:custGeom>
            <a:solidFill>
              <a:srgbClr val="E87A41"/>
            </a:solidFill>
            <a:ln w="9525">
              <a:noFill/>
              <a:round/>
              <a:headEnd/>
              <a:tailEnd/>
            </a:ln>
          </p:spPr>
          <p:txBody>
            <a:bodyPr/>
            <a:lstStyle/>
            <a:p>
              <a:endParaRPr lang="en-US"/>
            </a:p>
          </p:txBody>
        </p:sp>
        <p:sp>
          <p:nvSpPr>
            <p:cNvPr id="45220" name="Freeform 157"/>
            <p:cNvSpPr>
              <a:spLocks/>
            </p:cNvSpPr>
            <p:nvPr/>
          </p:nvSpPr>
          <p:spPr bwMode="auto">
            <a:xfrm>
              <a:off x="4095" y="3319"/>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7" y="83"/>
                  </a:lnTo>
                  <a:lnTo>
                    <a:pt x="15" y="82"/>
                  </a:lnTo>
                  <a:lnTo>
                    <a:pt x="22" y="80"/>
                  </a:lnTo>
                  <a:lnTo>
                    <a:pt x="30" y="77"/>
                  </a:lnTo>
                  <a:lnTo>
                    <a:pt x="36" y="73"/>
                  </a:lnTo>
                  <a:lnTo>
                    <a:pt x="43" y="70"/>
                  </a:lnTo>
                  <a:lnTo>
                    <a:pt x="48" y="65"/>
                  </a:lnTo>
                  <a:lnTo>
                    <a:pt x="54" y="60"/>
                  </a:lnTo>
                  <a:lnTo>
                    <a:pt x="58" y="54"/>
                  </a:lnTo>
                  <a:lnTo>
                    <a:pt x="62" y="47"/>
                  </a:lnTo>
                  <a:lnTo>
                    <a:pt x="67" y="40"/>
                  </a:lnTo>
                  <a:lnTo>
                    <a:pt x="70" y="33"/>
                  </a:lnTo>
                  <a:lnTo>
                    <a:pt x="72" y="25"/>
                  </a:lnTo>
                  <a:lnTo>
                    <a:pt x="74" y="17"/>
                  </a:lnTo>
                  <a:lnTo>
                    <a:pt x="75" y="9"/>
                  </a:lnTo>
                  <a:lnTo>
                    <a:pt x="75" y="0"/>
                  </a:lnTo>
                  <a:lnTo>
                    <a:pt x="51" y="0"/>
                  </a:lnTo>
                  <a:lnTo>
                    <a:pt x="50" y="6"/>
                  </a:lnTo>
                  <a:lnTo>
                    <a:pt x="50" y="12"/>
                  </a:lnTo>
                  <a:lnTo>
                    <a:pt x="49" y="17"/>
                  </a:lnTo>
                  <a:lnTo>
                    <a:pt x="47" y="23"/>
                  </a:lnTo>
                  <a:lnTo>
                    <a:pt x="45" y="28"/>
                  </a:lnTo>
                  <a:lnTo>
                    <a:pt x="43" y="33"/>
                  </a:lnTo>
                  <a:lnTo>
                    <a:pt x="40" y="36"/>
                  </a:lnTo>
                  <a:lnTo>
                    <a:pt x="36" y="41"/>
                  </a:lnTo>
                  <a:lnTo>
                    <a:pt x="33" y="45"/>
                  </a:lnTo>
                  <a:lnTo>
                    <a:pt x="29" y="47"/>
                  </a:lnTo>
                  <a:lnTo>
                    <a:pt x="24" y="51"/>
                  </a:lnTo>
                  <a:lnTo>
                    <a:pt x="20" y="53"/>
                  </a:lnTo>
                  <a:lnTo>
                    <a:pt x="16" y="54"/>
                  </a:lnTo>
                  <a:lnTo>
                    <a:pt x="10" y="55"/>
                  </a:lnTo>
                  <a:lnTo>
                    <a:pt x="5" y="57"/>
                  </a:lnTo>
                  <a:lnTo>
                    <a:pt x="0" y="57"/>
                  </a:lnTo>
                  <a:lnTo>
                    <a:pt x="0" y="84"/>
                  </a:lnTo>
                  <a:close/>
                </a:path>
              </a:pathLst>
            </a:custGeom>
            <a:solidFill>
              <a:srgbClr val="1F1A17"/>
            </a:solidFill>
            <a:ln w="9525">
              <a:noFill/>
              <a:round/>
              <a:headEnd/>
              <a:tailEnd/>
            </a:ln>
          </p:spPr>
          <p:txBody>
            <a:bodyPr/>
            <a:lstStyle/>
            <a:p>
              <a:endParaRPr lang="en-US"/>
            </a:p>
          </p:txBody>
        </p:sp>
        <p:sp>
          <p:nvSpPr>
            <p:cNvPr id="45221" name="Freeform 158"/>
            <p:cNvSpPr>
              <a:spLocks/>
            </p:cNvSpPr>
            <p:nvPr/>
          </p:nvSpPr>
          <p:spPr bwMode="auto">
            <a:xfrm>
              <a:off x="4070" y="3319"/>
              <a:ext cx="25" cy="28"/>
            </a:xfrm>
            <a:custGeom>
              <a:avLst/>
              <a:gdLst>
                <a:gd name="T0" fmla="*/ 0 w 76"/>
                <a:gd name="T1" fmla="*/ 0 h 84"/>
                <a:gd name="T2" fmla="*/ 0 w 76"/>
                <a:gd name="T3" fmla="*/ 0 h 84"/>
                <a:gd name="T4" fmla="*/ 0 w 76"/>
                <a:gd name="T5" fmla="*/ 0 h 84"/>
                <a:gd name="T6" fmla="*/ 0 w 76"/>
                <a:gd name="T7" fmla="*/ 1 h 84"/>
                <a:gd name="T8" fmla="*/ 0 w 76"/>
                <a:gd name="T9" fmla="*/ 1 h 84"/>
                <a:gd name="T10" fmla="*/ 0 w 76"/>
                <a:gd name="T11" fmla="*/ 1 h 84"/>
                <a:gd name="T12" fmla="*/ 0 w 76"/>
                <a:gd name="T13" fmla="*/ 1 h 84"/>
                <a:gd name="T14" fmla="*/ 0 w 76"/>
                <a:gd name="T15" fmla="*/ 2 h 84"/>
                <a:gd name="T16" fmla="*/ 1 w 76"/>
                <a:gd name="T17" fmla="*/ 2 h 84"/>
                <a:gd name="T18" fmla="*/ 1 w 76"/>
                <a:gd name="T19" fmla="*/ 2 h 84"/>
                <a:gd name="T20" fmla="*/ 1 w 76"/>
                <a:gd name="T21" fmla="*/ 2 h 84"/>
                <a:gd name="T22" fmla="*/ 1 w 76"/>
                <a:gd name="T23" fmla="*/ 3 h 84"/>
                <a:gd name="T24" fmla="*/ 1 w 76"/>
                <a:gd name="T25" fmla="*/ 3 h 84"/>
                <a:gd name="T26" fmla="*/ 2 w 76"/>
                <a:gd name="T27" fmla="*/ 3 h 84"/>
                <a:gd name="T28" fmla="*/ 2 w 76"/>
                <a:gd name="T29" fmla="*/ 3 h 84"/>
                <a:gd name="T30" fmla="*/ 2 w 76"/>
                <a:gd name="T31" fmla="*/ 3 h 84"/>
                <a:gd name="T32" fmla="*/ 2 w 76"/>
                <a:gd name="T33" fmla="*/ 3 h 84"/>
                <a:gd name="T34" fmla="*/ 3 w 76"/>
                <a:gd name="T35" fmla="*/ 3 h 84"/>
                <a:gd name="T36" fmla="*/ 3 w 76"/>
                <a:gd name="T37" fmla="*/ 2 h 84"/>
                <a:gd name="T38" fmla="*/ 3 w 76"/>
                <a:gd name="T39" fmla="*/ 2 h 84"/>
                <a:gd name="T40" fmla="*/ 2 w 76"/>
                <a:gd name="T41" fmla="*/ 2 h 84"/>
                <a:gd name="T42" fmla="*/ 2 w 76"/>
                <a:gd name="T43" fmla="*/ 2 h 84"/>
                <a:gd name="T44" fmla="*/ 2 w 76"/>
                <a:gd name="T45" fmla="*/ 2 h 84"/>
                <a:gd name="T46" fmla="*/ 2 w 76"/>
                <a:gd name="T47" fmla="*/ 2 h 84"/>
                <a:gd name="T48" fmla="*/ 2 w 76"/>
                <a:gd name="T49" fmla="*/ 2 h 84"/>
                <a:gd name="T50" fmla="*/ 2 w 76"/>
                <a:gd name="T51" fmla="*/ 2 h 84"/>
                <a:gd name="T52" fmla="*/ 1 w 76"/>
                <a:gd name="T53" fmla="*/ 2 h 84"/>
                <a:gd name="T54" fmla="*/ 1 w 76"/>
                <a:gd name="T55" fmla="*/ 1 h 84"/>
                <a:gd name="T56" fmla="*/ 1 w 76"/>
                <a:gd name="T57" fmla="*/ 1 h 84"/>
                <a:gd name="T58" fmla="*/ 1 w 76"/>
                <a:gd name="T59" fmla="*/ 1 h 84"/>
                <a:gd name="T60" fmla="*/ 1 w 76"/>
                <a:gd name="T61" fmla="*/ 1 h 84"/>
                <a:gd name="T62" fmla="*/ 1 w 76"/>
                <a:gd name="T63" fmla="*/ 1 h 84"/>
                <a:gd name="T64" fmla="*/ 1 w 76"/>
                <a:gd name="T65" fmla="*/ 0 h 84"/>
                <a:gd name="T66" fmla="*/ 1 w 76"/>
                <a:gd name="T67" fmla="*/ 0 h 84"/>
                <a:gd name="T68" fmla="*/ 1 w 76"/>
                <a:gd name="T69" fmla="*/ 0 h 84"/>
                <a:gd name="T70" fmla="*/ 1 w 76"/>
                <a:gd name="T71" fmla="*/ 0 h 84"/>
                <a:gd name="T72" fmla="*/ 0 w 76"/>
                <a:gd name="T73" fmla="*/ 0 h 84"/>
                <a:gd name="T74" fmla="*/ 0 w 76"/>
                <a:gd name="T75" fmla="*/ 0 h 84"/>
                <a:gd name="T76" fmla="*/ 0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0"/>
                  </a:moveTo>
                  <a:lnTo>
                    <a:pt x="0" y="0"/>
                  </a:lnTo>
                  <a:lnTo>
                    <a:pt x="0" y="9"/>
                  </a:lnTo>
                  <a:lnTo>
                    <a:pt x="1" y="17"/>
                  </a:lnTo>
                  <a:lnTo>
                    <a:pt x="3" y="25"/>
                  </a:lnTo>
                  <a:lnTo>
                    <a:pt x="5" y="33"/>
                  </a:lnTo>
                  <a:lnTo>
                    <a:pt x="9" y="40"/>
                  </a:lnTo>
                  <a:lnTo>
                    <a:pt x="13" y="47"/>
                  </a:lnTo>
                  <a:lnTo>
                    <a:pt x="17" y="54"/>
                  </a:lnTo>
                  <a:lnTo>
                    <a:pt x="22" y="60"/>
                  </a:lnTo>
                  <a:lnTo>
                    <a:pt x="27" y="65"/>
                  </a:lnTo>
                  <a:lnTo>
                    <a:pt x="34" y="70"/>
                  </a:lnTo>
                  <a:lnTo>
                    <a:pt x="39" y="73"/>
                  </a:lnTo>
                  <a:lnTo>
                    <a:pt x="45" y="77"/>
                  </a:lnTo>
                  <a:lnTo>
                    <a:pt x="53" y="80"/>
                  </a:lnTo>
                  <a:lnTo>
                    <a:pt x="61" y="82"/>
                  </a:lnTo>
                  <a:lnTo>
                    <a:pt x="68" y="83"/>
                  </a:lnTo>
                  <a:lnTo>
                    <a:pt x="76" y="84"/>
                  </a:lnTo>
                  <a:lnTo>
                    <a:pt x="76" y="57"/>
                  </a:lnTo>
                  <a:lnTo>
                    <a:pt x="70" y="57"/>
                  </a:lnTo>
                  <a:lnTo>
                    <a:pt x="65" y="55"/>
                  </a:lnTo>
                  <a:lnTo>
                    <a:pt x="59" y="54"/>
                  </a:lnTo>
                  <a:lnTo>
                    <a:pt x="55" y="53"/>
                  </a:lnTo>
                  <a:lnTo>
                    <a:pt x="51" y="51"/>
                  </a:lnTo>
                  <a:lnTo>
                    <a:pt x="46" y="47"/>
                  </a:lnTo>
                  <a:lnTo>
                    <a:pt x="42" y="45"/>
                  </a:lnTo>
                  <a:lnTo>
                    <a:pt x="39" y="41"/>
                  </a:lnTo>
                  <a:lnTo>
                    <a:pt x="36" y="36"/>
                  </a:lnTo>
                  <a:lnTo>
                    <a:pt x="32" y="33"/>
                  </a:lnTo>
                  <a:lnTo>
                    <a:pt x="30" y="28"/>
                  </a:lnTo>
                  <a:lnTo>
                    <a:pt x="28" y="23"/>
                  </a:lnTo>
                  <a:lnTo>
                    <a:pt x="27" y="17"/>
                  </a:lnTo>
                  <a:lnTo>
                    <a:pt x="25" y="12"/>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222" name="Freeform 159"/>
            <p:cNvSpPr>
              <a:spLocks/>
            </p:cNvSpPr>
            <p:nvPr/>
          </p:nvSpPr>
          <p:spPr bwMode="auto">
            <a:xfrm>
              <a:off x="4070" y="3291"/>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2"/>
                  </a:lnTo>
                  <a:lnTo>
                    <a:pt x="53" y="4"/>
                  </a:lnTo>
                  <a:lnTo>
                    <a:pt x="45" y="6"/>
                  </a:lnTo>
                  <a:lnTo>
                    <a:pt x="39" y="10"/>
                  </a:lnTo>
                  <a:lnTo>
                    <a:pt x="34" y="14"/>
                  </a:lnTo>
                  <a:lnTo>
                    <a:pt x="27" y="18"/>
                  </a:lnTo>
                  <a:lnTo>
                    <a:pt x="22" y="24"/>
                  </a:lnTo>
                  <a:lnTo>
                    <a:pt x="17" y="30"/>
                  </a:lnTo>
                  <a:lnTo>
                    <a:pt x="13" y="36"/>
                  </a:lnTo>
                  <a:lnTo>
                    <a:pt x="9" y="44"/>
                  </a:lnTo>
                  <a:lnTo>
                    <a:pt x="5" y="51"/>
                  </a:lnTo>
                  <a:lnTo>
                    <a:pt x="3" y="59"/>
                  </a:lnTo>
                  <a:lnTo>
                    <a:pt x="1" y="66"/>
                  </a:lnTo>
                  <a:lnTo>
                    <a:pt x="0" y="75"/>
                  </a:lnTo>
                  <a:lnTo>
                    <a:pt x="0" y="84"/>
                  </a:lnTo>
                  <a:lnTo>
                    <a:pt x="24" y="84"/>
                  </a:lnTo>
                  <a:lnTo>
                    <a:pt x="25" y="77"/>
                  </a:lnTo>
                  <a:lnTo>
                    <a:pt x="25" y="72"/>
                  </a:lnTo>
                  <a:lnTo>
                    <a:pt x="27" y="66"/>
                  </a:lnTo>
                  <a:lnTo>
                    <a:pt x="28" y="61"/>
                  </a:lnTo>
                  <a:lnTo>
                    <a:pt x="30" y="55"/>
                  </a:lnTo>
                  <a:lnTo>
                    <a:pt x="32" y="51"/>
                  </a:lnTo>
                  <a:lnTo>
                    <a:pt x="36" y="47"/>
                  </a:lnTo>
                  <a:lnTo>
                    <a:pt x="39" y="44"/>
                  </a:lnTo>
                  <a:lnTo>
                    <a:pt x="42" y="40"/>
                  </a:lnTo>
                  <a:lnTo>
                    <a:pt x="46" y="36"/>
                  </a:lnTo>
                  <a:lnTo>
                    <a:pt x="51" y="34"/>
                  </a:lnTo>
                  <a:lnTo>
                    <a:pt x="55" y="32"/>
                  </a:lnTo>
                  <a:lnTo>
                    <a:pt x="59" y="29"/>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223" name="Freeform 160"/>
            <p:cNvSpPr>
              <a:spLocks/>
            </p:cNvSpPr>
            <p:nvPr/>
          </p:nvSpPr>
          <p:spPr bwMode="auto">
            <a:xfrm>
              <a:off x="4095" y="3291"/>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6"/>
                  </a:lnTo>
                  <a:lnTo>
                    <a:pt x="72" y="59"/>
                  </a:lnTo>
                  <a:lnTo>
                    <a:pt x="70" y="51"/>
                  </a:lnTo>
                  <a:lnTo>
                    <a:pt x="67" y="44"/>
                  </a:lnTo>
                  <a:lnTo>
                    <a:pt x="62" y="36"/>
                  </a:lnTo>
                  <a:lnTo>
                    <a:pt x="58" y="30"/>
                  </a:lnTo>
                  <a:lnTo>
                    <a:pt x="54" y="24"/>
                  </a:lnTo>
                  <a:lnTo>
                    <a:pt x="48" y="18"/>
                  </a:lnTo>
                  <a:lnTo>
                    <a:pt x="43" y="14"/>
                  </a:lnTo>
                  <a:lnTo>
                    <a:pt x="36" y="10"/>
                  </a:lnTo>
                  <a:lnTo>
                    <a:pt x="30" y="6"/>
                  </a:lnTo>
                  <a:lnTo>
                    <a:pt x="22" y="4"/>
                  </a:lnTo>
                  <a:lnTo>
                    <a:pt x="15" y="2"/>
                  </a:lnTo>
                  <a:lnTo>
                    <a:pt x="7" y="0"/>
                  </a:lnTo>
                  <a:lnTo>
                    <a:pt x="0" y="0"/>
                  </a:lnTo>
                  <a:lnTo>
                    <a:pt x="0" y="27"/>
                  </a:lnTo>
                  <a:lnTo>
                    <a:pt x="5" y="27"/>
                  </a:lnTo>
                  <a:lnTo>
                    <a:pt x="10" y="28"/>
                  </a:lnTo>
                  <a:lnTo>
                    <a:pt x="16" y="29"/>
                  </a:lnTo>
                  <a:lnTo>
                    <a:pt x="20" y="32"/>
                  </a:lnTo>
                  <a:lnTo>
                    <a:pt x="24" y="34"/>
                  </a:lnTo>
                  <a:lnTo>
                    <a:pt x="29" y="36"/>
                  </a:lnTo>
                  <a:lnTo>
                    <a:pt x="33" y="40"/>
                  </a:lnTo>
                  <a:lnTo>
                    <a:pt x="36" y="44"/>
                  </a:lnTo>
                  <a:lnTo>
                    <a:pt x="40" y="47"/>
                  </a:lnTo>
                  <a:lnTo>
                    <a:pt x="43" y="51"/>
                  </a:lnTo>
                  <a:lnTo>
                    <a:pt x="45" y="55"/>
                  </a:lnTo>
                  <a:lnTo>
                    <a:pt x="47" y="61"/>
                  </a:lnTo>
                  <a:lnTo>
                    <a:pt x="49" y="66"/>
                  </a:lnTo>
                  <a:lnTo>
                    <a:pt x="50" y="72"/>
                  </a:lnTo>
                  <a:lnTo>
                    <a:pt x="50" y="78"/>
                  </a:lnTo>
                  <a:lnTo>
                    <a:pt x="51" y="84"/>
                  </a:lnTo>
                  <a:lnTo>
                    <a:pt x="75" y="84"/>
                  </a:lnTo>
                  <a:close/>
                </a:path>
              </a:pathLst>
            </a:custGeom>
            <a:solidFill>
              <a:srgbClr val="1F1A17"/>
            </a:solidFill>
            <a:ln w="9525">
              <a:noFill/>
              <a:round/>
              <a:headEnd/>
              <a:tailEnd/>
            </a:ln>
          </p:spPr>
          <p:txBody>
            <a:bodyPr/>
            <a:lstStyle/>
            <a:p>
              <a:endParaRPr lang="en-US"/>
            </a:p>
          </p:txBody>
        </p:sp>
        <p:sp>
          <p:nvSpPr>
            <p:cNvPr id="45224" name="Freeform 161"/>
            <p:cNvSpPr>
              <a:spLocks/>
            </p:cNvSpPr>
            <p:nvPr/>
          </p:nvSpPr>
          <p:spPr bwMode="auto">
            <a:xfrm>
              <a:off x="3241" y="3261"/>
              <a:ext cx="42" cy="47"/>
            </a:xfrm>
            <a:custGeom>
              <a:avLst/>
              <a:gdLst>
                <a:gd name="T0" fmla="*/ 5 w 126"/>
                <a:gd name="T1" fmla="*/ 3 h 140"/>
                <a:gd name="T2" fmla="*/ 5 w 126"/>
                <a:gd name="T3" fmla="*/ 3 h 140"/>
                <a:gd name="T4" fmla="*/ 4 w 126"/>
                <a:gd name="T5" fmla="*/ 4 h 140"/>
                <a:gd name="T6" fmla="*/ 4 w 126"/>
                <a:gd name="T7" fmla="*/ 4 h 140"/>
                <a:gd name="T8" fmla="*/ 4 w 126"/>
                <a:gd name="T9" fmla="*/ 5 h 140"/>
                <a:gd name="T10" fmla="*/ 3 w 126"/>
                <a:gd name="T11" fmla="*/ 5 h 140"/>
                <a:gd name="T12" fmla="*/ 3 w 126"/>
                <a:gd name="T13" fmla="*/ 5 h 140"/>
                <a:gd name="T14" fmla="*/ 3 w 126"/>
                <a:gd name="T15" fmla="*/ 5 h 140"/>
                <a:gd name="T16" fmla="*/ 2 w 126"/>
                <a:gd name="T17" fmla="*/ 5 h 140"/>
                <a:gd name="T18" fmla="*/ 2 w 126"/>
                <a:gd name="T19" fmla="*/ 5 h 140"/>
                <a:gd name="T20" fmla="*/ 1 w 126"/>
                <a:gd name="T21" fmla="*/ 5 h 140"/>
                <a:gd name="T22" fmla="*/ 1 w 126"/>
                <a:gd name="T23" fmla="*/ 5 h 140"/>
                <a:gd name="T24" fmla="*/ 1 w 126"/>
                <a:gd name="T25" fmla="*/ 4 h 140"/>
                <a:gd name="T26" fmla="*/ 0 w 126"/>
                <a:gd name="T27" fmla="*/ 4 h 140"/>
                <a:gd name="T28" fmla="*/ 0 w 126"/>
                <a:gd name="T29" fmla="*/ 3 h 140"/>
                <a:gd name="T30" fmla="*/ 0 w 126"/>
                <a:gd name="T31" fmla="*/ 3 h 140"/>
                <a:gd name="T32" fmla="*/ 0 w 126"/>
                <a:gd name="T33" fmla="*/ 2 h 140"/>
                <a:gd name="T34" fmla="*/ 0 w 126"/>
                <a:gd name="T35" fmla="*/ 2 h 140"/>
                <a:gd name="T36" fmla="*/ 0 w 126"/>
                <a:gd name="T37" fmla="*/ 1 h 140"/>
                <a:gd name="T38" fmla="*/ 1 w 126"/>
                <a:gd name="T39" fmla="*/ 1 h 140"/>
                <a:gd name="T40" fmla="*/ 1 w 126"/>
                <a:gd name="T41" fmla="*/ 1 h 140"/>
                <a:gd name="T42" fmla="*/ 1 w 126"/>
                <a:gd name="T43" fmla="*/ 0 h 140"/>
                <a:gd name="T44" fmla="*/ 2 w 126"/>
                <a:gd name="T45" fmla="*/ 0 h 140"/>
                <a:gd name="T46" fmla="*/ 2 w 126"/>
                <a:gd name="T47" fmla="*/ 0 h 140"/>
                <a:gd name="T48" fmla="*/ 3 w 126"/>
                <a:gd name="T49" fmla="*/ 0 h 140"/>
                <a:gd name="T50" fmla="*/ 3 w 126"/>
                <a:gd name="T51" fmla="*/ 0 h 140"/>
                <a:gd name="T52" fmla="*/ 3 w 126"/>
                <a:gd name="T53" fmla="*/ 0 h 140"/>
                <a:gd name="T54" fmla="*/ 4 w 126"/>
                <a:gd name="T55" fmla="*/ 1 h 140"/>
                <a:gd name="T56" fmla="*/ 4 w 126"/>
                <a:gd name="T57" fmla="*/ 1 h 140"/>
                <a:gd name="T58" fmla="*/ 4 w 126"/>
                <a:gd name="T59" fmla="*/ 1 h 140"/>
                <a:gd name="T60" fmla="*/ 5 w 126"/>
                <a:gd name="T61" fmla="*/ 2 h 140"/>
                <a:gd name="T62" fmla="*/ 5 w 126"/>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0"/>
                <a:gd name="T98" fmla="*/ 126 w 126"/>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0">
                  <a:moveTo>
                    <a:pt x="126" y="70"/>
                  </a:moveTo>
                  <a:lnTo>
                    <a:pt x="126" y="78"/>
                  </a:lnTo>
                  <a:lnTo>
                    <a:pt x="125" y="85"/>
                  </a:lnTo>
                  <a:lnTo>
                    <a:pt x="124" y="92"/>
                  </a:lnTo>
                  <a:lnTo>
                    <a:pt x="122" y="98"/>
                  </a:lnTo>
                  <a:lnTo>
                    <a:pt x="119" y="104"/>
                  </a:lnTo>
                  <a:lnTo>
                    <a:pt x="115" y="110"/>
                  </a:lnTo>
                  <a:lnTo>
                    <a:pt x="112" y="116"/>
                  </a:lnTo>
                  <a:lnTo>
                    <a:pt x="108" y="121"/>
                  </a:lnTo>
                  <a:lnTo>
                    <a:pt x="104" y="124"/>
                  </a:lnTo>
                  <a:lnTo>
                    <a:pt x="99" y="129"/>
                  </a:lnTo>
                  <a:lnTo>
                    <a:pt x="94" y="133"/>
                  </a:lnTo>
                  <a:lnTo>
                    <a:pt x="88" y="135"/>
                  </a:lnTo>
                  <a:lnTo>
                    <a:pt x="82" y="137"/>
                  </a:lnTo>
                  <a:lnTo>
                    <a:pt x="77" y="139"/>
                  </a:lnTo>
                  <a:lnTo>
                    <a:pt x="70" y="140"/>
                  </a:lnTo>
                  <a:lnTo>
                    <a:pt x="63" y="140"/>
                  </a:lnTo>
                  <a:lnTo>
                    <a:pt x="56" y="140"/>
                  </a:lnTo>
                  <a:lnTo>
                    <a:pt x="50" y="139"/>
                  </a:lnTo>
                  <a:lnTo>
                    <a:pt x="44" y="137"/>
                  </a:lnTo>
                  <a:lnTo>
                    <a:pt x="38" y="135"/>
                  </a:lnTo>
                  <a:lnTo>
                    <a:pt x="32" y="133"/>
                  </a:lnTo>
                  <a:lnTo>
                    <a:pt x="27" y="129"/>
                  </a:lnTo>
                  <a:lnTo>
                    <a:pt x="23" y="124"/>
                  </a:lnTo>
                  <a:lnTo>
                    <a:pt x="18" y="121"/>
                  </a:lnTo>
                  <a:lnTo>
                    <a:pt x="14" y="116"/>
                  </a:lnTo>
                  <a:lnTo>
                    <a:pt x="10" y="110"/>
                  </a:lnTo>
                  <a:lnTo>
                    <a:pt x="7" y="104"/>
                  </a:lnTo>
                  <a:lnTo>
                    <a:pt x="4" y="98"/>
                  </a:lnTo>
                  <a:lnTo>
                    <a:pt x="2" y="92"/>
                  </a:lnTo>
                  <a:lnTo>
                    <a:pt x="1" y="85"/>
                  </a:lnTo>
                  <a:lnTo>
                    <a:pt x="0" y="78"/>
                  </a:lnTo>
                  <a:lnTo>
                    <a:pt x="0" y="70"/>
                  </a:lnTo>
                  <a:lnTo>
                    <a:pt x="0" y="63"/>
                  </a:lnTo>
                  <a:lnTo>
                    <a:pt x="1" y="56"/>
                  </a:lnTo>
                  <a:lnTo>
                    <a:pt x="2" y="49"/>
                  </a:lnTo>
                  <a:lnTo>
                    <a:pt x="4" y="42"/>
                  </a:lnTo>
                  <a:lnTo>
                    <a:pt x="7" y="36"/>
                  </a:lnTo>
                  <a:lnTo>
                    <a:pt x="10" y="30"/>
                  </a:lnTo>
                  <a:lnTo>
                    <a:pt x="14" y="25"/>
                  </a:lnTo>
                  <a:lnTo>
                    <a:pt x="18" y="20"/>
                  </a:lnTo>
                  <a:lnTo>
                    <a:pt x="23" y="15"/>
                  </a:lnTo>
                  <a:lnTo>
                    <a:pt x="27" y="12"/>
                  </a:lnTo>
                  <a:lnTo>
                    <a:pt x="32" y="8"/>
                  </a:lnTo>
                  <a:lnTo>
                    <a:pt x="38" y="5"/>
                  </a:lnTo>
                  <a:lnTo>
                    <a:pt x="44" y="3"/>
                  </a:lnTo>
                  <a:lnTo>
                    <a:pt x="50" y="1"/>
                  </a:lnTo>
                  <a:lnTo>
                    <a:pt x="56" y="0"/>
                  </a:lnTo>
                  <a:lnTo>
                    <a:pt x="63" y="0"/>
                  </a:lnTo>
                  <a:lnTo>
                    <a:pt x="70" y="0"/>
                  </a:lnTo>
                  <a:lnTo>
                    <a:pt x="77" y="1"/>
                  </a:lnTo>
                  <a:lnTo>
                    <a:pt x="82" y="3"/>
                  </a:lnTo>
                  <a:lnTo>
                    <a:pt x="88" y="5"/>
                  </a:lnTo>
                  <a:lnTo>
                    <a:pt x="94" y="8"/>
                  </a:lnTo>
                  <a:lnTo>
                    <a:pt x="99" y="12"/>
                  </a:lnTo>
                  <a:lnTo>
                    <a:pt x="104" y="15"/>
                  </a:lnTo>
                  <a:lnTo>
                    <a:pt x="108" y="20"/>
                  </a:lnTo>
                  <a:lnTo>
                    <a:pt x="112" y="25"/>
                  </a:lnTo>
                  <a:lnTo>
                    <a:pt x="115" y="30"/>
                  </a:lnTo>
                  <a:lnTo>
                    <a:pt x="119" y="36"/>
                  </a:lnTo>
                  <a:lnTo>
                    <a:pt x="122" y="42"/>
                  </a:lnTo>
                  <a:lnTo>
                    <a:pt x="124" y="49"/>
                  </a:lnTo>
                  <a:lnTo>
                    <a:pt x="125" y="56"/>
                  </a:lnTo>
                  <a:lnTo>
                    <a:pt x="126" y="63"/>
                  </a:lnTo>
                  <a:lnTo>
                    <a:pt x="126" y="70"/>
                  </a:lnTo>
                  <a:close/>
                </a:path>
              </a:pathLst>
            </a:custGeom>
            <a:solidFill>
              <a:srgbClr val="E87A41"/>
            </a:solidFill>
            <a:ln w="9525">
              <a:noFill/>
              <a:round/>
              <a:headEnd/>
              <a:tailEnd/>
            </a:ln>
          </p:spPr>
          <p:txBody>
            <a:bodyPr/>
            <a:lstStyle/>
            <a:p>
              <a:endParaRPr lang="en-US"/>
            </a:p>
          </p:txBody>
        </p:sp>
        <p:sp>
          <p:nvSpPr>
            <p:cNvPr id="45225" name="Freeform 162"/>
            <p:cNvSpPr>
              <a:spLocks/>
            </p:cNvSpPr>
            <p:nvPr/>
          </p:nvSpPr>
          <p:spPr bwMode="auto">
            <a:xfrm>
              <a:off x="3262" y="3285"/>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2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8" y="83"/>
                  </a:lnTo>
                  <a:lnTo>
                    <a:pt x="16" y="82"/>
                  </a:lnTo>
                  <a:lnTo>
                    <a:pt x="22" y="81"/>
                  </a:lnTo>
                  <a:lnTo>
                    <a:pt x="30" y="77"/>
                  </a:lnTo>
                  <a:lnTo>
                    <a:pt x="36" y="75"/>
                  </a:lnTo>
                  <a:lnTo>
                    <a:pt x="43" y="70"/>
                  </a:lnTo>
                  <a:lnTo>
                    <a:pt x="48" y="65"/>
                  </a:lnTo>
                  <a:lnTo>
                    <a:pt x="54" y="60"/>
                  </a:lnTo>
                  <a:lnTo>
                    <a:pt x="59" y="54"/>
                  </a:lnTo>
                  <a:lnTo>
                    <a:pt x="63" y="47"/>
                  </a:lnTo>
                  <a:lnTo>
                    <a:pt x="66" y="40"/>
                  </a:lnTo>
                  <a:lnTo>
                    <a:pt x="70" y="33"/>
                  </a:lnTo>
                  <a:lnTo>
                    <a:pt x="72" y="26"/>
                  </a:lnTo>
                  <a:lnTo>
                    <a:pt x="74" y="17"/>
                  </a:lnTo>
                  <a:lnTo>
                    <a:pt x="75" y="9"/>
                  </a:lnTo>
                  <a:lnTo>
                    <a:pt x="75" y="0"/>
                  </a:lnTo>
                  <a:lnTo>
                    <a:pt x="51" y="0"/>
                  </a:lnTo>
                  <a:lnTo>
                    <a:pt x="51" y="6"/>
                  </a:lnTo>
                  <a:lnTo>
                    <a:pt x="50" y="12"/>
                  </a:lnTo>
                  <a:lnTo>
                    <a:pt x="49" y="17"/>
                  </a:lnTo>
                  <a:lnTo>
                    <a:pt x="47" y="23"/>
                  </a:lnTo>
                  <a:lnTo>
                    <a:pt x="45" y="28"/>
                  </a:lnTo>
                  <a:lnTo>
                    <a:pt x="43" y="33"/>
                  </a:lnTo>
                  <a:lnTo>
                    <a:pt x="41" y="38"/>
                  </a:lnTo>
                  <a:lnTo>
                    <a:pt x="37" y="41"/>
                  </a:lnTo>
                  <a:lnTo>
                    <a:pt x="33" y="45"/>
                  </a:lnTo>
                  <a:lnTo>
                    <a:pt x="30" y="47"/>
                  </a:lnTo>
                  <a:lnTo>
                    <a:pt x="25" y="51"/>
                  </a:lnTo>
                  <a:lnTo>
                    <a:pt x="21" y="53"/>
                  </a:lnTo>
                  <a:lnTo>
                    <a:pt x="16" y="54"/>
                  </a:lnTo>
                  <a:lnTo>
                    <a:pt x="11" y="56"/>
                  </a:lnTo>
                  <a:lnTo>
                    <a:pt x="6" y="57"/>
                  </a:lnTo>
                  <a:lnTo>
                    <a:pt x="0" y="57"/>
                  </a:lnTo>
                  <a:lnTo>
                    <a:pt x="0" y="84"/>
                  </a:lnTo>
                  <a:close/>
                </a:path>
              </a:pathLst>
            </a:custGeom>
            <a:solidFill>
              <a:srgbClr val="1F1A17"/>
            </a:solidFill>
            <a:ln w="9525">
              <a:noFill/>
              <a:round/>
              <a:headEnd/>
              <a:tailEnd/>
            </a:ln>
          </p:spPr>
          <p:txBody>
            <a:bodyPr/>
            <a:lstStyle/>
            <a:p>
              <a:endParaRPr lang="en-US"/>
            </a:p>
          </p:txBody>
        </p:sp>
        <p:sp>
          <p:nvSpPr>
            <p:cNvPr id="45226" name="Freeform 163"/>
            <p:cNvSpPr>
              <a:spLocks/>
            </p:cNvSpPr>
            <p:nvPr/>
          </p:nvSpPr>
          <p:spPr bwMode="auto">
            <a:xfrm>
              <a:off x="3237" y="3285"/>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9"/>
                  </a:lnTo>
                  <a:lnTo>
                    <a:pt x="1" y="17"/>
                  </a:lnTo>
                  <a:lnTo>
                    <a:pt x="3" y="26"/>
                  </a:lnTo>
                  <a:lnTo>
                    <a:pt x="5" y="33"/>
                  </a:lnTo>
                  <a:lnTo>
                    <a:pt x="9" y="40"/>
                  </a:lnTo>
                  <a:lnTo>
                    <a:pt x="12" y="47"/>
                  </a:lnTo>
                  <a:lnTo>
                    <a:pt x="16" y="54"/>
                  </a:lnTo>
                  <a:lnTo>
                    <a:pt x="22" y="60"/>
                  </a:lnTo>
                  <a:lnTo>
                    <a:pt x="27" y="65"/>
                  </a:lnTo>
                  <a:lnTo>
                    <a:pt x="32" y="70"/>
                  </a:lnTo>
                  <a:lnTo>
                    <a:pt x="39" y="75"/>
                  </a:lnTo>
                  <a:lnTo>
                    <a:pt x="45" y="77"/>
                  </a:lnTo>
                  <a:lnTo>
                    <a:pt x="52" y="81"/>
                  </a:lnTo>
                  <a:lnTo>
                    <a:pt x="59" y="82"/>
                  </a:lnTo>
                  <a:lnTo>
                    <a:pt x="67" y="83"/>
                  </a:lnTo>
                  <a:lnTo>
                    <a:pt x="75" y="84"/>
                  </a:lnTo>
                  <a:lnTo>
                    <a:pt x="75" y="57"/>
                  </a:lnTo>
                  <a:lnTo>
                    <a:pt x="69" y="57"/>
                  </a:lnTo>
                  <a:lnTo>
                    <a:pt x="64" y="56"/>
                  </a:lnTo>
                  <a:lnTo>
                    <a:pt x="59" y="54"/>
                  </a:lnTo>
                  <a:lnTo>
                    <a:pt x="54" y="53"/>
                  </a:lnTo>
                  <a:lnTo>
                    <a:pt x="50" y="51"/>
                  </a:lnTo>
                  <a:lnTo>
                    <a:pt x="45" y="47"/>
                  </a:lnTo>
                  <a:lnTo>
                    <a:pt x="42" y="45"/>
                  </a:lnTo>
                  <a:lnTo>
                    <a:pt x="38" y="41"/>
                  </a:lnTo>
                  <a:lnTo>
                    <a:pt x="35" y="38"/>
                  </a:lnTo>
                  <a:lnTo>
                    <a:pt x="32" y="33"/>
                  </a:lnTo>
                  <a:lnTo>
                    <a:pt x="29" y="28"/>
                  </a:lnTo>
                  <a:lnTo>
                    <a:pt x="28" y="23"/>
                  </a:lnTo>
                  <a:lnTo>
                    <a:pt x="26" y="17"/>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227" name="Freeform 164"/>
            <p:cNvSpPr>
              <a:spLocks/>
            </p:cNvSpPr>
            <p:nvPr/>
          </p:nvSpPr>
          <p:spPr bwMode="auto">
            <a:xfrm>
              <a:off x="3237" y="3257"/>
              <a:ext cx="25" cy="28"/>
            </a:xfrm>
            <a:custGeom>
              <a:avLst/>
              <a:gdLst>
                <a:gd name="T0" fmla="*/ 3 w 75"/>
                <a:gd name="T1" fmla="*/ 0 h 83"/>
                <a:gd name="T2" fmla="*/ 3 w 75"/>
                <a:gd name="T3" fmla="*/ 0 h 83"/>
                <a:gd name="T4" fmla="*/ 2 w 75"/>
                <a:gd name="T5" fmla="*/ 0 h 83"/>
                <a:gd name="T6" fmla="*/ 2 w 75"/>
                <a:gd name="T7" fmla="*/ 0 h 83"/>
                <a:gd name="T8" fmla="*/ 2 w 75"/>
                <a:gd name="T9" fmla="*/ 0 h 83"/>
                <a:gd name="T10" fmla="*/ 2 w 75"/>
                <a:gd name="T11" fmla="*/ 0 h 83"/>
                <a:gd name="T12" fmla="*/ 1 w 75"/>
                <a:gd name="T13" fmla="*/ 0 h 83"/>
                <a:gd name="T14" fmla="*/ 1 w 75"/>
                <a:gd name="T15" fmla="*/ 0 h 83"/>
                <a:gd name="T16" fmla="*/ 1 w 75"/>
                <a:gd name="T17" fmla="*/ 1 h 83"/>
                <a:gd name="T18" fmla="*/ 1 w 75"/>
                <a:gd name="T19" fmla="*/ 1 h 83"/>
                <a:gd name="T20" fmla="*/ 1 w 75"/>
                <a:gd name="T21" fmla="*/ 1 h 83"/>
                <a:gd name="T22" fmla="*/ 0 w 75"/>
                <a:gd name="T23" fmla="*/ 1 h 83"/>
                <a:gd name="T24" fmla="*/ 0 w 75"/>
                <a:gd name="T25" fmla="*/ 2 h 83"/>
                <a:gd name="T26" fmla="*/ 0 w 75"/>
                <a:gd name="T27" fmla="*/ 2 h 83"/>
                <a:gd name="T28" fmla="*/ 0 w 75"/>
                <a:gd name="T29" fmla="*/ 2 h 83"/>
                <a:gd name="T30" fmla="*/ 0 w 75"/>
                <a:gd name="T31" fmla="*/ 2 h 83"/>
                <a:gd name="T32" fmla="*/ 0 w 75"/>
                <a:gd name="T33" fmla="*/ 3 h 83"/>
                <a:gd name="T34" fmla="*/ 0 w 75"/>
                <a:gd name="T35" fmla="*/ 3 h 83"/>
                <a:gd name="T36" fmla="*/ 1 w 75"/>
                <a:gd name="T37" fmla="*/ 3 h 83"/>
                <a:gd name="T38" fmla="*/ 1 w 75"/>
                <a:gd name="T39" fmla="*/ 3 h 83"/>
                <a:gd name="T40" fmla="*/ 1 w 75"/>
                <a:gd name="T41" fmla="*/ 3 h 83"/>
                <a:gd name="T42" fmla="*/ 1 w 75"/>
                <a:gd name="T43" fmla="*/ 2 h 83"/>
                <a:gd name="T44" fmla="*/ 1 w 75"/>
                <a:gd name="T45" fmla="*/ 2 h 83"/>
                <a:gd name="T46" fmla="*/ 1 w 75"/>
                <a:gd name="T47" fmla="*/ 2 h 83"/>
                <a:gd name="T48" fmla="*/ 1 w 75"/>
                <a:gd name="T49" fmla="*/ 2 h 83"/>
                <a:gd name="T50" fmla="*/ 1 w 75"/>
                <a:gd name="T51" fmla="*/ 2 h 83"/>
                <a:gd name="T52" fmla="*/ 1 w 75"/>
                <a:gd name="T53" fmla="*/ 2 h 83"/>
                <a:gd name="T54" fmla="*/ 2 w 75"/>
                <a:gd name="T55" fmla="*/ 1 h 83"/>
                <a:gd name="T56" fmla="*/ 2 w 75"/>
                <a:gd name="T57" fmla="*/ 1 h 83"/>
                <a:gd name="T58" fmla="*/ 2 w 75"/>
                <a:gd name="T59" fmla="*/ 1 h 83"/>
                <a:gd name="T60" fmla="*/ 2 w 75"/>
                <a:gd name="T61" fmla="*/ 1 h 83"/>
                <a:gd name="T62" fmla="*/ 2 w 75"/>
                <a:gd name="T63" fmla="*/ 1 h 83"/>
                <a:gd name="T64" fmla="*/ 2 w 75"/>
                <a:gd name="T65" fmla="*/ 1 h 83"/>
                <a:gd name="T66" fmla="*/ 3 w 75"/>
                <a:gd name="T67" fmla="*/ 1 h 83"/>
                <a:gd name="T68" fmla="*/ 3 w 75"/>
                <a:gd name="T69" fmla="*/ 1 h 83"/>
                <a:gd name="T70" fmla="*/ 3 w 75"/>
                <a:gd name="T71" fmla="*/ 1 h 83"/>
                <a:gd name="T72" fmla="*/ 3 w 75"/>
                <a:gd name="T73" fmla="*/ 0 h 83"/>
                <a:gd name="T74" fmla="*/ 3 w 75"/>
                <a:gd name="T75" fmla="*/ 0 h 83"/>
                <a:gd name="T76" fmla="*/ 3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75" y="0"/>
                  </a:moveTo>
                  <a:lnTo>
                    <a:pt x="75" y="0"/>
                  </a:lnTo>
                  <a:lnTo>
                    <a:pt x="67" y="0"/>
                  </a:lnTo>
                  <a:lnTo>
                    <a:pt x="59" y="1"/>
                  </a:lnTo>
                  <a:lnTo>
                    <a:pt x="52" y="3"/>
                  </a:lnTo>
                  <a:lnTo>
                    <a:pt x="45" y="6"/>
                  </a:lnTo>
                  <a:lnTo>
                    <a:pt x="39" y="9"/>
                  </a:lnTo>
                  <a:lnTo>
                    <a:pt x="32" y="13"/>
                  </a:lnTo>
                  <a:lnTo>
                    <a:pt x="27" y="18"/>
                  </a:lnTo>
                  <a:lnTo>
                    <a:pt x="22" y="24"/>
                  </a:lnTo>
                  <a:lnTo>
                    <a:pt x="16" y="30"/>
                  </a:lnTo>
                  <a:lnTo>
                    <a:pt x="12" y="36"/>
                  </a:lnTo>
                  <a:lnTo>
                    <a:pt x="9" y="43"/>
                  </a:lnTo>
                  <a:lnTo>
                    <a:pt x="5" y="50"/>
                  </a:lnTo>
                  <a:lnTo>
                    <a:pt x="3" y="58"/>
                  </a:lnTo>
                  <a:lnTo>
                    <a:pt x="1" y="65"/>
                  </a:lnTo>
                  <a:lnTo>
                    <a:pt x="0" y="75"/>
                  </a:lnTo>
                  <a:lnTo>
                    <a:pt x="0" y="83"/>
                  </a:lnTo>
                  <a:lnTo>
                    <a:pt x="24" y="83"/>
                  </a:lnTo>
                  <a:lnTo>
                    <a:pt x="24" y="77"/>
                  </a:lnTo>
                  <a:lnTo>
                    <a:pt x="25" y="71"/>
                  </a:lnTo>
                  <a:lnTo>
                    <a:pt x="26" y="65"/>
                  </a:lnTo>
                  <a:lnTo>
                    <a:pt x="28" y="61"/>
                  </a:lnTo>
                  <a:lnTo>
                    <a:pt x="29" y="55"/>
                  </a:lnTo>
                  <a:lnTo>
                    <a:pt x="32" y="51"/>
                  </a:lnTo>
                  <a:lnTo>
                    <a:pt x="35" y="46"/>
                  </a:lnTo>
                  <a:lnTo>
                    <a:pt x="38" y="43"/>
                  </a:lnTo>
                  <a:lnTo>
                    <a:pt x="42" y="39"/>
                  </a:lnTo>
                  <a:lnTo>
                    <a:pt x="45" y="36"/>
                  </a:lnTo>
                  <a:lnTo>
                    <a:pt x="50" y="33"/>
                  </a:lnTo>
                  <a:lnTo>
                    <a:pt x="54" y="31"/>
                  </a:lnTo>
                  <a:lnTo>
                    <a:pt x="59" y="28"/>
                  </a:lnTo>
                  <a:lnTo>
                    <a:pt x="64" y="27"/>
                  </a:lnTo>
                  <a:lnTo>
                    <a:pt x="69" y="26"/>
                  </a:lnTo>
                  <a:lnTo>
                    <a:pt x="75" y="26"/>
                  </a:lnTo>
                  <a:lnTo>
                    <a:pt x="75" y="0"/>
                  </a:lnTo>
                  <a:close/>
                </a:path>
              </a:pathLst>
            </a:custGeom>
            <a:solidFill>
              <a:srgbClr val="1F1A17"/>
            </a:solidFill>
            <a:ln w="9525">
              <a:noFill/>
              <a:round/>
              <a:headEnd/>
              <a:tailEnd/>
            </a:ln>
          </p:spPr>
          <p:txBody>
            <a:bodyPr/>
            <a:lstStyle/>
            <a:p>
              <a:endParaRPr lang="en-US"/>
            </a:p>
          </p:txBody>
        </p:sp>
        <p:sp>
          <p:nvSpPr>
            <p:cNvPr id="45228" name="Freeform 165"/>
            <p:cNvSpPr>
              <a:spLocks/>
            </p:cNvSpPr>
            <p:nvPr/>
          </p:nvSpPr>
          <p:spPr bwMode="auto">
            <a:xfrm>
              <a:off x="3262" y="3257"/>
              <a:ext cx="25" cy="28"/>
            </a:xfrm>
            <a:custGeom>
              <a:avLst/>
              <a:gdLst>
                <a:gd name="T0" fmla="*/ 3 w 75"/>
                <a:gd name="T1" fmla="*/ 3 h 83"/>
                <a:gd name="T2" fmla="*/ 3 w 75"/>
                <a:gd name="T3" fmla="*/ 3 h 83"/>
                <a:gd name="T4" fmla="*/ 3 w 75"/>
                <a:gd name="T5" fmla="*/ 3 h 83"/>
                <a:gd name="T6" fmla="*/ 3 w 75"/>
                <a:gd name="T7" fmla="*/ 2 h 83"/>
                <a:gd name="T8" fmla="*/ 3 w 75"/>
                <a:gd name="T9" fmla="*/ 2 h 83"/>
                <a:gd name="T10" fmla="*/ 3 w 75"/>
                <a:gd name="T11" fmla="*/ 2 h 83"/>
                <a:gd name="T12" fmla="*/ 2 w 75"/>
                <a:gd name="T13" fmla="*/ 2 h 83"/>
                <a:gd name="T14" fmla="*/ 2 w 75"/>
                <a:gd name="T15" fmla="*/ 1 h 83"/>
                <a:gd name="T16" fmla="*/ 2 w 75"/>
                <a:gd name="T17" fmla="*/ 1 h 83"/>
                <a:gd name="T18" fmla="*/ 2 w 75"/>
                <a:gd name="T19" fmla="*/ 1 h 83"/>
                <a:gd name="T20" fmla="*/ 2 w 75"/>
                <a:gd name="T21" fmla="*/ 1 h 83"/>
                <a:gd name="T22" fmla="*/ 2 w 75"/>
                <a:gd name="T23" fmla="*/ 0 h 83"/>
                <a:gd name="T24" fmla="*/ 1 w 75"/>
                <a:gd name="T25" fmla="*/ 0 h 83"/>
                <a:gd name="T26" fmla="*/ 1 w 75"/>
                <a:gd name="T27" fmla="*/ 0 h 83"/>
                <a:gd name="T28" fmla="*/ 1 w 75"/>
                <a:gd name="T29" fmla="*/ 0 h 83"/>
                <a:gd name="T30" fmla="*/ 1 w 75"/>
                <a:gd name="T31" fmla="*/ 0 h 83"/>
                <a:gd name="T32" fmla="*/ 0 w 75"/>
                <a:gd name="T33" fmla="*/ 0 h 83"/>
                <a:gd name="T34" fmla="*/ 0 w 75"/>
                <a:gd name="T35" fmla="*/ 0 h 83"/>
                <a:gd name="T36" fmla="*/ 0 w 75"/>
                <a:gd name="T37" fmla="*/ 1 h 83"/>
                <a:gd name="T38" fmla="*/ 0 w 75"/>
                <a:gd name="T39" fmla="*/ 1 h 83"/>
                <a:gd name="T40" fmla="*/ 0 w 75"/>
                <a:gd name="T41" fmla="*/ 1 h 83"/>
                <a:gd name="T42" fmla="*/ 1 w 75"/>
                <a:gd name="T43" fmla="*/ 1 h 83"/>
                <a:gd name="T44" fmla="*/ 1 w 75"/>
                <a:gd name="T45" fmla="*/ 1 h 83"/>
                <a:gd name="T46" fmla="*/ 1 w 75"/>
                <a:gd name="T47" fmla="*/ 1 h 83"/>
                <a:gd name="T48" fmla="*/ 1 w 75"/>
                <a:gd name="T49" fmla="*/ 1 h 83"/>
                <a:gd name="T50" fmla="*/ 1 w 75"/>
                <a:gd name="T51" fmla="*/ 1 h 83"/>
                <a:gd name="T52" fmla="*/ 1 w 75"/>
                <a:gd name="T53" fmla="*/ 2 h 83"/>
                <a:gd name="T54" fmla="*/ 2 w 75"/>
                <a:gd name="T55" fmla="*/ 2 h 83"/>
                <a:gd name="T56" fmla="*/ 2 w 75"/>
                <a:gd name="T57" fmla="*/ 2 h 83"/>
                <a:gd name="T58" fmla="*/ 2 w 75"/>
                <a:gd name="T59" fmla="*/ 2 h 83"/>
                <a:gd name="T60" fmla="*/ 2 w 75"/>
                <a:gd name="T61" fmla="*/ 2 h 83"/>
                <a:gd name="T62" fmla="*/ 2 w 75"/>
                <a:gd name="T63" fmla="*/ 2 h 83"/>
                <a:gd name="T64" fmla="*/ 2 w 75"/>
                <a:gd name="T65" fmla="*/ 3 h 83"/>
                <a:gd name="T66" fmla="*/ 2 w 75"/>
                <a:gd name="T67" fmla="*/ 3 h 83"/>
                <a:gd name="T68" fmla="*/ 2 w 75"/>
                <a:gd name="T69" fmla="*/ 3 h 83"/>
                <a:gd name="T70" fmla="*/ 2 w 75"/>
                <a:gd name="T71" fmla="*/ 3 h 83"/>
                <a:gd name="T72" fmla="*/ 3 w 75"/>
                <a:gd name="T73" fmla="*/ 3 h 83"/>
                <a:gd name="T74" fmla="*/ 3 w 75"/>
                <a:gd name="T75" fmla="*/ 3 h 83"/>
                <a:gd name="T76" fmla="*/ 3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75" y="83"/>
                  </a:moveTo>
                  <a:lnTo>
                    <a:pt x="75" y="83"/>
                  </a:lnTo>
                  <a:lnTo>
                    <a:pt x="75" y="75"/>
                  </a:lnTo>
                  <a:lnTo>
                    <a:pt x="74" y="65"/>
                  </a:lnTo>
                  <a:lnTo>
                    <a:pt x="72" y="58"/>
                  </a:lnTo>
                  <a:lnTo>
                    <a:pt x="70" y="50"/>
                  </a:lnTo>
                  <a:lnTo>
                    <a:pt x="66" y="43"/>
                  </a:lnTo>
                  <a:lnTo>
                    <a:pt x="63" y="36"/>
                  </a:lnTo>
                  <a:lnTo>
                    <a:pt x="59" y="30"/>
                  </a:lnTo>
                  <a:lnTo>
                    <a:pt x="54" y="24"/>
                  </a:lnTo>
                  <a:lnTo>
                    <a:pt x="48" y="18"/>
                  </a:lnTo>
                  <a:lnTo>
                    <a:pt x="43" y="13"/>
                  </a:lnTo>
                  <a:lnTo>
                    <a:pt x="36" y="9"/>
                  </a:lnTo>
                  <a:lnTo>
                    <a:pt x="30" y="6"/>
                  </a:lnTo>
                  <a:lnTo>
                    <a:pt x="22" y="3"/>
                  </a:lnTo>
                  <a:lnTo>
                    <a:pt x="16" y="1"/>
                  </a:lnTo>
                  <a:lnTo>
                    <a:pt x="8" y="0"/>
                  </a:lnTo>
                  <a:lnTo>
                    <a:pt x="0" y="0"/>
                  </a:lnTo>
                  <a:lnTo>
                    <a:pt x="0" y="26"/>
                  </a:lnTo>
                  <a:lnTo>
                    <a:pt x="6" y="26"/>
                  </a:lnTo>
                  <a:lnTo>
                    <a:pt x="11" y="27"/>
                  </a:lnTo>
                  <a:lnTo>
                    <a:pt x="16" y="28"/>
                  </a:lnTo>
                  <a:lnTo>
                    <a:pt x="21" y="31"/>
                  </a:lnTo>
                  <a:lnTo>
                    <a:pt x="25" y="33"/>
                  </a:lnTo>
                  <a:lnTo>
                    <a:pt x="30" y="36"/>
                  </a:lnTo>
                  <a:lnTo>
                    <a:pt x="33" y="39"/>
                  </a:lnTo>
                  <a:lnTo>
                    <a:pt x="37" y="43"/>
                  </a:lnTo>
                  <a:lnTo>
                    <a:pt x="41" y="46"/>
                  </a:lnTo>
                  <a:lnTo>
                    <a:pt x="43" y="51"/>
                  </a:lnTo>
                  <a:lnTo>
                    <a:pt x="45" y="55"/>
                  </a:lnTo>
                  <a:lnTo>
                    <a:pt x="47" y="61"/>
                  </a:lnTo>
                  <a:lnTo>
                    <a:pt x="49" y="65"/>
                  </a:lnTo>
                  <a:lnTo>
                    <a:pt x="50" y="71"/>
                  </a:lnTo>
                  <a:lnTo>
                    <a:pt x="51" y="77"/>
                  </a:lnTo>
                  <a:lnTo>
                    <a:pt x="51" y="83"/>
                  </a:lnTo>
                  <a:lnTo>
                    <a:pt x="75" y="83"/>
                  </a:lnTo>
                  <a:close/>
                </a:path>
              </a:pathLst>
            </a:custGeom>
            <a:solidFill>
              <a:srgbClr val="1F1A17"/>
            </a:solidFill>
            <a:ln w="9525">
              <a:noFill/>
              <a:round/>
              <a:headEnd/>
              <a:tailEnd/>
            </a:ln>
          </p:spPr>
          <p:txBody>
            <a:bodyPr/>
            <a:lstStyle/>
            <a:p>
              <a:endParaRPr lang="en-US"/>
            </a:p>
          </p:txBody>
        </p:sp>
        <p:sp>
          <p:nvSpPr>
            <p:cNvPr id="45229" name="Freeform 166"/>
            <p:cNvSpPr>
              <a:spLocks/>
            </p:cNvSpPr>
            <p:nvPr/>
          </p:nvSpPr>
          <p:spPr bwMode="auto">
            <a:xfrm>
              <a:off x="3332" y="3132"/>
              <a:ext cx="42" cy="45"/>
            </a:xfrm>
            <a:custGeom>
              <a:avLst/>
              <a:gdLst>
                <a:gd name="T0" fmla="*/ 5 w 126"/>
                <a:gd name="T1" fmla="*/ 3 h 134"/>
                <a:gd name="T2" fmla="*/ 5 w 126"/>
                <a:gd name="T3" fmla="*/ 3 h 134"/>
                <a:gd name="T4" fmla="*/ 4 w 126"/>
                <a:gd name="T5" fmla="*/ 4 h 134"/>
                <a:gd name="T6" fmla="*/ 4 w 126"/>
                <a:gd name="T7" fmla="*/ 4 h 134"/>
                <a:gd name="T8" fmla="*/ 4 w 126"/>
                <a:gd name="T9" fmla="*/ 4 h 134"/>
                <a:gd name="T10" fmla="*/ 3 w 126"/>
                <a:gd name="T11" fmla="*/ 5 h 134"/>
                <a:gd name="T12" fmla="*/ 3 w 126"/>
                <a:gd name="T13" fmla="*/ 5 h 134"/>
                <a:gd name="T14" fmla="*/ 3 w 126"/>
                <a:gd name="T15" fmla="*/ 5 h 134"/>
                <a:gd name="T16" fmla="*/ 2 w 126"/>
                <a:gd name="T17" fmla="*/ 5 h 134"/>
                <a:gd name="T18" fmla="*/ 2 w 126"/>
                <a:gd name="T19" fmla="*/ 5 h 134"/>
                <a:gd name="T20" fmla="*/ 1 w 126"/>
                <a:gd name="T21" fmla="*/ 5 h 134"/>
                <a:gd name="T22" fmla="*/ 1 w 126"/>
                <a:gd name="T23" fmla="*/ 4 h 134"/>
                <a:gd name="T24" fmla="*/ 1 w 126"/>
                <a:gd name="T25" fmla="*/ 4 h 134"/>
                <a:gd name="T26" fmla="*/ 0 w 126"/>
                <a:gd name="T27" fmla="*/ 4 h 134"/>
                <a:gd name="T28" fmla="*/ 0 w 126"/>
                <a:gd name="T29" fmla="*/ 3 h 134"/>
                <a:gd name="T30" fmla="*/ 0 w 126"/>
                <a:gd name="T31" fmla="*/ 3 h 134"/>
                <a:gd name="T32" fmla="*/ 0 w 126"/>
                <a:gd name="T33" fmla="*/ 2 h 134"/>
                <a:gd name="T34" fmla="*/ 0 w 126"/>
                <a:gd name="T35" fmla="*/ 2 h 134"/>
                <a:gd name="T36" fmla="*/ 0 w 126"/>
                <a:gd name="T37" fmla="*/ 1 h 134"/>
                <a:gd name="T38" fmla="*/ 1 w 126"/>
                <a:gd name="T39" fmla="*/ 1 h 134"/>
                <a:gd name="T40" fmla="*/ 1 w 126"/>
                <a:gd name="T41" fmla="*/ 1 h 134"/>
                <a:gd name="T42" fmla="*/ 1 w 126"/>
                <a:gd name="T43" fmla="*/ 0 h 134"/>
                <a:gd name="T44" fmla="*/ 2 w 126"/>
                <a:gd name="T45" fmla="*/ 0 h 134"/>
                <a:gd name="T46" fmla="*/ 2 w 126"/>
                <a:gd name="T47" fmla="*/ 0 h 134"/>
                <a:gd name="T48" fmla="*/ 3 w 126"/>
                <a:gd name="T49" fmla="*/ 0 h 134"/>
                <a:gd name="T50" fmla="*/ 3 w 126"/>
                <a:gd name="T51" fmla="*/ 0 h 134"/>
                <a:gd name="T52" fmla="*/ 3 w 126"/>
                <a:gd name="T53" fmla="*/ 0 h 134"/>
                <a:gd name="T54" fmla="*/ 4 w 126"/>
                <a:gd name="T55" fmla="*/ 1 h 134"/>
                <a:gd name="T56" fmla="*/ 4 w 126"/>
                <a:gd name="T57" fmla="*/ 1 h 134"/>
                <a:gd name="T58" fmla="*/ 4 w 126"/>
                <a:gd name="T59" fmla="*/ 1 h 134"/>
                <a:gd name="T60" fmla="*/ 5 w 126"/>
                <a:gd name="T61" fmla="*/ 2 h 134"/>
                <a:gd name="T62" fmla="*/ 5 w 126"/>
                <a:gd name="T63" fmla="*/ 2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34"/>
                <a:gd name="T98" fmla="*/ 126 w 126"/>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34">
                  <a:moveTo>
                    <a:pt x="126" y="67"/>
                  </a:moveTo>
                  <a:lnTo>
                    <a:pt x="126" y="73"/>
                  </a:lnTo>
                  <a:lnTo>
                    <a:pt x="125" y="80"/>
                  </a:lnTo>
                  <a:lnTo>
                    <a:pt x="124" y="86"/>
                  </a:lnTo>
                  <a:lnTo>
                    <a:pt x="122" y="93"/>
                  </a:lnTo>
                  <a:lnTo>
                    <a:pt x="119" y="98"/>
                  </a:lnTo>
                  <a:lnTo>
                    <a:pt x="116" y="104"/>
                  </a:lnTo>
                  <a:lnTo>
                    <a:pt x="112" y="109"/>
                  </a:lnTo>
                  <a:lnTo>
                    <a:pt x="108" y="113"/>
                  </a:lnTo>
                  <a:lnTo>
                    <a:pt x="104" y="118"/>
                  </a:lnTo>
                  <a:lnTo>
                    <a:pt x="99" y="122"/>
                  </a:lnTo>
                  <a:lnTo>
                    <a:pt x="94" y="125"/>
                  </a:lnTo>
                  <a:lnTo>
                    <a:pt x="89" y="128"/>
                  </a:lnTo>
                  <a:lnTo>
                    <a:pt x="82" y="130"/>
                  </a:lnTo>
                  <a:lnTo>
                    <a:pt x="77" y="133"/>
                  </a:lnTo>
                  <a:lnTo>
                    <a:pt x="70" y="133"/>
                  </a:lnTo>
                  <a:lnTo>
                    <a:pt x="63" y="134"/>
                  </a:lnTo>
                  <a:lnTo>
                    <a:pt x="56" y="133"/>
                  </a:lnTo>
                  <a:lnTo>
                    <a:pt x="50" y="133"/>
                  </a:lnTo>
                  <a:lnTo>
                    <a:pt x="43" y="130"/>
                  </a:lnTo>
                  <a:lnTo>
                    <a:pt x="38" y="128"/>
                  </a:lnTo>
                  <a:lnTo>
                    <a:pt x="33" y="125"/>
                  </a:lnTo>
                  <a:lnTo>
                    <a:pt x="27" y="122"/>
                  </a:lnTo>
                  <a:lnTo>
                    <a:pt x="23" y="118"/>
                  </a:lnTo>
                  <a:lnTo>
                    <a:pt x="17" y="113"/>
                  </a:lnTo>
                  <a:lnTo>
                    <a:pt x="14" y="109"/>
                  </a:lnTo>
                  <a:lnTo>
                    <a:pt x="10" y="104"/>
                  </a:lnTo>
                  <a:lnTo>
                    <a:pt x="7" y="98"/>
                  </a:lnTo>
                  <a:lnTo>
                    <a:pt x="4" y="93"/>
                  </a:lnTo>
                  <a:lnTo>
                    <a:pt x="2" y="86"/>
                  </a:lnTo>
                  <a:lnTo>
                    <a:pt x="1" y="80"/>
                  </a:lnTo>
                  <a:lnTo>
                    <a:pt x="0" y="73"/>
                  </a:lnTo>
                  <a:lnTo>
                    <a:pt x="0" y="67"/>
                  </a:lnTo>
                  <a:lnTo>
                    <a:pt x="0" y="60"/>
                  </a:lnTo>
                  <a:lnTo>
                    <a:pt x="1" y="54"/>
                  </a:lnTo>
                  <a:lnTo>
                    <a:pt x="2" y="46"/>
                  </a:lnTo>
                  <a:lnTo>
                    <a:pt x="4" y="40"/>
                  </a:lnTo>
                  <a:lnTo>
                    <a:pt x="7" y="34"/>
                  </a:lnTo>
                  <a:lnTo>
                    <a:pt x="10" y="30"/>
                  </a:lnTo>
                  <a:lnTo>
                    <a:pt x="14" y="24"/>
                  </a:lnTo>
                  <a:lnTo>
                    <a:pt x="17" y="19"/>
                  </a:lnTo>
                  <a:lnTo>
                    <a:pt x="23" y="15"/>
                  </a:lnTo>
                  <a:lnTo>
                    <a:pt x="27" y="10"/>
                  </a:lnTo>
                  <a:lnTo>
                    <a:pt x="33" y="8"/>
                  </a:lnTo>
                  <a:lnTo>
                    <a:pt x="38" y="4"/>
                  </a:lnTo>
                  <a:lnTo>
                    <a:pt x="43" y="2"/>
                  </a:lnTo>
                  <a:lnTo>
                    <a:pt x="50" y="1"/>
                  </a:lnTo>
                  <a:lnTo>
                    <a:pt x="56" y="0"/>
                  </a:lnTo>
                  <a:lnTo>
                    <a:pt x="63" y="0"/>
                  </a:lnTo>
                  <a:lnTo>
                    <a:pt x="70" y="0"/>
                  </a:lnTo>
                  <a:lnTo>
                    <a:pt x="77" y="1"/>
                  </a:lnTo>
                  <a:lnTo>
                    <a:pt x="82" y="2"/>
                  </a:lnTo>
                  <a:lnTo>
                    <a:pt x="89" y="4"/>
                  </a:lnTo>
                  <a:lnTo>
                    <a:pt x="94" y="8"/>
                  </a:lnTo>
                  <a:lnTo>
                    <a:pt x="99" y="10"/>
                  </a:lnTo>
                  <a:lnTo>
                    <a:pt x="104" y="15"/>
                  </a:lnTo>
                  <a:lnTo>
                    <a:pt x="108" y="19"/>
                  </a:lnTo>
                  <a:lnTo>
                    <a:pt x="112" y="24"/>
                  </a:lnTo>
                  <a:lnTo>
                    <a:pt x="116" y="30"/>
                  </a:lnTo>
                  <a:lnTo>
                    <a:pt x="119" y="34"/>
                  </a:lnTo>
                  <a:lnTo>
                    <a:pt x="122" y="40"/>
                  </a:lnTo>
                  <a:lnTo>
                    <a:pt x="124" y="46"/>
                  </a:lnTo>
                  <a:lnTo>
                    <a:pt x="125" y="54"/>
                  </a:lnTo>
                  <a:lnTo>
                    <a:pt x="126" y="60"/>
                  </a:lnTo>
                  <a:lnTo>
                    <a:pt x="126" y="67"/>
                  </a:lnTo>
                  <a:close/>
                </a:path>
              </a:pathLst>
            </a:custGeom>
            <a:solidFill>
              <a:srgbClr val="E87A41"/>
            </a:solidFill>
            <a:ln w="9525">
              <a:noFill/>
              <a:round/>
              <a:headEnd/>
              <a:tailEnd/>
            </a:ln>
          </p:spPr>
          <p:txBody>
            <a:bodyPr/>
            <a:lstStyle/>
            <a:p>
              <a:endParaRPr lang="en-US"/>
            </a:p>
          </p:txBody>
        </p:sp>
        <p:sp>
          <p:nvSpPr>
            <p:cNvPr id="45230" name="Freeform 167"/>
            <p:cNvSpPr>
              <a:spLocks/>
            </p:cNvSpPr>
            <p:nvPr/>
          </p:nvSpPr>
          <p:spPr bwMode="auto">
            <a:xfrm>
              <a:off x="3353" y="3154"/>
              <a:ext cx="25" cy="27"/>
            </a:xfrm>
            <a:custGeom>
              <a:avLst/>
              <a:gdLst>
                <a:gd name="T0" fmla="*/ 0 w 75"/>
                <a:gd name="T1" fmla="*/ 3 h 80"/>
                <a:gd name="T2" fmla="*/ 0 w 75"/>
                <a:gd name="T3" fmla="*/ 3 h 80"/>
                <a:gd name="T4" fmla="*/ 0 w 75"/>
                <a:gd name="T5" fmla="*/ 3 h 80"/>
                <a:gd name="T6" fmla="*/ 1 w 75"/>
                <a:gd name="T7" fmla="*/ 3 h 80"/>
                <a:gd name="T8" fmla="*/ 1 w 75"/>
                <a:gd name="T9" fmla="*/ 3 h 80"/>
                <a:gd name="T10" fmla="*/ 1 w 75"/>
                <a:gd name="T11" fmla="*/ 3 h 80"/>
                <a:gd name="T12" fmla="*/ 1 w 75"/>
                <a:gd name="T13" fmla="*/ 3 h 80"/>
                <a:gd name="T14" fmla="*/ 2 w 75"/>
                <a:gd name="T15" fmla="*/ 3 h 80"/>
                <a:gd name="T16" fmla="*/ 2 w 75"/>
                <a:gd name="T17" fmla="*/ 2 h 80"/>
                <a:gd name="T18" fmla="*/ 2 w 75"/>
                <a:gd name="T19" fmla="*/ 2 h 80"/>
                <a:gd name="T20" fmla="*/ 2 w 75"/>
                <a:gd name="T21" fmla="*/ 2 h 80"/>
                <a:gd name="T22" fmla="*/ 2 w 75"/>
                <a:gd name="T23" fmla="*/ 2 h 80"/>
                <a:gd name="T24" fmla="*/ 2 w 75"/>
                <a:gd name="T25" fmla="*/ 1 h 80"/>
                <a:gd name="T26" fmla="*/ 3 w 75"/>
                <a:gd name="T27" fmla="*/ 1 h 80"/>
                <a:gd name="T28" fmla="*/ 3 w 75"/>
                <a:gd name="T29" fmla="*/ 1 h 80"/>
                <a:gd name="T30" fmla="*/ 3 w 75"/>
                <a:gd name="T31" fmla="*/ 1 h 80"/>
                <a:gd name="T32" fmla="*/ 3 w 75"/>
                <a:gd name="T33" fmla="*/ 0 h 80"/>
                <a:gd name="T34" fmla="*/ 3 w 75"/>
                <a:gd name="T35" fmla="*/ 0 h 80"/>
                <a:gd name="T36" fmla="*/ 2 w 75"/>
                <a:gd name="T37" fmla="*/ 0 h 80"/>
                <a:gd name="T38" fmla="*/ 2 w 75"/>
                <a:gd name="T39" fmla="*/ 0 h 80"/>
                <a:gd name="T40" fmla="*/ 2 w 75"/>
                <a:gd name="T41" fmla="*/ 0 h 80"/>
                <a:gd name="T42" fmla="*/ 2 w 75"/>
                <a:gd name="T43" fmla="*/ 1 h 80"/>
                <a:gd name="T44" fmla="*/ 2 w 75"/>
                <a:gd name="T45" fmla="*/ 1 h 80"/>
                <a:gd name="T46" fmla="*/ 2 w 75"/>
                <a:gd name="T47" fmla="*/ 1 h 80"/>
                <a:gd name="T48" fmla="*/ 2 w 75"/>
                <a:gd name="T49" fmla="*/ 1 h 80"/>
                <a:gd name="T50" fmla="*/ 2 w 75"/>
                <a:gd name="T51" fmla="*/ 1 h 80"/>
                <a:gd name="T52" fmla="*/ 1 w 75"/>
                <a:gd name="T53" fmla="*/ 1 h 80"/>
                <a:gd name="T54" fmla="*/ 1 w 75"/>
                <a:gd name="T55" fmla="*/ 2 h 80"/>
                <a:gd name="T56" fmla="*/ 1 w 75"/>
                <a:gd name="T57" fmla="*/ 2 h 80"/>
                <a:gd name="T58" fmla="*/ 1 w 75"/>
                <a:gd name="T59" fmla="*/ 2 h 80"/>
                <a:gd name="T60" fmla="*/ 1 w 75"/>
                <a:gd name="T61" fmla="*/ 2 h 80"/>
                <a:gd name="T62" fmla="*/ 1 w 75"/>
                <a:gd name="T63" fmla="*/ 2 h 80"/>
                <a:gd name="T64" fmla="*/ 0 w 75"/>
                <a:gd name="T65" fmla="*/ 2 h 80"/>
                <a:gd name="T66" fmla="*/ 0 w 75"/>
                <a:gd name="T67" fmla="*/ 2 h 80"/>
                <a:gd name="T68" fmla="*/ 0 w 75"/>
                <a:gd name="T69" fmla="*/ 2 h 80"/>
                <a:gd name="T70" fmla="*/ 0 w 75"/>
                <a:gd name="T71" fmla="*/ 2 h 80"/>
                <a:gd name="T72" fmla="*/ 0 w 75"/>
                <a:gd name="T73" fmla="*/ 3 h 80"/>
                <a:gd name="T74" fmla="*/ 0 w 75"/>
                <a:gd name="T75" fmla="*/ 3 h 80"/>
                <a:gd name="T76" fmla="*/ 0 w 75"/>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80"/>
                  </a:moveTo>
                  <a:lnTo>
                    <a:pt x="0" y="80"/>
                  </a:lnTo>
                  <a:lnTo>
                    <a:pt x="8" y="80"/>
                  </a:lnTo>
                  <a:lnTo>
                    <a:pt x="16" y="79"/>
                  </a:lnTo>
                  <a:lnTo>
                    <a:pt x="22" y="76"/>
                  </a:lnTo>
                  <a:lnTo>
                    <a:pt x="30" y="74"/>
                  </a:lnTo>
                  <a:lnTo>
                    <a:pt x="36" y="70"/>
                  </a:lnTo>
                  <a:lnTo>
                    <a:pt x="43" y="67"/>
                  </a:lnTo>
                  <a:lnTo>
                    <a:pt x="48" y="62"/>
                  </a:lnTo>
                  <a:lnTo>
                    <a:pt x="54" y="56"/>
                  </a:lnTo>
                  <a:lnTo>
                    <a:pt x="59" y="51"/>
                  </a:lnTo>
                  <a:lnTo>
                    <a:pt x="63" y="44"/>
                  </a:lnTo>
                  <a:lnTo>
                    <a:pt x="67" y="38"/>
                  </a:lnTo>
                  <a:lnTo>
                    <a:pt x="70" y="31"/>
                  </a:lnTo>
                  <a:lnTo>
                    <a:pt x="72" y="24"/>
                  </a:lnTo>
                  <a:lnTo>
                    <a:pt x="74" y="15"/>
                  </a:lnTo>
                  <a:lnTo>
                    <a:pt x="75" y="8"/>
                  </a:lnTo>
                  <a:lnTo>
                    <a:pt x="75" y="0"/>
                  </a:lnTo>
                  <a:lnTo>
                    <a:pt x="52" y="0"/>
                  </a:lnTo>
                  <a:lnTo>
                    <a:pt x="52" y="4"/>
                  </a:lnTo>
                  <a:lnTo>
                    <a:pt x="51" y="10"/>
                  </a:lnTo>
                  <a:lnTo>
                    <a:pt x="49" y="15"/>
                  </a:lnTo>
                  <a:lnTo>
                    <a:pt x="47" y="20"/>
                  </a:lnTo>
                  <a:lnTo>
                    <a:pt x="46" y="25"/>
                  </a:lnTo>
                  <a:lnTo>
                    <a:pt x="43" y="30"/>
                  </a:lnTo>
                  <a:lnTo>
                    <a:pt x="41" y="33"/>
                  </a:lnTo>
                  <a:lnTo>
                    <a:pt x="38" y="37"/>
                  </a:lnTo>
                  <a:lnTo>
                    <a:pt x="33" y="40"/>
                  </a:lnTo>
                  <a:lnTo>
                    <a:pt x="30" y="44"/>
                  </a:lnTo>
                  <a:lnTo>
                    <a:pt x="26" y="46"/>
                  </a:lnTo>
                  <a:lnTo>
                    <a:pt x="21" y="49"/>
                  </a:lnTo>
                  <a:lnTo>
                    <a:pt x="16" y="51"/>
                  </a:lnTo>
                  <a:lnTo>
                    <a:pt x="11" y="52"/>
                  </a:lnTo>
                  <a:lnTo>
                    <a:pt x="6" y="52"/>
                  </a:lnTo>
                  <a:lnTo>
                    <a:pt x="0" y="54"/>
                  </a:lnTo>
                  <a:lnTo>
                    <a:pt x="0" y="80"/>
                  </a:lnTo>
                  <a:close/>
                </a:path>
              </a:pathLst>
            </a:custGeom>
            <a:solidFill>
              <a:srgbClr val="1F1A17"/>
            </a:solidFill>
            <a:ln w="9525">
              <a:noFill/>
              <a:round/>
              <a:headEnd/>
              <a:tailEnd/>
            </a:ln>
          </p:spPr>
          <p:txBody>
            <a:bodyPr/>
            <a:lstStyle/>
            <a:p>
              <a:endParaRPr lang="en-US"/>
            </a:p>
          </p:txBody>
        </p:sp>
        <p:sp>
          <p:nvSpPr>
            <p:cNvPr id="45231" name="Freeform 168"/>
            <p:cNvSpPr>
              <a:spLocks/>
            </p:cNvSpPr>
            <p:nvPr/>
          </p:nvSpPr>
          <p:spPr bwMode="auto">
            <a:xfrm>
              <a:off x="3328" y="3154"/>
              <a:ext cx="25" cy="27"/>
            </a:xfrm>
            <a:custGeom>
              <a:avLst/>
              <a:gdLst>
                <a:gd name="T0" fmla="*/ 0 w 76"/>
                <a:gd name="T1" fmla="*/ 0 h 80"/>
                <a:gd name="T2" fmla="*/ 0 w 76"/>
                <a:gd name="T3" fmla="*/ 0 h 80"/>
                <a:gd name="T4" fmla="*/ 0 w 76"/>
                <a:gd name="T5" fmla="*/ 0 h 80"/>
                <a:gd name="T6" fmla="*/ 0 w 76"/>
                <a:gd name="T7" fmla="*/ 1 h 80"/>
                <a:gd name="T8" fmla="*/ 0 w 76"/>
                <a:gd name="T9" fmla="*/ 1 h 80"/>
                <a:gd name="T10" fmla="*/ 0 w 76"/>
                <a:gd name="T11" fmla="*/ 1 h 80"/>
                <a:gd name="T12" fmla="*/ 0 w 76"/>
                <a:gd name="T13" fmla="*/ 1 h 80"/>
                <a:gd name="T14" fmla="*/ 0 w 76"/>
                <a:gd name="T15" fmla="*/ 2 h 80"/>
                <a:gd name="T16" fmla="*/ 1 w 76"/>
                <a:gd name="T17" fmla="*/ 2 h 80"/>
                <a:gd name="T18" fmla="*/ 1 w 76"/>
                <a:gd name="T19" fmla="*/ 2 h 80"/>
                <a:gd name="T20" fmla="*/ 1 w 76"/>
                <a:gd name="T21" fmla="*/ 2 h 80"/>
                <a:gd name="T22" fmla="*/ 1 w 76"/>
                <a:gd name="T23" fmla="*/ 3 h 80"/>
                <a:gd name="T24" fmla="*/ 1 w 76"/>
                <a:gd name="T25" fmla="*/ 3 h 80"/>
                <a:gd name="T26" fmla="*/ 2 w 76"/>
                <a:gd name="T27" fmla="*/ 3 h 80"/>
                <a:gd name="T28" fmla="*/ 2 w 76"/>
                <a:gd name="T29" fmla="*/ 3 h 80"/>
                <a:gd name="T30" fmla="*/ 2 w 76"/>
                <a:gd name="T31" fmla="*/ 3 h 80"/>
                <a:gd name="T32" fmla="*/ 2 w 76"/>
                <a:gd name="T33" fmla="*/ 3 h 80"/>
                <a:gd name="T34" fmla="*/ 3 w 76"/>
                <a:gd name="T35" fmla="*/ 3 h 80"/>
                <a:gd name="T36" fmla="*/ 3 w 76"/>
                <a:gd name="T37" fmla="*/ 2 h 80"/>
                <a:gd name="T38" fmla="*/ 3 w 76"/>
                <a:gd name="T39" fmla="*/ 2 h 80"/>
                <a:gd name="T40" fmla="*/ 2 w 76"/>
                <a:gd name="T41" fmla="*/ 2 h 80"/>
                <a:gd name="T42" fmla="*/ 2 w 76"/>
                <a:gd name="T43" fmla="*/ 2 h 80"/>
                <a:gd name="T44" fmla="*/ 2 w 76"/>
                <a:gd name="T45" fmla="*/ 2 h 80"/>
                <a:gd name="T46" fmla="*/ 2 w 76"/>
                <a:gd name="T47" fmla="*/ 2 h 80"/>
                <a:gd name="T48" fmla="*/ 2 w 76"/>
                <a:gd name="T49" fmla="*/ 2 h 80"/>
                <a:gd name="T50" fmla="*/ 2 w 76"/>
                <a:gd name="T51" fmla="*/ 2 h 80"/>
                <a:gd name="T52" fmla="*/ 1 w 76"/>
                <a:gd name="T53" fmla="*/ 1 h 80"/>
                <a:gd name="T54" fmla="*/ 1 w 76"/>
                <a:gd name="T55" fmla="*/ 1 h 80"/>
                <a:gd name="T56" fmla="*/ 1 w 76"/>
                <a:gd name="T57" fmla="*/ 1 h 80"/>
                <a:gd name="T58" fmla="*/ 1 w 76"/>
                <a:gd name="T59" fmla="*/ 1 h 80"/>
                <a:gd name="T60" fmla="*/ 1 w 76"/>
                <a:gd name="T61" fmla="*/ 1 h 80"/>
                <a:gd name="T62" fmla="*/ 1 w 76"/>
                <a:gd name="T63" fmla="*/ 1 h 80"/>
                <a:gd name="T64" fmla="*/ 1 w 76"/>
                <a:gd name="T65" fmla="*/ 0 h 80"/>
                <a:gd name="T66" fmla="*/ 1 w 76"/>
                <a:gd name="T67" fmla="*/ 0 h 80"/>
                <a:gd name="T68" fmla="*/ 1 w 76"/>
                <a:gd name="T69" fmla="*/ 0 h 80"/>
                <a:gd name="T70" fmla="*/ 1 w 76"/>
                <a:gd name="T71" fmla="*/ 0 h 80"/>
                <a:gd name="T72" fmla="*/ 0 w 76"/>
                <a:gd name="T73" fmla="*/ 0 h 80"/>
                <a:gd name="T74" fmla="*/ 0 w 76"/>
                <a:gd name="T75" fmla="*/ 0 h 80"/>
                <a:gd name="T76" fmla="*/ 0 w 76"/>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0"/>
                  </a:moveTo>
                  <a:lnTo>
                    <a:pt x="0" y="0"/>
                  </a:lnTo>
                  <a:lnTo>
                    <a:pt x="1" y="8"/>
                  </a:lnTo>
                  <a:lnTo>
                    <a:pt x="2" y="15"/>
                  </a:lnTo>
                  <a:lnTo>
                    <a:pt x="4" y="24"/>
                  </a:lnTo>
                  <a:lnTo>
                    <a:pt x="7" y="31"/>
                  </a:lnTo>
                  <a:lnTo>
                    <a:pt x="10" y="38"/>
                  </a:lnTo>
                  <a:lnTo>
                    <a:pt x="13" y="44"/>
                  </a:lnTo>
                  <a:lnTo>
                    <a:pt x="17" y="51"/>
                  </a:lnTo>
                  <a:lnTo>
                    <a:pt x="23" y="56"/>
                  </a:lnTo>
                  <a:lnTo>
                    <a:pt x="28" y="62"/>
                  </a:lnTo>
                  <a:lnTo>
                    <a:pt x="34" y="67"/>
                  </a:lnTo>
                  <a:lnTo>
                    <a:pt x="40" y="70"/>
                  </a:lnTo>
                  <a:lnTo>
                    <a:pt x="47" y="74"/>
                  </a:lnTo>
                  <a:lnTo>
                    <a:pt x="53" y="76"/>
                  </a:lnTo>
                  <a:lnTo>
                    <a:pt x="61" y="79"/>
                  </a:lnTo>
                  <a:lnTo>
                    <a:pt x="68" y="80"/>
                  </a:lnTo>
                  <a:lnTo>
                    <a:pt x="76" y="80"/>
                  </a:lnTo>
                  <a:lnTo>
                    <a:pt x="76" y="54"/>
                  </a:lnTo>
                  <a:lnTo>
                    <a:pt x="70" y="52"/>
                  </a:lnTo>
                  <a:lnTo>
                    <a:pt x="65" y="52"/>
                  </a:lnTo>
                  <a:lnTo>
                    <a:pt x="61" y="51"/>
                  </a:lnTo>
                  <a:lnTo>
                    <a:pt x="55" y="49"/>
                  </a:lnTo>
                  <a:lnTo>
                    <a:pt x="51" y="46"/>
                  </a:lnTo>
                  <a:lnTo>
                    <a:pt x="47" y="44"/>
                  </a:lnTo>
                  <a:lnTo>
                    <a:pt x="42" y="40"/>
                  </a:lnTo>
                  <a:lnTo>
                    <a:pt x="39" y="37"/>
                  </a:lnTo>
                  <a:lnTo>
                    <a:pt x="36" y="33"/>
                  </a:lnTo>
                  <a:lnTo>
                    <a:pt x="34" y="30"/>
                  </a:lnTo>
                  <a:lnTo>
                    <a:pt x="30" y="25"/>
                  </a:lnTo>
                  <a:lnTo>
                    <a:pt x="28" y="20"/>
                  </a:lnTo>
                  <a:lnTo>
                    <a:pt x="27" y="15"/>
                  </a:lnTo>
                  <a:lnTo>
                    <a:pt x="26" y="10"/>
                  </a:lnTo>
                  <a:lnTo>
                    <a:pt x="25" y="4"/>
                  </a:lnTo>
                  <a:lnTo>
                    <a:pt x="25" y="0"/>
                  </a:lnTo>
                  <a:lnTo>
                    <a:pt x="0" y="0"/>
                  </a:lnTo>
                  <a:close/>
                </a:path>
              </a:pathLst>
            </a:custGeom>
            <a:solidFill>
              <a:srgbClr val="1F1A17"/>
            </a:solidFill>
            <a:ln w="9525">
              <a:noFill/>
              <a:round/>
              <a:headEnd/>
              <a:tailEnd/>
            </a:ln>
          </p:spPr>
          <p:txBody>
            <a:bodyPr/>
            <a:lstStyle/>
            <a:p>
              <a:endParaRPr lang="en-US"/>
            </a:p>
          </p:txBody>
        </p:sp>
        <p:sp>
          <p:nvSpPr>
            <p:cNvPr id="45232" name="Freeform 169"/>
            <p:cNvSpPr>
              <a:spLocks/>
            </p:cNvSpPr>
            <p:nvPr/>
          </p:nvSpPr>
          <p:spPr bwMode="auto">
            <a:xfrm>
              <a:off x="3328" y="3127"/>
              <a:ext cx="25" cy="27"/>
            </a:xfrm>
            <a:custGeom>
              <a:avLst/>
              <a:gdLst>
                <a:gd name="T0" fmla="*/ 3 w 76"/>
                <a:gd name="T1" fmla="*/ 0 h 81"/>
                <a:gd name="T2" fmla="*/ 3 w 76"/>
                <a:gd name="T3" fmla="*/ 0 h 81"/>
                <a:gd name="T4" fmla="*/ 2 w 76"/>
                <a:gd name="T5" fmla="*/ 0 h 81"/>
                <a:gd name="T6" fmla="*/ 2 w 76"/>
                <a:gd name="T7" fmla="*/ 0 h 81"/>
                <a:gd name="T8" fmla="*/ 2 w 76"/>
                <a:gd name="T9" fmla="*/ 0 h 81"/>
                <a:gd name="T10" fmla="*/ 2 w 76"/>
                <a:gd name="T11" fmla="*/ 0 h 81"/>
                <a:gd name="T12" fmla="*/ 1 w 76"/>
                <a:gd name="T13" fmla="*/ 0 h 81"/>
                <a:gd name="T14" fmla="*/ 1 w 76"/>
                <a:gd name="T15" fmla="*/ 1 h 81"/>
                <a:gd name="T16" fmla="*/ 1 w 76"/>
                <a:gd name="T17" fmla="*/ 1 h 81"/>
                <a:gd name="T18" fmla="*/ 1 w 76"/>
                <a:gd name="T19" fmla="*/ 1 h 81"/>
                <a:gd name="T20" fmla="*/ 1 w 76"/>
                <a:gd name="T21" fmla="*/ 1 h 81"/>
                <a:gd name="T22" fmla="*/ 0 w 76"/>
                <a:gd name="T23" fmla="*/ 1 h 81"/>
                <a:gd name="T24" fmla="*/ 0 w 76"/>
                <a:gd name="T25" fmla="*/ 2 h 81"/>
                <a:gd name="T26" fmla="*/ 0 w 76"/>
                <a:gd name="T27" fmla="*/ 2 h 81"/>
                <a:gd name="T28" fmla="*/ 0 w 76"/>
                <a:gd name="T29" fmla="*/ 2 h 81"/>
                <a:gd name="T30" fmla="*/ 0 w 76"/>
                <a:gd name="T31" fmla="*/ 2 h 81"/>
                <a:gd name="T32" fmla="*/ 0 w 76"/>
                <a:gd name="T33" fmla="*/ 3 h 81"/>
                <a:gd name="T34" fmla="*/ 0 w 76"/>
                <a:gd name="T35" fmla="*/ 3 h 81"/>
                <a:gd name="T36" fmla="*/ 1 w 76"/>
                <a:gd name="T37" fmla="*/ 3 h 81"/>
                <a:gd name="T38" fmla="*/ 1 w 76"/>
                <a:gd name="T39" fmla="*/ 3 h 81"/>
                <a:gd name="T40" fmla="*/ 1 w 76"/>
                <a:gd name="T41" fmla="*/ 3 h 81"/>
                <a:gd name="T42" fmla="*/ 1 w 76"/>
                <a:gd name="T43" fmla="*/ 2 h 81"/>
                <a:gd name="T44" fmla="*/ 1 w 76"/>
                <a:gd name="T45" fmla="*/ 2 h 81"/>
                <a:gd name="T46" fmla="*/ 1 w 76"/>
                <a:gd name="T47" fmla="*/ 2 h 81"/>
                <a:gd name="T48" fmla="*/ 1 w 76"/>
                <a:gd name="T49" fmla="*/ 2 h 81"/>
                <a:gd name="T50" fmla="*/ 1 w 76"/>
                <a:gd name="T51" fmla="*/ 2 h 81"/>
                <a:gd name="T52" fmla="*/ 1 w 76"/>
                <a:gd name="T53" fmla="*/ 2 h 81"/>
                <a:gd name="T54" fmla="*/ 2 w 76"/>
                <a:gd name="T55" fmla="*/ 1 h 81"/>
                <a:gd name="T56" fmla="*/ 2 w 76"/>
                <a:gd name="T57" fmla="*/ 1 h 81"/>
                <a:gd name="T58" fmla="*/ 2 w 76"/>
                <a:gd name="T59" fmla="*/ 1 h 81"/>
                <a:gd name="T60" fmla="*/ 2 w 76"/>
                <a:gd name="T61" fmla="*/ 1 h 81"/>
                <a:gd name="T62" fmla="*/ 2 w 76"/>
                <a:gd name="T63" fmla="*/ 1 h 81"/>
                <a:gd name="T64" fmla="*/ 2 w 76"/>
                <a:gd name="T65" fmla="*/ 1 h 81"/>
                <a:gd name="T66" fmla="*/ 3 w 76"/>
                <a:gd name="T67" fmla="*/ 1 h 81"/>
                <a:gd name="T68" fmla="*/ 3 w 76"/>
                <a:gd name="T69" fmla="*/ 1 h 81"/>
                <a:gd name="T70" fmla="*/ 3 w 76"/>
                <a:gd name="T71" fmla="*/ 1 h 81"/>
                <a:gd name="T72" fmla="*/ 3 w 76"/>
                <a:gd name="T73" fmla="*/ 0 h 81"/>
                <a:gd name="T74" fmla="*/ 3 w 76"/>
                <a:gd name="T75" fmla="*/ 0 h 81"/>
                <a:gd name="T76" fmla="*/ 3 w 76"/>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1"/>
                <a:gd name="T119" fmla="*/ 76 w 76"/>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1">
                  <a:moveTo>
                    <a:pt x="76" y="0"/>
                  </a:moveTo>
                  <a:lnTo>
                    <a:pt x="76" y="0"/>
                  </a:lnTo>
                  <a:lnTo>
                    <a:pt x="68" y="0"/>
                  </a:lnTo>
                  <a:lnTo>
                    <a:pt x="61" y="2"/>
                  </a:lnTo>
                  <a:lnTo>
                    <a:pt x="53" y="4"/>
                  </a:lnTo>
                  <a:lnTo>
                    <a:pt x="47" y="6"/>
                  </a:lnTo>
                  <a:lnTo>
                    <a:pt x="40" y="10"/>
                  </a:lnTo>
                  <a:lnTo>
                    <a:pt x="34" y="14"/>
                  </a:lnTo>
                  <a:lnTo>
                    <a:pt x="28" y="18"/>
                  </a:lnTo>
                  <a:lnTo>
                    <a:pt x="23" y="23"/>
                  </a:lnTo>
                  <a:lnTo>
                    <a:pt x="17" y="29"/>
                  </a:lnTo>
                  <a:lnTo>
                    <a:pt x="13" y="35"/>
                  </a:lnTo>
                  <a:lnTo>
                    <a:pt x="10" y="42"/>
                  </a:lnTo>
                  <a:lnTo>
                    <a:pt x="7" y="50"/>
                  </a:lnTo>
                  <a:lnTo>
                    <a:pt x="4" y="57"/>
                  </a:lnTo>
                  <a:lnTo>
                    <a:pt x="2" y="64"/>
                  </a:lnTo>
                  <a:lnTo>
                    <a:pt x="1" y="72"/>
                  </a:lnTo>
                  <a:lnTo>
                    <a:pt x="0" y="81"/>
                  </a:lnTo>
                  <a:lnTo>
                    <a:pt x="25" y="81"/>
                  </a:lnTo>
                  <a:lnTo>
                    <a:pt x="25" y="75"/>
                  </a:lnTo>
                  <a:lnTo>
                    <a:pt x="26" y="70"/>
                  </a:lnTo>
                  <a:lnTo>
                    <a:pt x="27" y="65"/>
                  </a:lnTo>
                  <a:lnTo>
                    <a:pt x="28" y="59"/>
                  </a:lnTo>
                  <a:lnTo>
                    <a:pt x="30" y="56"/>
                  </a:lnTo>
                  <a:lnTo>
                    <a:pt x="34" y="51"/>
                  </a:lnTo>
                  <a:lnTo>
                    <a:pt x="36" y="46"/>
                  </a:lnTo>
                  <a:lnTo>
                    <a:pt x="39" y="42"/>
                  </a:lnTo>
                  <a:lnTo>
                    <a:pt x="42" y="39"/>
                  </a:lnTo>
                  <a:lnTo>
                    <a:pt x="47" y="36"/>
                  </a:lnTo>
                  <a:lnTo>
                    <a:pt x="51" y="34"/>
                  </a:lnTo>
                  <a:lnTo>
                    <a:pt x="55" y="32"/>
                  </a:lnTo>
                  <a:lnTo>
                    <a:pt x="61" y="29"/>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233" name="Freeform 170"/>
            <p:cNvSpPr>
              <a:spLocks/>
            </p:cNvSpPr>
            <p:nvPr/>
          </p:nvSpPr>
          <p:spPr bwMode="auto">
            <a:xfrm>
              <a:off x="3353" y="3127"/>
              <a:ext cx="25" cy="27"/>
            </a:xfrm>
            <a:custGeom>
              <a:avLst/>
              <a:gdLst>
                <a:gd name="T0" fmla="*/ 3 w 75"/>
                <a:gd name="T1" fmla="*/ 3 h 81"/>
                <a:gd name="T2" fmla="*/ 3 w 75"/>
                <a:gd name="T3" fmla="*/ 3 h 81"/>
                <a:gd name="T4" fmla="*/ 3 w 75"/>
                <a:gd name="T5" fmla="*/ 3 h 81"/>
                <a:gd name="T6" fmla="*/ 3 w 75"/>
                <a:gd name="T7" fmla="*/ 2 h 81"/>
                <a:gd name="T8" fmla="*/ 3 w 75"/>
                <a:gd name="T9" fmla="*/ 2 h 81"/>
                <a:gd name="T10" fmla="*/ 3 w 75"/>
                <a:gd name="T11" fmla="*/ 2 h 81"/>
                <a:gd name="T12" fmla="*/ 2 w 75"/>
                <a:gd name="T13" fmla="*/ 2 h 81"/>
                <a:gd name="T14" fmla="*/ 2 w 75"/>
                <a:gd name="T15" fmla="*/ 1 h 81"/>
                <a:gd name="T16" fmla="*/ 2 w 75"/>
                <a:gd name="T17" fmla="*/ 1 h 81"/>
                <a:gd name="T18" fmla="*/ 2 w 75"/>
                <a:gd name="T19" fmla="*/ 1 h 81"/>
                <a:gd name="T20" fmla="*/ 2 w 75"/>
                <a:gd name="T21" fmla="*/ 1 h 81"/>
                <a:gd name="T22" fmla="*/ 2 w 75"/>
                <a:gd name="T23" fmla="*/ 1 h 81"/>
                <a:gd name="T24" fmla="*/ 1 w 75"/>
                <a:gd name="T25" fmla="*/ 0 h 81"/>
                <a:gd name="T26" fmla="*/ 1 w 75"/>
                <a:gd name="T27" fmla="*/ 0 h 81"/>
                <a:gd name="T28" fmla="*/ 1 w 75"/>
                <a:gd name="T29" fmla="*/ 0 h 81"/>
                <a:gd name="T30" fmla="*/ 1 w 75"/>
                <a:gd name="T31" fmla="*/ 0 h 81"/>
                <a:gd name="T32" fmla="*/ 0 w 75"/>
                <a:gd name="T33" fmla="*/ 0 h 81"/>
                <a:gd name="T34" fmla="*/ 0 w 75"/>
                <a:gd name="T35" fmla="*/ 0 h 81"/>
                <a:gd name="T36" fmla="*/ 0 w 75"/>
                <a:gd name="T37" fmla="*/ 1 h 81"/>
                <a:gd name="T38" fmla="*/ 0 w 75"/>
                <a:gd name="T39" fmla="*/ 1 h 81"/>
                <a:gd name="T40" fmla="*/ 0 w 75"/>
                <a:gd name="T41" fmla="*/ 1 h 81"/>
                <a:gd name="T42" fmla="*/ 1 w 75"/>
                <a:gd name="T43" fmla="*/ 1 h 81"/>
                <a:gd name="T44" fmla="*/ 1 w 75"/>
                <a:gd name="T45" fmla="*/ 1 h 81"/>
                <a:gd name="T46" fmla="*/ 1 w 75"/>
                <a:gd name="T47" fmla="*/ 1 h 81"/>
                <a:gd name="T48" fmla="*/ 1 w 75"/>
                <a:gd name="T49" fmla="*/ 1 h 81"/>
                <a:gd name="T50" fmla="*/ 1 w 75"/>
                <a:gd name="T51" fmla="*/ 1 h 81"/>
                <a:gd name="T52" fmla="*/ 1 w 75"/>
                <a:gd name="T53" fmla="*/ 2 h 81"/>
                <a:gd name="T54" fmla="*/ 2 w 75"/>
                <a:gd name="T55" fmla="*/ 2 h 81"/>
                <a:gd name="T56" fmla="*/ 2 w 75"/>
                <a:gd name="T57" fmla="*/ 2 h 81"/>
                <a:gd name="T58" fmla="*/ 2 w 75"/>
                <a:gd name="T59" fmla="*/ 2 h 81"/>
                <a:gd name="T60" fmla="*/ 2 w 75"/>
                <a:gd name="T61" fmla="*/ 2 h 81"/>
                <a:gd name="T62" fmla="*/ 2 w 75"/>
                <a:gd name="T63" fmla="*/ 2 h 81"/>
                <a:gd name="T64" fmla="*/ 2 w 75"/>
                <a:gd name="T65" fmla="*/ 3 h 81"/>
                <a:gd name="T66" fmla="*/ 2 w 75"/>
                <a:gd name="T67" fmla="*/ 3 h 81"/>
                <a:gd name="T68" fmla="*/ 2 w 75"/>
                <a:gd name="T69" fmla="*/ 3 h 81"/>
                <a:gd name="T70" fmla="*/ 2 w 75"/>
                <a:gd name="T71" fmla="*/ 3 h 81"/>
                <a:gd name="T72" fmla="*/ 3 w 75"/>
                <a:gd name="T73" fmla="*/ 3 h 81"/>
                <a:gd name="T74" fmla="*/ 3 w 75"/>
                <a:gd name="T75" fmla="*/ 3 h 81"/>
                <a:gd name="T76" fmla="*/ 3 w 75"/>
                <a:gd name="T77" fmla="*/ 3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1"/>
                <a:gd name="T119" fmla="*/ 75 w 75"/>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1">
                  <a:moveTo>
                    <a:pt x="75" y="81"/>
                  </a:moveTo>
                  <a:lnTo>
                    <a:pt x="75" y="81"/>
                  </a:lnTo>
                  <a:lnTo>
                    <a:pt x="75" y="72"/>
                  </a:lnTo>
                  <a:lnTo>
                    <a:pt x="74" y="64"/>
                  </a:lnTo>
                  <a:lnTo>
                    <a:pt x="72" y="57"/>
                  </a:lnTo>
                  <a:lnTo>
                    <a:pt x="70" y="50"/>
                  </a:lnTo>
                  <a:lnTo>
                    <a:pt x="67" y="42"/>
                  </a:lnTo>
                  <a:lnTo>
                    <a:pt x="63" y="35"/>
                  </a:lnTo>
                  <a:lnTo>
                    <a:pt x="59" y="29"/>
                  </a:lnTo>
                  <a:lnTo>
                    <a:pt x="54" y="23"/>
                  </a:lnTo>
                  <a:lnTo>
                    <a:pt x="48" y="18"/>
                  </a:lnTo>
                  <a:lnTo>
                    <a:pt x="43" y="14"/>
                  </a:lnTo>
                  <a:lnTo>
                    <a:pt x="36" y="10"/>
                  </a:lnTo>
                  <a:lnTo>
                    <a:pt x="30" y="6"/>
                  </a:lnTo>
                  <a:lnTo>
                    <a:pt x="22" y="4"/>
                  </a:lnTo>
                  <a:lnTo>
                    <a:pt x="16" y="2"/>
                  </a:lnTo>
                  <a:lnTo>
                    <a:pt x="8" y="0"/>
                  </a:lnTo>
                  <a:lnTo>
                    <a:pt x="0" y="0"/>
                  </a:lnTo>
                  <a:lnTo>
                    <a:pt x="0" y="27"/>
                  </a:lnTo>
                  <a:lnTo>
                    <a:pt x="6" y="27"/>
                  </a:lnTo>
                  <a:lnTo>
                    <a:pt x="11" y="28"/>
                  </a:lnTo>
                  <a:lnTo>
                    <a:pt x="16" y="29"/>
                  </a:lnTo>
                  <a:lnTo>
                    <a:pt x="21" y="32"/>
                  </a:lnTo>
                  <a:lnTo>
                    <a:pt x="26" y="34"/>
                  </a:lnTo>
                  <a:lnTo>
                    <a:pt x="30" y="36"/>
                  </a:lnTo>
                  <a:lnTo>
                    <a:pt x="33" y="39"/>
                  </a:lnTo>
                  <a:lnTo>
                    <a:pt x="38" y="42"/>
                  </a:lnTo>
                  <a:lnTo>
                    <a:pt x="41" y="46"/>
                  </a:lnTo>
                  <a:lnTo>
                    <a:pt x="43" y="51"/>
                  </a:lnTo>
                  <a:lnTo>
                    <a:pt x="46" y="56"/>
                  </a:lnTo>
                  <a:lnTo>
                    <a:pt x="47" y="59"/>
                  </a:lnTo>
                  <a:lnTo>
                    <a:pt x="49" y="65"/>
                  </a:lnTo>
                  <a:lnTo>
                    <a:pt x="51" y="70"/>
                  </a:lnTo>
                  <a:lnTo>
                    <a:pt x="52" y="75"/>
                  </a:lnTo>
                  <a:lnTo>
                    <a:pt x="52" y="81"/>
                  </a:lnTo>
                  <a:lnTo>
                    <a:pt x="75" y="81"/>
                  </a:lnTo>
                  <a:close/>
                </a:path>
              </a:pathLst>
            </a:custGeom>
            <a:solidFill>
              <a:srgbClr val="1F1A17"/>
            </a:solidFill>
            <a:ln w="9525">
              <a:noFill/>
              <a:round/>
              <a:headEnd/>
              <a:tailEnd/>
            </a:ln>
          </p:spPr>
          <p:txBody>
            <a:bodyPr/>
            <a:lstStyle/>
            <a:p>
              <a:endParaRPr lang="en-US"/>
            </a:p>
          </p:txBody>
        </p:sp>
        <p:sp>
          <p:nvSpPr>
            <p:cNvPr id="45234" name="Freeform 171"/>
            <p:cNvSpPr>
              <a:spLocks/>
            </p:cNvSpPr>
            <p:nvPr/>
          </p:nvSpPr>
          <p:spPr bwMode="auto">
            <a:xfrm>
              <a:off x="3382" y="3408"/>
              <a:ext cx="67" cy="76"/>
            </a:xfrm>
            <a:custGeom>
              <a:avLst/>
              <a:gdLst>
                <a:gd name="T0" fmla="*/ 7 w 201"/>
                <a:gd name="T1" fmla="*/ 5 h 228"/>
                <a:gd name="T2" fmla="*/ 7 w 201"/>
                <a:gd name="T3" fmla="*/ 6 h 228"/>
                <a:gd name="T4" fmla="*/ 7 w 201"/>
                <a:gd name="T5" fmla="*/ 6 h 228"/>
                <a:gd name="T6" fmla="*/ 7 w 201"/>
                <a:gd name="T7" fmla="*/ 7 h 228"/>
                <a:gd name="T8" fmla="*/ 6 w 201"/>
                <a:gd name="T9" fmla="*/ 7 h 228"/>
                <a:gd name="T10" fmla="*/ 6 w 201"/>
                <a:gd name="T11" fmla="*/ 8 h 228"/>
                <a:gd name="T12" fmla="*/ 5 w 201"/>
                <a:gd name="T13" fmla="*/ 8 h 228"/>
                <a:gd name="T14" fmla="*/ 4 w 201"/>
                <a:gd name="T15" fmla="*/ 8 h 228"/>
                <a:gd name="T16" fmla="*/ 3 w 201"/>
                <a:gd name="T17" fmla="*/ 8 h 228"/>
                <a:gd name="T18" fmla="*/ 3 w 201"/>
                <a:gd name="T19" fmla="*/ 8 h 228"/>
                <a:gd name="T20" fmla="*/ 2 w 201"/>
                <a:gd name="T21" fmla="*/ 8 h 228"/>
                <a:gd name="T22" fmla="*/ 1 w 201"/>
                <a:gd name="T23" fmla="*/ 7 h 228"/>
                <a:gd name="T24" fmla="*/ 1 w 201"/>
                <a:gd name="T25" fmla="*/ 7 h 228"/>
                <a:gd name="T26" fmla="*/ 0 w 201"/>
                <a:gd name="T27" fmla="*/ 6 h 228"/>
                <a:gd name="T28" fmla="*/ 0 w 201"/>
                <a:gd name="T29" fmla="*/ 6 h 228"/>
                <a:gd name="T30" fmla="*/ 0 w 201"/>
                <a:gd name="T31" fmla="*/ 5 h 228"/>
                <a:gd name="T32" fmla="*/ 0 w 201"/>
                <a:gd name="T33" fmla="*/ 4 h 228"/>
                <a:gd name="T34" fmla="*/ 0 w 201"/>
                <a:gd name="T35" fmla="*/ 3 h 228"/>
                <a:gd name="T36" fmla="*/ 0 w 201"/>
                <a:gd name="T37" fmla="*/ 2 h 228"/>
                <a:gd name="T38" fmla="*/ 1 w 201"/>
                <a:gd name="T39" fmla="*/ 2 h 228"/>
                <a:gd name="T40" fmla="*/ 1 w 201"/>
                <a:gd name="T41" fmla="*/ 1 h 228"/>
                <a:gd name="T42" fmla="*/ 2 w 201"/>
                <a:gd name="T43" fmla="*/ 1 h 228"/>
                <a:gd name="T44" fmla="*/ 3 w 201"/>
                <a:gd name="T45" fmla="*/ 0 h 228"/>
                <a:gd name="T46" fmla="*/ 3 w 201"/>
                <a:gd name="T47" fmla="*/ 0 h 228"/>
                <a:gd name="T48" fmla="*/ 4 w 201"/>
                <a:gd name="T49" fmla="*/ 0 h 228"/>
                <a:gd name="T50" fmla="*/ 5 w 201"/>
                <a:gd name="T51" fmla="*/ 0 h 228"/>
                <a:gd name="T52" fmla="*/ 6 w 201"/>
                <a:gd name="T53" fmla="*/ 1 h 228"/>
                <a:gd name="T54" fmla="*/ 6 w 201"/>
                <a:gd name="T55" fmla="*/ 1 h 228"/>
                <a:gd name="T56" fmla="*/ 7 w 201"/>
                <a:gd name="T57" fmla="*/ 2 h 228"/>
                <a:gd name="T58" fmla="*/ 7 w 201"/>
                <a:gd name="T59" fmla="*/ 2 h 228"/>
                <a:gd name="T60" fmla="*/ 7 w 201"/>
                <a:gd name="T61" fmla="*/ 3 h 228"/>
                <a:gd name="T62" fmla="*/ 7 w 201"/>
                <a:gd name="T63" fmla="*/ 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1"/>
                <a:gd name="T97" fmla="*/ 0 h 228"/>
                <a:gd name="T98" fmla="*/ 201 w 201"/>
                <a:gd name="T99" fmla="*/ 228 h 2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1" h="228">
                  <a:moveTo>
                    <a:pt x="201" y="114"/>
                  </a:moveTo>
                  <a:lnTo>
                    <a:pt x="200" y="126"/>
                  </a:lnTo>
                  <a:lnTo>
                    <a:pt x="199" y="137"/>
                  </a:lnTo>
                  <a:lnTo>
                    <a:pt x="197" y="149"/>
                  </a:lnTo>
                  <a:lnTo>
                    <a:pt x="192" y="158"/>
                  </a:lnTo>
                  <a:lnTo>
                    <a:pt x="189" y="169"/>
                  </a:lnTo>
                  <a:lnTo>
                    <a:pt x="184" y="179"/>
                  </a:lnTo>
                  <a:lnTo>
                    <a:pt x="178" y="187"/>
                  </a:lnTo>
                  <a:lnTo>
                    <a:pt x="172" y="194"/>
                  </a:lnTo>
                  <a:lnTo>
                    <a:pt x="165" y="202"/>
                  </a:lnTo>
                  <a:lnTo>
                    <a:pt x="158" y="209"/>
                  </a:lnTo>
                  <a:lnTo>
                    <a:pt x="149" y="214"/>
                  </a:lnTo>
                  <a:lnTo>
                    <a:pt x="141" y="218"/>
                  </a:lnTo>
                  <a:lnTo>
                    <a:pt x="132" y="222"/>
                  </a:lnTo>
                  <a:lnTo>
                    <a:pt x="122" y="226"/>
                  </a:lnTo>
                  <a:lnTo>
                    <a:pt x="113" y="227"/>
                  </a:lnTo>
                  <a:lnTo>
                    <a:pt x="103" y="228"/>
                  </a:lnTo>
                  <a:lnTo>
                    <a:pt x="92" y="227"/>
                  </a:lnTo>
                  <a:lnTo>
                    <a:pt x="82" y="226"/>
                  </a:lnTo>
                  <a:lnTo>
                    <a:pt x="72" y="222"/>
                  </a:lnTo>
                  <a:lnTo>
                    <a:pt x="63" y="218"/>
                  </a:lnTo>
                  <a:lnTo>
                    <a:pt x="53" y="214"/>
                  </a:lnTo>
                  <a:lnTo>
                    <a:pt x="45" y="209"/>
                  </a:lnTo>
                  <a:lnTo>
                    <a:pt x="37" y="202"/>
                  </a:lnTo>
                  <a:lnTo>
                    <a:pt x="30" y="194"/>
                  </a:lnTo>
                  <a:lnTo>
                    <a:pt x="24" y="187"/>
                  </a:lnTo>
                  <a:lnTo>
                    <a:pt x="18" y="179"/>
                  </a:lnTo>
                  <a:lnTo>
                    <a:pt x="13" y="169"/>
                  </a:lnTo>
                  <a:lnTo>
                    <a:pt x="9" y="158"/>
                  </a:lnTo>
                  <a:lnTo>
                    <a:pt x="6" y="149"/>
                  </a:lnTo>
                  <a:lnTo>
                    <a:pt x="2" y="137"/>
                  </a:lnTo>
                  <a:lnTo>
                    <a:pt x="1" y="126"/>
                  </a:lnTo>
                  <a:lnTo>
                    <a:pt x="0" y="114"/>
                  </a:lnTo>
                  <a:lnTo>
                    <a:pt x="1" y="102"/>
                  </a:lnTo>
                  <a:lnTo>
                    <a:pt x="2" y="90"/>
                  </a:lnTo>
                  <a:lnTo>
                    <a:pt x="6" y="79"/>
                  </a:lnTo>
                  <a:lnTo>
                    <a:pt x="9" y="69"/>
                  </a:lnTo>
                  <a:lnTo>
                    <a:pt x="13" y="59"/>
                  </a:lnTo>
                  <a:lnTo>
                    <a:pt x="18" y="49"/>
                  </a:lnTo>
                  <a:lnTo>
                    <a:pt x="24" y="41"/>
                  </a:lnTo>
                  <a:lnTo>
                    <a:pt x="30" y="33"/>
                  </a:lnTo>
                  <a:lnTo>
                    <a:pt x="37" y="26"/>
                  </a:lnTo>
                  <a:lnTo>
                    <a:pt x="45" y="20"/>
                  </a:lnTo>
                  <a:lnTo>
                    <a:pt x="53" y="14"/>
                  </a:lnTo>
                  <a:lnTo>
                    <a:pt x="63" y="9"/>
                  </a:lnTo>
                  <a:lnTo>
                    <a:pt x="72" y="5"/>
                  </a:lnTo>
                  <a:lnTo>
                    <a:pt x="82" y="3"/>
                  </a:lnTo>
                  <a:lnTo>
                    <a:pt x="92" y="0"/>
                  </a:lnTo>
                  <a:lnTo>
                    <a:pt x="103" y="0"/>
                  </a:lnTo>
                  <a:lnTo>
                    <a:pt x="113" y="0"/>
                  </a:lnTo>
                  <a:lnTo>
                    <a:pt x="122" y="3"/>
                  </a:lnTo>
                  <a:lnTo>
                    <a:pt x="132" y="5"/>
                  </a:lnTo>
                  <a:lnTo>
                    <a:pt x="141" y="9"/>
                  </a:lnTo>
                  <a:lnTo>
                    <a:pt x="149" y="14"/>
                  </a:lnTo>
                  <a:lnTo>
                    <a:pt x="158" y="20"/>
                  </a:lnTo>
                  <a:lnTo>
                    <a:pt x="165" y="26"/>
                  </a:lnTo>
                  <a:lnTo>
                    <a:pt x="172" y="33"/>
                  </a:lnTo>
                  <a:lnTo>
                    <a:pt x="178" y="41"/>
                  </a:lnTo>
                  <a:lnTo>
                    <a:pt x="184" y="49"/>
                  </a:lnTo>
                  <a:lnTo>
                    <a:pt x="189" y="59"/>
                  </a:lnTo>
                  <a:lnTo>
                    <a:pt x="192" y="69"/>
                  </a:lnTo>
                  <a:lnTo>
                    <a:pt x="197" y="79"/>
                  </a:lnTo>
                  <a:lnTo>
                    <a:pt x="199" y="90"/>
                  </a:lnTo>
                  <a:lnTo>
                    <a:pt x="200" y="102"/>
                  </a:lnTo>
                  <a:lnTo>
                    <a:pt x="201" y="114"/>
                  </a:lnTo>
                  <a:close/>
                </a:path>
              </a:pathLst>
            </a:custGeom>
            <a:solidFill>
              <a:srgbClr val="E87A41"/>
            </a:solidFill>
            <a:ln w="9525">
              <a:noFill/>
              <a:round/>
              <a:headEnd/>
              <a:tailEnd/>
            </a:ln>
          </p:spPr>
          <p:txBody>
            <a:bodyPr/>
            <a:lstStyle/>
            <a:p>
              <a:endParaRPr lang="en-US"/>
            </a:p>
          </p:txBody>
        </p:sp>
        <p:sp>
          <p:nvSpPr>
            <p:cNvPr id="45235" name="Freeform 172"/>
            <p:cNvSpPr>
              <a:spLocks/>
            </p:cNvSpPr>
            <p:nvPr/>
          </p:nvSpPr>
          <p:spPr bwMode="auto">
            <a:xfrm>
              <a:off x="3416" y="3446"/>
              <a:ext cx="37" cy="42"/>
            </a:xfrm>
            <a:custGeom>
              <a:avLst/>
              <a:gdLst>
                <a:gd name="T0" fmla="*/ 0 w 110"/>
                <a:gd name="T1" fmla="*/ 5 h 127"/>
                <a:gd name="T2" fmla="*/ 0 w 110"/>
                <a:gd name="T3" fmla="*/ 5 h 127"/>
                <a:gd name="T4" fmla="*/ 0 w 110"/>
                <a:gd name="T5" fmla="*/ 5 h 127"/>
                <a:gd name="T6" fmla="*/ 1 w 110"/>
                <a:gd name="T7" fmla="*/ 5 h 127"/>
                <a:gd name="T8" fmla="*/ 1 w 110"/>
                <a:gd name="T9" fmla="*/ 4 h 127"/>
                <a:gd name="T10" fmla="*/ 2 w 110"/>
                <a:gd name="T11" fmla="*/ 4 h 127"/>
                <a:gd name="T12" fmla="*/ 2 w 110"/>
                <a:gd name="T13" fmla="*/ 4 h 127"/>
                <a:gd name="T14" fmla="*/ 2 w 110"/>
                <a:gd name="T15" fmla="*/ 4 h 127"/>
                <a:gd name="T16" fmla="*/ 3 w 110"/>
                <a:gd name="T17" fmla="*/ 4 h 127"/>
                <a:gd name="T18" fmla="*/ 3 w 110"/>
                <a:gd name="T19" fmla="*/ 3 h 127"/>
                <a:gd name="T20" fmla="*/ 3 w 110"/>
                <a:gd name="T21" fmla="*/ 3 h 127"/>
                <a:gd name="T22" fmla="*/ 3 w 110"/>
                <a:gd name="T23" fmla="*/ 3 h 127"/>
                <a:gd name="T24" fmla="*/ 4 w 110"/>
                <a:gd name="T25" fmla="*/ 2 h 127"/>
                <a:gd name="T26" fmla="*/ 4 w 110"/>
                <a:gd name="T27" fmla="*/ 2 h 127"/>
                <a:gd name="T28" fmla="*/ 4 w 110"/>
                <a:gd name="T29" fmla="*/ 1 h 127"/>
                <a:gd name="T30" fmla="*/ 4 w 110"/>
                <a:gd name="T31" fmla="*/ 1 h 127"/>
                <a:gd name="T32" fmla="*/ 4 w 110"/>
                <a:gd name="T33" fmla="*/ 0 h 127"/>
                <a:gd name="T34" fmla="*/ 4 w 110"/>
                <a:gd name="T35" fmla="*/ 0 h 127"/>
                <a:gd name="T36" fmla="*/ 3 w 110"/>
                <a:gd name="T37" fmla="*/ 0 h 127"/>
                <a:gd name="T38" fmla="*/ 3 w 110"/>
                <a:gd name="T39" fmla="*/ 0 h 127"/>
                <a:gd name="T40" fmla="*/ 3 w 110"/>
                <a:gd name="T41" fmla="*/ 1 h 127"/>
                <a:gd name="T42" fmla="*/ 3 w 110"/>
                <a:gd name="T43" fmla="*/ 1 h 127"/>
                <a:gd name="T44" fmla="*/ 3 w 110"/>
                <a:gd name="T45" fmla="*/ 1 h 127"/>
                <a:gd name="T46" fmla="*/ 3 w 110"/>
                <a:gd name="T47" fmla="*/ 2 h 127"/>
                <a:gd name="T48" fmla="*/ 3 w 110"/>
                <a:gd name="T49" fmla="*/ 2 h 127"/>
                <a:gd name="T50" fmla="*/ 2 w 110"/>
                <a:gd name="T51" fmla="*/ 2 h 127"/>
                <a:gd name="T52" fmla="*/ 2 w 110"/>
                <a:gd name="T53" fmla="*/ 3 h 127"/>
                <a:gd name="T54" fmla="*/ 2 w 110"/>
                <a:gd name="T55" fmla="*/ 3 h 127"/>
                <a:gd name="T56" fmla="*/ 2 w 110"/>
                <a:gd name="T57" fmla="*/ 3 h 127"/>
                <a:gd name="T58" fmla="*/ 2 w 110"/>
                <a:gd name="T59" fmla="*/ 3 h 127"/>
                <a:gd name="T60" fmla="*/ 1 w 110"/>
                <a:gd name="T61" fmla="*/ 3 h 127"/>
                <a:gd name="T62" fmla="*/ 1 w 110"/>
                <a:gd name="T63" fmla="*/ 4 h 127"/>
                <a:gd name="T64" fmla="*/ 1 w 110"/>
                <a:gd name="T65" fmla="*/ 4 h 127"/>
                <a:gd name="T66" fmla="*/ 0 w 110"/>
                <a:gd name="T67" fmla="*/ 4 h 127"/>
                <a:gd name="T68" fmla="*/ 0 w 110"/>
                <a:gd name="T69" fmla="*/ 4 h 127"/>
                <a:gd name="T70" fmla="*/ 0 w 110"/>
                <a:gd name="T71" fmla="*/ 4 h 127"/>
                <a:gd name="T72" fmla="*/ 0 w 110"/>
                <a:gd name="T73" fmla="*/ 5 h 127"/>
                <a:gd name="T74" fmla="*/ 0 w 110"/>
                <a:gd name="T75" fmla="*/ 5 h 127"/>
                <a:gd name="T76" fmla="*/ 0 w 11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0"/>
                <a:gd name="T118" fmla="*/ 0 h 127"/>
                <a:gd name="T119" fmla="*/ 110 w 11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0" h="127">
                  <a:moveTo>
                    <a:pt x="0" y="127"/>
                  </a:moveTo>
                  <a:lnTo>
                    <a:pt x="0" y="127"/>
                  </a:lnTo>
                  <a:lnTo>
                    <a:pt x="12" y="126"/>
                  </a:lnTo>
                  <a:lnTo>
                    <a:pt x="23" y="125"/>
                  </a:lnTo>
                  <a:lnTo>
                    <a:pt x="32" y="121"/>
                  </a:lnTo>
                  <a:lnTo>
                    <a:pt x="43" y="118"/>
                  </a:lnTo>
                  <a:lnTo>
                    <a:pt x="53" y="112"/>
                  </a:lnTo>
                  <a:lnTo>
                    <a:pt x="61" y="106"/>
                  </a:lnTo>
                  <a:lnTo>
                    <a:pt x="70" y="98"/>
                  </a:lnTo>
                  <a:lnTo>
                    <a:pt x="78" y="90"/>
                  </a:lnTo>
                  <a:lnTo>
                    <a:pt x="85" y="82"/>
                  </a:lnTo>
                  <a:lnTo>
                    <a:pt x="91" y="72"/>
                  </a:lnTo>
                  <a:lnTo>
                    <a:pt x="97" y="61"/>
                  </a:lnTo>
                  <a:lnTo>
                    <a:pt x="101" y="50"/>
                  </a:lnTo>
                  <a:lnTo>
                    <a:pt x="105" y="39"/>
                  </a:lnTo>
                  <a:lnTo>
                    <a:pt x="108" y="25"/>
                  </a:lnTo>
                  <a:lnTo>
                    <a:pt x="109" y="13"/>
                  </a:lnTo>
                  <a:lnTo>
                    <a:pt x="110" y="0"/>
                  </a:lnTo>
                  <a:lnTo>
                    <a:pt x="85" y="0"/>
                  </a:lnTo>
                  <a:lnTo>
                    <a:pt x="85" y="11"/>
                  </a:lnTo>
                  <a:lnTo>
                    <a:pt x="84" y="21"/>
                  </a:lnTo>
                  <a:lnTo>
                    <a:pt x="82" y="31"/>
                  </a:lnTo>
                  <a:lnTo>
                    <a:pt x="79" y="40"/>
                  </a:lnTo>
                  <a:lnTo>
                    <a:pt x="75" y="49"/>
                  </a:lnTo>
                  <a:lnTo>
                    <a:pt x="71" y="56"/>
                  </a:lnTo>
                  <a:lnTo>
                    <a:pt x="66" y="65"/>
                  </a:lnTo>
                  <a:lnTo>
                    <a:pt x="60" y="72"/>
                  </a:lnTo>
                  <a:lnTo>
                    <a:pt x="54" y="78"/>
                  </a:lnTo>
                  <a:lnTo>
                    <a:pt x="47" y="84"/>
                  </a:lnTo>
                  <a:lnTo>
                    <a:pt x="41" y="89"/>
                  </a:lnTo>
                  <a:lnTo>
                    <a:pt x="33" y="92"/>
                  </a:lnTo>
                  <a:lnTo>
                    <a:pt x="26" y="96"/>
                  </a:lnTo>
                  <a:lnTo>
                    <a:pt x="17" y="98"/>
                  </a:lnTo>
                  <a:lnTo>
                    <a:pt x="8" y="100"/>
                  </a:lnTo>
                  <a:lnTo>
                    <a:pt x="0" y="100"/>
                  </a:lnTo>
                  <a:lnTo>
                    <a:pt x="0" y="127"/>
                  </a:lnTo>
                  <a:close/>
                </a:path>
              </a:pathLst>
            </a:custGeom>
            <a:solidFill>
              <a:srgbClr val="1F1A17"/>
            </a:solidFill>
            <a:ln w="9525">
              <a:noFill/>
              <a:round/>
              <a:headEnd/>
              <a:tailEnd/>
            </a:ln>
          </p:spPr>
          <p:txBody>
            <a:bodyPr/>
            <a:lstStyle/>
            <a:p>
              <a:endParaRPr lang="en-US"/>
            </a:p>
          </p:txBody>
        </p:sp>
        <p:sp>
          <p:nvSpPr>
            <p:cNvPr id="45236" name="Freeform 173"/>
            <p:cNvSpPr>
              <a:spLocks/>
            </p:cNvSpPr>
            <p:nvPr/>
          </p:nvSpPr>
          <p:spPr bwMode="auto">
            <a:xfrm>
              <a:off x="3378" y="3446"/>
              <a:ext cx="38" cy="42"/>
            </a:xfrm>
            <a:custGeom>
              <a:avLst/>
              <a:gdLst>
                <a:gd name="T0" fmla="*/ 0 w 115"/>
                <a:gd name="T1" fmla="*/ 0 h 127"/>
                <a:gd name="T2" fmla="*/ 0 w 115"/>
                <a:gd name="T3" fmla="*/ 0 h 127"/>
                <a:gd name="T4" fmla="*/ 0 w 115"/>
                <a:gd name="T5" fmla="*/ 0 h 127"/>
                <a:gd name="T6" fmla="*/ 0 w 115"/>
                <a:gd name="T7" fmla="*/ 1 h 127"/>
                <a:gd name="T8" fmla="*/ 0 w 115"/>
                <a:gd name="T9" fmla="*/ 1 h 127"/>
                <a:gd name="T10" fmla="*/ 0 w 115"/>
                <a:gd name="T11" fmla="*/ 2 h 127"/>
                <a:gd name="T12" fmla="*/ 1 w 115"/>
                <a:gd name="T13" fmla="*/ 2 h 127"/>
                <a:gd name="T14" fmla="*/ 1 w 115"/>
                <a:gd name="T15" fmla="*/ 3 h 127"/>
                <a:gd name="T16" fmla="*/ 1 w 115"/>
                <a:gd name="T17" fmla="*/ 3 h 127"/>
                <a:gd name="T18" fmla="*/ 1 w 115"/>
                <a:gd name="T19" fmla="*/ 3 h 127"/>
                <a:gd name="T20" fmla="*/ 2 w 115"/>
                <a:gd name="T21" fmla="*/ 4 h 127"/>
                <a:gd name="T22" fmla="*/ 2 w 115"/>
                <a:gd name="T23" fmla="*/ 4 h 127"/>
                <a:gd name="T24" fmla="*/ 2 w 115"/>
                <a:gd name="T25" fmla="*/ 4 h 127"/>
                <a:gd name="T26" fmla="*/ 3 w 115"/>
                <a:gd name="T27" fmla="*/ 4 h 127"/>
                <a:gd name="T28" fmla="*/ 3 w 115"/>
                <a:gd name="T29" fmla="*/ 4 h 127"/>
                <a:gd name="T30" fmla="*/ 3 w 115"/>
                <a:gd name="T31" fmla="*/ 5 h 127"/>
                <a:gd name="T32" fmla="*/ 4 w 115"/>
                <a:gd name="T33" fmla="*/ 5 h 127"/>
                <a:gd name="T34" fmla="*/ 4 w 115"/>
                <a:gd name="T35" fmla="*/ 5 h 127"/>
                <a:gd name="T36" fmla="*/ 4 w 115"/>
                <a:gd name="T37" fmla="*/ 4 h 127"/>
                <a:gd name="T38" fmla="*/ 4 w 115"/>
                <a:gd name="T39" fmla="*/ 4 h 127"/>
                <a:gd name="T40" fmla="*/ 4 w 115"/>
                <a:gd name="T41" fmla="*/ 4 h 127"/>
                <a:gd name="T42" fmla="*/ 3 w 115"/>
                <a:gd name="T43" fmla="*/ 4 h 127"/>
                <a:gd name="T44" fmla="*/ 3 w 115"/>
                <a:gd name="T45" fmla="*/ 3 h 127"/>
                <a:gd name="T46" fmla="*/ 3 w 115"/>
                <a:gd name="T47" fmla="*/ 3 h 127"/>
                <a:gd name="T48" fmla="*/ 2 w 115"/>
                <a:gd name="T49" fmla="*/ 3 h 127"/>
                <a:gd name="T50" fmla="*/ 2 w 115"/>
                <a:gd name="T51" fmla="*/ 3 h 127"/>
                <a:gd name="T52" fmla="*/ 2 w 115"/>
                <a:gd name="T53" fmla="*/ 3 h 127"/>
                <a:gd name="T54" fmla="*/ 2 w 115"/>
                <a:gd name="T55" fmla="*/ 2 h 127"/>
                <a:gd name="T56" fmla="*/ 1 w 115"/>
                <a:gd name="T57" fmla="*/ 2 h 127"/>
                <a:gd name="T58" fmla="*/ 1 w 115"/>
                <a:gd name="T59" fmla="*/ 2 h 127"/>
                <a:gd name="T60" fmla="*/ 1 w 115"/>
                <a:gd name="T61" fmla="*/ 1 h 127"/>
                <a:gd name="T62" fmla="*/ 1 w 115"/>
                <a:gd name="T63" fmla="*/ 1 h 127"/>
                <a:gd name="T64" fmla="*/ 1 w 115"/>
                <a:gd name="T65" fmla="*/ 1 h 127"/>
                <a:gd name="T66" fmla="*/ 1 w 115"/>
                <a:gd name="T67" fmla="*/ 0 h 127"/>
                <a:gd name="T68" fmla="*/ 1 w 115"/>
                <a:gd name="T69" fmla="*/ 0 h 127"/>
                <a:gd name="T70" fmla="*/ 1 w 115"/>
                <a:gd name="T71" fmla="*/ 0 h 127"/>
                <a:gd name="T72" fmla="*/ 0 w 115"/>
                <a:gd name="T73" fmla="*/ 0 h 127"/>
                <a:gd name="T74" fmla="*/ 0 w 115"/>
                <a:gd name="T75" fmla="*/ 0 h 127"/>
                <a:gd name="T76" fmla="*/ 0 w 115"/>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27"/>
                <a:gd name="T119" fmla="*/ 115 w 115"/>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27">
                  <a:moveTo>
                    <a:pt x="0" y="0"/>
                  </a:moveTo>
                  <a:lnTo>
                    <a:pt x="0" y="0"/>
                  </a:lnTo>
                  <a:lnTo>
                    <a:pt x="1" y="13"/>
                  </a:lnTo>
                  <a:lnTo>
                    <a:pt x="3" y="25"/>
                  </a:lnTo>
                  <a:lnTo>
                    <a:pt x="6" y="39"/>
                  </a:lnTo>
                  <a:lnTo>
                    <a:pt x="9" y="50"/>
                  </a:lnTo>
                  <a:lnTo>
                    <a:pt x="14" y="61"/>
                  </a:lnTo>
                  <a:lnTo>
                    <a:pt x="20" y="72"/>
                  </a:lnTo>
                  <a:lnTo>
                    <a:pt x="26" y="82"/>
                  </a:lnTo>
                  <a:lnTo>
                    <a:pt x="34" y="90"/>
                  </a:lnTo>
                  <a:lnTo>
                    <a:pt x="41" y="98"/>
                  </a:lnTo>
                  <a:lnTo>
                    <a:pt x="50" y="106"/>
                  </a:lnTo>
                  <a:lnTo>
                    <a:pt x="60" y="112"/>
                  </a:lnTo>
                  <a:lnTo>
                    <a:pt x="69" y="118"/>
                  </a:lnTo>
                  <a:lnTo>
                    <a:pt x="80" y="121"/>
                  </a:lnTo>
                  <a:lnTo>
                    <a:pt x="92" y="125"/>
                  </a:lnTo>
                  <a:lnTo>
                    <a:pt x="103" y="126"/>
                  </a:lnTo>
                  <a:lnTo>
                    <a:pt x="115" y="127"/>
                  </a:lnTo>
                  <a:lnTo>
                    <a:pt x="115" y="100"/>
                  </a:lnTo>
                  <a:lnTo>
                    <a:pt x="105" y="100"/>
                  </a:lnTo>
                  <a:lnTo>
                    <a:pt x="96" y="98"/>
                  </a:lnTo>
                  <a:lnTo>
                    <a:pt x="88" y="96"/>
                  </a:lnTo>
                  <a:lnTo>
                    <a:pt x="79" y="92"/>
                  </a:lnTo>
                  <a:lnTo>
                    <a:pt x="71" y="89"/>
                  </a:lnTo>
                  <a:lnTo>
                    <a:pt x="64" y="84"/>
                  </a:lnTo>
                  <a:lnTo>
                    <a:pt x="57" y="78"/>
                  </a:lnTo>
                  <a:lnTo>
                    <a:pt x="50" y="72"/>
                  </a:lnTo>
                  <a:lnTo>
                    <a:pt x="45" y="65"/>
                  </a:lnTo>
                  <a:lnTo>
                    <a:pt x="39" y="56"/>
                  </a:lnTo>
                  <a:lnTo>
                    <a:pt x="35" y="49"/>
                  </a:lnTo>
                  <a:lnTo>
                    <a:pt x="32" y="40"/>
                  </a:lnTo>
                  <a:lnTo>
                    <a:pt x="28" y="30"/>
                  </a:lnTo>
                  <a:lnTo>
                    <a:pt x="26" y="21"/>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237" name="Freeform 174"/>
            <p:cNvSpPr>
              <a:spLocks/>
            </p:cNvSpPr>
            <p:nvPr/>
          </p:nvSpPr>
          <p:spPr bwMode="auto">
            <a:xfrm>
              <a:off x="3378" y="3403"/>
              <a:ext cx="38" cy="43"/>
            </a:xfrm>
            <a:custGeom>
              <a:avLst/>
              <a:gdLst>
                <a:gd name="T0" fmla="*/ 4 w 115"/>
                <a:gd name="T1" fmla="*/ 0 h 127"/>
                <a:gd name="T2" fmla="*/ 4 w 115"/>
                <a:gd name="T3" fmla="*/ 0 h 127"/>
                <a:gd name="T4" fmla="*/ 4 w 115"/>
                <a:gd name="T5" fmla="*/ 0 h 127"/>
                <a:gd name="T6" fmla="*/ 3 w 115"/>
                <a:gd name="T7" fmla="*/ 0 h 127"/>
                <a:gd name="T8" fmla="*/ 3 w 115"/>
                <a:gd name="T9" fmla="*/ 0 h 127"/>
                <a:gd name="T10" fmla="*/ 3 w 115"/>
                <a:gd name="T11" fmla="*/ 0 h 127"/>
                <a:gd name="T12" fmla="*/ 2 w 115"/>
                <a:gd name="T13" fmla="*/ 1 h 127"/>
                <a:gd name="T14" fmla="*/ 2 w 115"/>
                <a:gd name="T15" fmla="*/ 1 h 127"/>
                <a:gd name="T16" fmla="*/ 2 w 115"/>
                <a:gd name="T17" fmla="*/ 1 h 127"/>
                <a:gd name="T18" fmla="*/ 1 w 115"/>
                <a:gd name="T19" fmla="*/ 1 h 127"/>
                <a:gd name="T20" fmla="*/ 1 w 115"/>
                <a:gd name="T21" fmla="*/ 2 h 127"/>
                <a:gd name="T22" fmla="*/ 1 w 115"/>
                <a:gd name="T23" fmla="*/ 2 h 127"/>
                <a:gd name="T24" fmla="*/ 1 w 115"/>
                <a:gd name="T25" fmla="*/ 2 h 127"/>
                <a:gd name="T26" fmla="*/ 0 w 115"/>
                <a:gd name="T27" fmla="*/ 3 h 127"/>
                <a:gd name="T28" fmla="*/ 0 w 115"/>
                <a:gd name="T29" fmla="*/ 3 h 127"/>
                <a:gd name="T30" fmla="*/ 0 w 115"/>
                <a:gd name="T31" fmla="*/ 4 h 127"/>
                <a:gd name="T32" fmla="*/ 0 w 115"/>
                <a:gd name="T33" fmla="*/ 4 h 127"/>
                <a:gd name="T34" fmla="*/ 0 w 115"/>
                <a:gd name="T35" fmla="*/ 5 h 127"/>
                <a:gd name="T36" fmla="*/ 1 w 115"/>
                <a:gd name="T37" fmla="*/ 5 h 127"/>
                <a:gd name="T38" fmla="*/ 1 w 115"/>
                <a:gd name="T39" fmla="*/ 4 h 127"/>
                <a:gd name="T40" fmla="*/ 1 w 115"/>
                <a:gd name="T41" fmla="*/ 4 h 127"/>
                <a:gd name="T42" fmla="*/ 1 w 115"/>
                <a:gd name="T43" fmla="*/ 4 h 127"/>
                <a:gd name="T44" fmla="*/ 1 w 115"/>
                <a:gd name="T45" fmla="*/ 3 h 127"/>
                <a:gd name="T46" fmla="*/ 1 w 115"/>
                <a:gd name="T47" fmla="*/ 3 h 127"/>
                <a:gd name="T48" fmla="*/ 1 w 115"/>
                <a:gd name="T49" fmla="*/ 3 h 127"/>
                <a:gd name="T50" fmla="*/ 2 w 115"/>
                <a:gd name="T51" fmla="*/ 2 h 127"/>
                <a:gd name="T52" fmla="*/ 2 w 115"/>
                <a:gd name="T53" fmla="*/ 2 h 127"/>
                <a:gd name="T54" fmla="*/ 2 w 115"/>
                <a:gd name="T55" fmla="*/ 2 h 127"/>
                <a:gd name="T56" fmla="*/ 2 w 115"/>
                <a:gd name="T57" fmla="*/ 2 h 127"/>
                <a:gd name="T58" fmla="*/ 3 w 115"/>
                <a:gd name="T59" fmla="*/ 1 h 127"/>
                <a:gd name="T60" fmla="*/ 3 w 115"/>
                <a:gd name="T61" fmla="*/ 1 h 127"/>
                <a:gd name="T62" fmla="*/ 3 w 115"/>
                <a:gd name="T63" fmla="*/ 1 h 127"/>
                <a:gd name="T64" fmla="*/ 4 w 115"/>
                <a:gd name="T65" fmla="*/ 1 h 127"/>
                <a:gd name="T66" fmla="*/ 4 w 115"/>
                <a:gd name="T67" fmla="*/ 1 h 127"/>
                <a:gd name="T68" fmla="*/ 4 w 115"/>
                <a:gd name="T69" fmla="*/ 1 h 127"/>
                <a:gd name="T70" fmla="*/ 4 w 115"/>
                <a:gd name="T71" fmla="*/ 1 h 127"/>
                <a:gd name="T72" fmla="*/ 4 w 115"/>
                <a:gd name="T73" fmla="*/ 0 h 127"/>
                <a:gd name="T74" fmla="*/ 4 w 115"/>
                <a:gd name="T75" fmla="*/ 0 h 127"/>
                <a:gd name="T76" fmla="*/ 4 w 115"/>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27"/>
                <a:gd name="T119" fmla="*/ 115 w 115"/>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27">
                  <a:moveTo>
                    <a:pt x="115" y="0"/>
                  </a:moveTo>
                  <a:lnTo>
                    <a:pt x="115" y="0"/>
                  </a:lnTo>
                  <a:lnTo>
                    <a:pt x="103" y="0"/>
                  </a:lnTo>
                  <a:lnTo>
                    <a:pt x="92" y="3"/>
                  </a:lnTo>
                  <a:lnTo>
                    <a:pt x="80" y="5"/>
                  </a:lnTo>
                  <a:lnTo>
                    <a:pt x="69" y="10"/>
                  </a:lnTo>
                  <a:lnTo>
                    <a:pt x="60" y="15"/>
                  </a:lnTo>
                  <a:lnTo>
                    <a:pt x="50" y="21"/>
                  </a:lnTo>
                  <a:lnTo>
                    <a:pt x="41" y="28"/>
                  </a:lnTo>
                  <a:lnTo>
                    <a:pt x="34" y="36"/>
                  </a:lnTo>
                  <a:lnTo>
                    <a:pt x="26" y="46"/>
                  </a:lnTo>
                  <a:lnTo>
                    <a:pt x="20" y="55"/>
                  </a:lnTo>
                  <a:lnTo>
                    <a:pt x="14" y="66"/>
                  </a:lnTo>
                  <a:lnTo>
                    <a:pt x="9" y="77"/>
                  </a:lnTo>
                  <a:lnTo>
                    <a:pt x="6" y="89"/>
                  </a:lnTo>
                  <a:lnTo>
                    <a:pt x="3" y="101"/>
                  </a:lnTo>
                  <a:lnTo>
                    <a:pt x="1" y="114"/>
                  </a:lnTo>
                  <a:lnTo>
                    <a:pt x="0" y="127"/>
                  </a:lnTo>
                  <a:lnTo>
                    <a:pt x="25" y="127"/>
                  </a:lnTo>
                  <a:lnTo>
                    <a:pt x="25" y="116"/>
                  </a:lnTo>
                  <a:lnTo>
                    <a:pt x="26" y="106"/>
                  </a:lnTo>
                  <a:lnTo>
                    <a:pt x="28" y="96"/>
                  </a:lnTo>
                  <a:lnTo>
                    <a:pt x="32" y="86"/>
                  </a:lnTo>
                  <a:lnTo>
                    <a:pt x="35" y="78"/>
                  </a:lnTo>
                  <a:lnTo>
                    <a:pt x="39" y="70"/>
                  </a:lnTo>
                  <a:lnTo>
                    <a:pt x="45" y="62"/>
                  </a:lnTo>
                  <a:lnTo>
                    <a:pt x="50" y="55"/>
                  </a:lnTo>
                  <a:lnTo>
                    <a:pt x="57" y="49"/>
                  </a:lnTo>
                  <a:lnTo>
                    <a:pt x="64" y="43"/>
                  </a:lnTo>
                  <a:lnTo>
                    <a:pt x="71" y="39"/>
                  </a:lnTo>
                  <a:lnTo>
                    <a:pt x="79" y="34"/>
                  </a:lnTo>
                  <a:lnTo>
                    <a:pt x="88" y="31"/>
                  </a:lnTo>
                  <a:lnTo>
                    <a:pt x="96" y="29"/>
                  </a:lnTo>
                  <a:lnTo>
                    <a:pt x="105" y="27"/>
                  </a:lnTo>
                  <a:lnTo>
                    <a:pt x="115" y="27"/>
                  </a:lnTo>
                  <a:lnTo>
                    <a:pt x="115" y="0"/>
                  </a:lnTo>
                  <a:close/>
                </a:path>
              </a:pathLst>
            </a:custGeom>
            <a:solidFill>
              <a:srgbClr val="1F1A17"/>
            </a:solidFill>
            <a:ln w="9525">
              <a:noFill/>
              <a:round/>
              <a:headEnd/>
              <a:tailEnd/>
            </a:ln>
          </p:spPr>
          <p:txBody>
            <a:bodyPr/>
            <a:lstStyle/>
            <a:p>
              <a:endParaRPr lang="en-US"/>
            </a:p>
          </p:txBody>
        </p:sp>
        <p:sp>
          <p:nvSpPr>
            <p:cNvPr id="45238" name="Freeform 175"/>
            <p:cNvSpPr>
              <a:spLocks/>
            </p:cNvSpPr>
            <p:nvPr/>
          </p:nvSpPr>
          <p:spPr bwMode="auto">
            <a:xfrm>
              <a:off x="3416" y="3403"/>
              <a:ext cx="37" cy="43"/>
            </a:xfrm>
            <a:custGeom>
              <a:avLst/>
              <a:gdLst>
                <a:gd name="T0" fmla="*/ 4 w 110"/>
                <a:gd name="T1" fmla="*/ 5 h 127"/>
                <a:gd name="T2" fmla="*/ 4 w 110"/>
                <a:gd name="T3" fmla="*/ 5 h 127"/>
                <a:gd name="T4" fmla="*/ 4 w 110"/>
                <a:gd name="T5" fmla="*/ 4 h 127"/>
                <a:gd name="T6" fmla="*/ 4 w 110"/>
                <a:gd name="T7" fmla="*/ 4 h 127"/>
                <a:gd name="T8" fmla="*/ 4 w 110"/>
                <a:gd name="T9" fmla="*/ 3 h 127"/>
                <a:gd name="T10" fmla="*/ 4 w 110"/>
                <a:gd name="T11" fmla="*/ 3 h 127"/>
                <a:gd name="T12" fmla="*/ 4 w 110"/>
                <a:gd name="T13" fmla="*/ 2 h 127"/>
                <a:gd name="T14" fmla="*/ 3 w 110"/>
                <a:gd name="T15" fmla="*/ 2 h 127"/>
                <a:gd name="T16" fmla="*/ 3 w 110"/>
                <a:gd name="T17" fmla="*/ 2 h 127"/>
                <a:gd name="T18" fmla="*/ 3 w 110"/>
                <a:gd name="T19" fmla="*/ 1 h 127"/>
                <a:gd name="T20" fmla="*/ 3 w 110"/>
                <a:gd name="T21" fmla="*/ 1 h 127"/>
                <a:gd name="T22" fmla="*/ 2 w 110"/>
                <a:gd name="T23" fmla="*/ 1 h 127"/>
                <a:gd name="T24" fmla="*/ 2 w 110"/>
                <a:gd name="T25" fmla="*/ 1 h 127"/>
                <a:gd name="T26" fmla="*/ 2 w 110"/>
                <a:gd name="T27" fmla="*/ 0 h 127"/>
                <a:gd name="T28" fmla="*/ 1 w 110"/>
                <a:gd name="T29" fmla="*/ 0 h 127"/>
                <a:gd name="T30" fmla="*/ 1 w 110"/>
                <a:gd name="T31" fmla="*/ 0 h 127"/>
                <a:gd name="T32" fmla="*/ 0 w 110"/>
                <a:gd name="T33" fmla="*/ 0 h 127"/>
                <a:gd name="T34" fmla="*/ 0 w 110"/>
                <a:gd name="T35" fmla="*/ 0 h 127"/>
                <a:gd name="T36" fmla="*/ 0 w 110"/>
                <a:gd name="T37" fmla="*/ 1 h 127"/>
                <a:gd name="T38" fmla="*/ 0 w 110"/>
                <a:gd name="T39" fmla="*/ 1 h 127"/>
                <a:gd name="T40" fmla="*/ 1 w 110"/>
                <a:gd name="T41" fmla="*/ 1 h 127"/>
                <a:gd name="T42" fmla="*/ 1 w 110"/>
                <a:gd name="T43" fmla="*/ 1 h 127"/>
                <a:gd name="T44" fmla="*/ 1 w 110"/>
                <a:gd name="T45" fmla="*/ 1 h 127"/>
                <a:gd name="T46" fmla="*/ 2 w 110"/>
                <a:gd name="T47" fmla="*/ 1 h 127"/>
                <a:gd name="T48" fmla="*/ 2 w 110"/>
                <a:gd name="T49" fmla="*/ 2 h 127"/>
                <a:gd name="T50" fmla="*/ 2 w 110"/>
                <a:gd name="T51" fmla="*/ 2 h 127"/>
                <a:gd name="T52" fmla="*/ 2 w 110"/>
                <a:gd name="T53" fmla="*/ 2 h 127"/>
                <a:gd name="T54" fmla="*/ 2 w 110"/>
                <a:gd name="T55" fmla="*/ 2 h 127"/>
                <a:gd name="T56" fmla="*/ 3 w 110"/>
                <a:gd name="T57" fmla="*/ 3 h 127"/>
                <a:gd name="T58" fmla="*/ 3 w 110"/>
                <a:gd name="T59" fmla="*/ 3 h 127"/>
                <a:gd name="T60" fmla="*/ 3 w 110"/>
                <a:gd name="T61" fmla="*/ 3 h 127"/>
                <a:gd name="T62" fmla="*/ 3 w 110"/>
                <a:gd name="T63" fmla="*/ 4 h 127"/>
                <a:gd name="T64" fmla="*/ 3 w 110"/>
                <a:gd name="T65" fmla="*/ 4 h 127"/>
                <a:gd name="T66" fmla="*/ 3 w 110"/>
                <a:gd name="T67" fmla="*/ 4 h 127"/>
                <a:gd name="T68" fmla="*/ 3 w 110"/>
                <a:gd name="T69" fmla="*/ 5 h 127"/>
                <a:gd name="T70" fmla="*/ 3 w 110"/>
                <a:gd name="T71" fmla="*/ 5 h 127"/>
                <a:gd name="T72" fmla="*/ 4 w 110"/>
                <a:gd name="T73" fmla="*/ 5 h 127"/>
                <a:gd name="T74" fmla="*/ 4 w 110"/>
                <a:gd name="T75" fmla="*/ 5 h 127"/>
                <a:gd name="T76" fmla="*/ 4 w 11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0"/>
                <a:gd name="T118" fmla="*/ 0 h 127"/>
                <a:gd name="T119" fmla="*/ 110 w 11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0" h="127">
                  <a:moveTo>
                    <a:pt x="110" y="127"/>
                  </a:moveTo>
                  <a:lnTo>
                    <a:pt x="110" y="127"/>
                  </a:lnTo>
                  <a:lnTo>
                    <a:pt x="109" y="114"/>
                  </a:lnTo>
                  <a:lnTo>
                    <a:pt x="108" y="101"/>
                  </a:lnTo>
                  <a:lnTo>
                    <a:pt x="105" y="89"/>
                  </a:lnTo>
                  <a:lnTo>
                    <a:pt x="101" y="77"/>
                  </a:lnTo>
                  <a:lnTo>
                    <a:pt x="97" y="66"/>
                  </a:lnTo>
                  <a:lnTo>
                    <a:pt x="91" y="55"/>
                  </a:lnTo>
                  <a:lnTo>
                    <a:pt x="85" y="46"/>
                  </a:lnTo>
                  <a:lnTo>
                    <a:pt x="78" y="36"/>
                  </a:lnTo>
                  <a:lnTo>
                    <a:pt x="70" y="28"/>
                  </a:lnTo>
                  <a:lnTo>
                    <a:pt x="61" y="21"/>
                  </a:lnTo>
                  <a:lnTo>
                    <a:pt x="53" y="15"/>
                  </a:lnTo>
                  <a:lnTo>
                    <a:pt x="43" y="10"/>
                  </a:lnTo>
                  <a:lnTo>
                    <a:pt x="32" y="5"/>
                  </a:lnTo>
                  <a:lnTo>
                    <a:pt x="23" y="3"/>
                  </a:lnTo>
                  <a:lnTo>
                    <a:pt x="12" y="0"/>
                  </a:lnTo>
                  <a:lnTo>
                    <a:pt x="0" y="0"/>
                  </a:lnTo>
                  <a:lnTo>
                    <a:pt x="0" y="27"/>
                  </a:lnTo>
                  <a:lnTo>
                    <a:pt x="8" y="27"/>
                  </a:lnTo>
                  <a:lnTo>
                    <a:pt x="17" y="29"/>
                  </a:lnTo>
                  <a:lnTo>
                    <a:pt x="26" y="31"/>
                  </a:lnTo>
                  <a:lnTo>
                    <a:pt x="33" y="34"/>
                  </a:lnTo>
                  <a:lnTo>
                    <a:pt x="41" y="39"/>
                  </a:lnTo>
                  <a:lnTo>
                    <a:pt x="47" y="43"/>
                  </a:lnTo>
                  <a:lnTo>
                    <a:pt x="54" y="49"/>
                  </a:lnTo>
                  <a:lnTo>
                    <a:pt x="60" y="55"/>
                  </a:lnTo>
                  <a:lnTo>
                    <a:pt x="66" y="62"/>
                  </a:lnTo>
                  <a:lnTo>
                    <a:pt x="71" y="70"/>
                  </a:lnTo>
                  <a:lnTo>
                    <a:pt x="75" y="78"/>
                  </a:lnTo>
                  <a:lnTo>
                    <a:pt x="79" y="86"/>
                  </a:lnTo>
                  <a:lnTo>
                    <a:pt x="82" y="96"/>
                  </a:lnTo>
                  <a:lnTo>
                    <a:pt x="84" y="106"/>
                  </a:lnTo>
                  <a:lnTo>
                    <a:pt x="85" y="116"/>
                  </a:lnTo>
                  <a:lnTo>
                    <a:pt x="85" y="127"/>
                  </a:lnTo>
                  <a:lnTo>
                    <a:pt x="110" y="127"/>
                  </a:lnTo>
                  <a:close/>
                </a:path>
              </a:pathLst>
            </a:custGeom>
            <a:solidFill>
              <a:srgbClr val="1F1A17"/>
            </a:solidFill>
            <a:ln w="9525">
              <a:noFill/>
              <a:round/>
              <a:headEnd/>
              <a:tailEnd/>
            </a:ln>
          </p:spPr>
          <p:txBody>
            <a:bodyPr/>
            <a:lstStyle/>
            <a:p>
              <a:endParaRPr lang="en-US"/>
            </a:p>
          </p:txBody>
        </p:sp>
        <p:sp>
          <p:nvSpPr>
            <p:cNvPr id="45239" name="Freeform 176"/>
            <p:cNvSpPr>
              <a:spLocks/>
            </p:cNvSpPr>
            <p:nvPr/>
          </p:nvSpPr>
          <p:spPr bwMode="auto">
            <a:xfrm>
              <a:off x="4013" y="3135"/>
              <a:ext cx="42" cy="44"/>
            </a:xfrm>
            <a:custGeom>
              <a:avLst/>
              <a:gdLst>
                <a:gd name="T0" fmla="*/ 5 w 128"/>
                <a:gd name="T1" fmla="*/ 3 h 134"/>
                <a:gd name="T2" fmla="*/ 4 w 128"/>
                <a:gd name="T3" fmla="*/ 3 h 134"/>
                <a:gd name="T4" fmla="*/ 4 w 128"/>
                <a:gd name="T5" fmla="*/ 4 h 134"/>
                <a:gd name="T6" fmla="*/ 4 w 128"/>
                <a:gd name="T7" fmla="*/ 4 h 134"/>
                <a:gd name="T8" fmla="*/ 4 w 128"/>
                <a:gd name="T9" fmla="*/ 4 h 134"/>
                <a:gd name="T10" fmla="*/ 3 w 128"/>
                <a:gd name="T11" fmla="*/ 4 h 134"/>
                <a:gd name="T12" fmla="*/ 3 w 128"/>
                <a:gd name="T13" fmla="*/ 5 h 134"/>
                <a:gd name="T14" fmla="*/ 3 w 128"/>
                <a:gd name="T15" fmla="*/ 5 h 134"/>
                <a:gd name="T16" fmla="*/ 2 w 128"/>
                <a:gd name="T17" fmla="*/ 5 h 134"/>
                <a:gd name="T18" fmla="*/ 2 w 128"/>
                <a:gd name="T19" fmla="*/ 5 h 134"/>
                <a:gd name="T20" fmla="*/ 1 w 128"/>
                <a:gd name="T21" fmla="*/ 4 h 134"/>
                <a:gd name="T22" fmla="*/ 1 w 128"/>
                <a:gd name="T23" fmla="*/ 4 h 134"/>
                <a:gd name="T24" fmla="*/ 1 w 128"/>
                <a:gd name="T25" fmla="*/ 4 h 134"/>
                <a:gd name="T26" fmla="*/ 0 w 128"/>
                <a:gd name="T27" fmla="*/ 4 h 134"/>
                <a:gd name="T28" fmla="*/ 0 w 128"/>
                <a:gd name="T29" fmla="*/ 3 h 134"/>
                <a:gd name="T30" fmla="*/ 0 w 128"/>
                <a:gd name="T31" fmla="*/ 3 h 134"/>
                <a:gd name="T32" fmla="*/ 0 w 128"/>
                <a:gd name="T33" fmla="*/ 2 h 134"/>
                <a:gd name="T34" fmla="*/ 0 w 128"/>
                <a:gd name="T35" fmla="*/ 2 h 134"/>
                <a:gd name="T36" fmla="*/ 0 w 128"/>
                <a:gd name="T37" fmla="*/ 1 h 134"/>
                <a:gd name="T38" fmla="*/ 1 w 128"/>
                <a:gd name="T39" fmla="*/ 1 h 134"/>
                <a:gd name="T40" fmla="*/ 1 w 128"/>
                <a:gd name="T41" fmla="*/ 1 h 134"/>
                <a:gd name="T42" fmla="*/ 1 w 128"/>
                <a:gd name="T43" fmla="*/ 0 h 134"/>
                <a:gd name="T44" fmla="*/ 2 w 128"/>
                <a:gd name="T45" fmla="*/ 0 h 134"/>
                <a:gd name="T46" fmla="*/ 2 w 128"/>
                <a:gd name="T47" fmla="*/ 0 h 134"/>
                <a:gd name="T48" fmla="*/ 3 w 128"/>
                <a:gd name="T49" fmla="*/ 0 h 134"/>
                <a:gd name="T50" fmla="*/ 3 w 128"/>
                <a:gd name="T51" fmla="*/ 0 h 134"/>
                <a:gd name="T52" fmla="*/ 3 w 128"/>
                <a:gd name="T53" fmla="*/ 0 h 134"/>
                <a:gd name="T54" fmla="*/ 4 w 128"/>
                <a:gd name="T55" fmla="*/ 1 h 134"/>
                <a:gd name="T56" fmla="*/ 4 w 128"/>
                <a:gd name="T57" fmla="*/ 1 h 134"/>
                <a:gd name="T58" fmla="*/ 4 w 128"/>
                <a:gd name="T59" fmla="*/ 1 h 134"/>
                <a:gd name="T60" fmla="*/ 4 w 128"/>
                <a:gd name="T61" fmla="*/ 2 h 134"/>
                <a:gd name="T62" fmla="*/ 5 w 128"/>
                <a:gd name="T63" fmla="*/ 2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34"/>
                <a:gd name="T98" fmla="*/ 128 w 128"/>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34">
                  <a:moveTo>
                    <a:pt x="128" y="67"/>
                  </a:moveTo>
                  <a:lnTo>
                    <a:pt x="127" y="74"/>
                  </a:lnTo>
                  <a:lnTo>
                    <a:pt x="127" y="80"/>
                  </a:lnTo>
                  <a:lnTo>
                    <a:pt x="125" y="87"/>
                  </a:lnTo>
                  <a:lnTo>
                    <a:pt x="122" y="93"/>
                  </a:lnTo>
                  <a:lnTo>
                    <a:pt x="120" y="99"/>
                  </a:lnTo>
                  <a:lnTo>
                    <a:pt x="117" y="104"/>
                  </a:lnTo>
                  <a:lnTo>
                    <a:pt x="114" y="110"/>
                  </a:lnTo>
                  <a:lnTo>
                    <a:pt x="109" y="115"/>
                  </a:lnTo>
                  <a:lnTo>
                    <a:pt x="105" y="119"/>
                  </a:lnTo>
                  <a:lnTo>
                    <a:pt x="100" y="122"/>
                  </a:lnTo>
                  <a:lnTo>
                    <a:pt x="94" y="126"/>
                  </a:lnTo>
                  <a:lnTo>
                    <a:pt x="89" y="129"/>
                  </a:lnTo>
                  <a:lnTo>
                    <a:pt x="84" y="132"/>
                  </a:lnTo>
                  <a:lnTo>
                    <a:pt x="77" y="133"/>
                  </a:lnTo>
                  <a:lnTo>
                    <a:pt x="71" y="134"/>
                  </a:lnTo>
                  <a:lnTo>
                    <a:pt x="64" y="134"/>
                  </a:lnTo>
                  <a:lnTo>
                    <a:pt x="58" y="134"/>
                  </a:lnTo>
                  <a:lnTo>
                    <a:pt x="51" y="133"/>
                  </a:lnTo>
                  <a:lnTo>
                    <a:pt x="45" y="132"/>
                  </a:lnTo>
                  <a:lnTo>
                    <a:pt x="39" y="129"/>
                  </a:lnTo>
                  <a:lnTo>
                    <a:pt x="33" y="126"/>
                  </a:lnTo>
                  <a:lnTo>
                    <a:pt x="28" y="122"/>
                  </a:lnTo>
                  <a:lnTo>
                    <a:pt x="23" y="119"/>
                  </a:lnTo>
                  <a:lnTo>
                    <a:pt x="19" y="115"/>
                  </a:lnTo>
                  <a:lnTo>
                    <a:pt x="14" y="110"/>
                  </a:lnTo>
                  <a:lnTo>
                    <a:pt x="11" y="104"/>
                  </a:lnTo>
                  <a:lnTo>
                    <a:pt x="8" y="99"/>
                  </a:lnTo>
                  <a:lnTo>
                    <a:pt x="6" y="93"/>
                  </a:lnTo>
                  <a:lnTo>
                    <a:pt x="4" y="87"/>
                  </a:lnTo>
                  <a:lnTo>
                    <a:pt x="1" y="80"/>
                  </a:lnTo>
                  <a:lnTo>
                    <a:pt x="0" y="74"/>
                  </a:lnTo>
                  <a:lnTo>
                    <a:pt x="0" y="67"/>
                  </a:lnTo>
                  <a:lnTo>
                    <a:pt x="0" y="60"/>
                  </a:lnTo>
                  <a:lnTo>
                    <a:pt x="1" y="54"/>
                  </a:lnTo>
                  <a:lnTo>
                    <a:pt x="4" y="48"/>
                  </a:lnTo>
                  <a:lnTo>
                    <a:pt x="6" y="41"/>
                  </a:lnTo>
                  <a:lnTo>
                    <a:pt x="8" y="36"/>
                  </a:lnTo>
                  <a:lnTo>
                    <a:pt x="11" y="30"/>
                  </a:lnTo>
                  <a:lnTo>
                    <a:pt x="14" y="25"/>
                  </a:lnTo>
                  <a:lnTo>
                    <a:pt x="19" y="20"/>
                  </a:lnTo>
                  <a:lnTo>
                    <a:pt x="23" y="16"/>
                  </a:lnTo>
                  <a:lnTo>
                    <a:pt x="28" y="12"/>
                  </a:lnTo>
                  <a:lnTo>
                    <a:pt x="33" y="8"/>
                  </a:lnTo>
                  <a:lnTo>
                    <a:pt x="39" y="6"/>
                  </a:lnTo>
                  <a:lnTo>
                    <a:pt x="45" y="4"/>
                  </a:lnTo>
                  <a:lnTo>
                    <a:pt x="51" y="1"/>
                  </a:lnTo>
                  <a:lnTo>
                    <a:pt x="58" y="0"/>
                  </a:lnTo>
                  <a:lnTo>
                    <a:pt x="64" y="0"/>
                  </a:lnTo>
                  <a:lnTo>
                    <a:pt x="71" y="0"/>
                  </a:lnTo>
                  <a:lnTo>
                    <a:pt x="77" y="1"/>
                  </a:lnTo>
                  <a:lnTo>
                    <a:pt x="84" y="4"/>
                  </a:lnTo>
                  <a:lnTo>
                    <a:pt x="89" y="6"/>
                  </a:lnTo>
                  <a:lnTo>
                    <a:pt x="94" y="8"/>
                  </a:lnTo>
                  <a:lnTo>
                    <a:pt x="100" y="12"/>
                  </a:lnTo>
                  <a:lnTo>
                    <a:pt x="105" y="16"/>
                  </a:lnTo>
                  <a:lnTo>
                    <a:pt x="109" y="20"/>
                  </a:lnTo>
                  <a:lnTo>
                    <a:pt x="114" y="25"/>
                  </a:lnTo>
                  <a:lnTo>
                    <a:pt x="117" y="30"/>
                  </a:lnTo>
                  <a:lnTo>
                    <a:pt x="120" y="36"/>
                  </a:lnTo>
                  <a:lnTo>
                    <a:pt x="122" y="41"/>
                  </a:lnTo>
                  <a:lnTo>
                    <a:pt x="125" y="48"/>
                  </a:lnTo>
                  <a:lnTo>
                    <a:pt x="127" y="54"/>
                  </a:lnTo>
                  <a:lnTo>
                    <a:pt x="127" y="60"/>
                  </a:lnTo>
                  <a:lnTo>
                    <a:pt x="128" y="67"/>
                  </a:lnTo>
                  <a:close/>
                </a:path>
              </a:pathLst>
            </a:custGeom>
            <a:solidFill>
              <a:srgbClr val="E87A41"/>
            </a:solidFill>
            <a:ln w="9525">
              <a:noFill/>
              <a:round/>
              <a:headEnd/>
              <a:tailEnd/>
            </a:ln>
          </p:spPr>
          <p:txBody>
            <a:bodyPr/>
            <a:lstStyle/>
            <a:p>
              <a:endParaRPr lang="en-US"/>
            </a:p>
          </p:txBody>
        </p:sp>
        <p:sp>
          <p:nvSpPr>
            <p:cNvPr id="45240" name="Freeform 177"/>
            <p:cNvSpPr>
              <a:spLocks/>
            </p:cNvSpPr>
            <p:nvPr/>
          </p:nvSpPr>
          <p:spPr bwMode="auto">
            <a:xfrm>
              <a:off x="4034" y="3157"/>
              <a:ext cx="25" cy="27"/>
            </a:xfrm>
            <a:custGeom>
              <a:avLst/>
              <a:gdLst>
                <a:gd name="T0" fmla="*/ 0 w 76"/>
                <a:gd name="T1" fmla="*/ 3 h 80"/>
                <a:gd name="T2" fmla="*/ 0 w 76"/>
                <a:gd name="T3" fmla="*/ 3 h 80"/>
                <a:gd name="T4" fmla="*/ 0 w 76"/>
                <a:gd name="T5" fmla="*/ 3 h 80"/>
                <a:gd name="T6" fmla="*/ 1 w 76"/>
                <a:gd name="T7" fmla="*/ 3 h 80"/>
                <a:gd name="T8" fmla="*/ 1 w 76"/>
                <a:gd name="T9" fmla="*/ 3 h 80"/>
                <a:gd name="T10" fmla="*/ 1 w 76"/>
                <a:gd name="T11" fmla="*/ 3 h 80"/>
                <a:gd name="T12" fmla="*/ 1 w 76"/>
                <a:gd name="T13" fmla="*/ 3 h 80"/>
                <a:gd name="T14" fmla="*/ 2 w 76"/>
                <a:gd name="T15" fmla="*/ 3 h 80"/>
                <a:gd name="T16" fmla="*/ 2 w 76"/>
                <a:gd name="T17" fmla="*/ 2 h 80"/>
                <a:gd name="T18" fmla="*/ 2 w 76"/>
                <a:gd name="T19" fmla="*/ 2 h 80"/>
                <a:gd name="T20" fmla="*/ 2 w 76"/>
                <a:gd name="T21" fmla="*/ 2 h 80"/>
                <a:gd name="T22" fmla="*/ 2 w 76"/>
                <a:gd name="T23" fmla="*/ 2 h 80"/>
                <a:gd name="T24" fmla="*/ 2 w 76"/>
                <a:gd name="T25" fmla="*/ 1 h 80"/>
                <a:gd name="T26" fmla="*/ 3 w 76"/>
                <a:gd name="T27" fmla="*/ 1 h 80"/>
                <a:gd name="T28" fmla="*/ 3 w 76"/>
                <a:gd name="T29" fmla="*/ 1 h 80"/>
                <a:gd name="T30" fmla="*/ 3 w 76"/>
                <a:gd name="T31" fmla="*/ 1 h 80"/>
                <a:gd name="T32" fmla="*/ 3 w 76"/>
                <a:gd name="T33" fmla="*/ 0 h 80"/>
                <a:gd name="T34" fmla="*/ 3 w 76"/>
                <a:gd name="T35" fmla="*/ 0 h 80"/>
                <a:gd name="T36" fmla="*/ 2 w 76"/>
                <a:gd name="T37" fmla="*/ 0 h 80"/>
                <a:gd name="T38" fmla="*/ 2 w 76"/>
                <a:gd name="T39" fmla="*/ 0 h 80"/>
                <a:gd name="T40" fmla="*/ 2 w 76"/>
                <a:gd name="T41" fmla="*/ 0 h 80"/>
                <a:gd name="T42" fmla="*/ 2 w 76"/>
                <a:gd name="T43" fmla="*/ 1 h 80"/>
                <a:gd name="T44" fmla="*/ 2 w 76"/>
                <a:gd name="T45" fmla="*/ 1 h 80"/>
                <a:gd name="T46" fmla="*/ 2 w 76"/>
                <a:gd name="T47" fmla="*/ 1 h 80"/>
                <a:gd name="T48" fmla="*/ 2 w 76"/>
                <a:gd name="T49" fmla="*/ 1 h 80"/>
                <a:gd name="T50" fmla="*/ 1 w 76"/>
                <a:gd name="T51" fmla="*/ 1 h 80"/>
                <a:gd name="T52" fmla="*/ 1 w 76"/>
                <a:gd name="T53" fmla="*/ 1 h 80"/>
                <a:gd name="T54" fmla="*/ 1 w 76"/>
                <a:gd name="T55" fmla="*/ 2 h 80"/>
                <a:gd name="T56" fmla="*/ 1 w 76"/>
                <a:gd name="T57" fmla="*/ 2 h 80"/>
                <a:gd name="T58" fmla="*/ 1 w 76"/>
                <a:gd name="T59" fmla="*/ 2 h 80"/>
                <a:gd name="T60" fmla="*/ 1 w 76"/>
                <a:gd name="T61" fmla="*/ 2 h 80"/>
                <a:gd name="T62" fmla="*/ 1 w 76"/>
                <a:gd name="T63" fmla="*/ 2 h 80"/>
                <a:gd name="T64" fmla="*/ 0 w 76"/>
                <a:gd name="T65" fmla="*/ 2 h 80"/>
                <a:gd name="T66" fmla="*/ 0 w 76"/>
                <a:gd name="T67" fmla="*/ 2 h 80"/>
                <a:gd name="T68" fmla="*/ 0 w 76"/>
                <a:gd name="T69" fmla="*/ 2 h 80"/>
                <a:gd name="T70" fmla="*/ 0 w 76"/>
                <a:gd name="T71" fmla="*/ 2 h 80"/>
                <a:gd name="T72" fmla="*/ 0 w 76"/>
                <a:gd name="T73" fmla="*/ 3 h 80"/>
                <a:gd name="T74" fmla="*/ 0 w 76"/>
                <a:gd name="T75" fmla="*/ 3 h 80"/>
                <a:gd name="T76" fmla="*/ 0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80"/>
                  </a:moveTo>
                  <a:lnTo>
                    <a:pt x="0" y="80"/>
                  </a:lnTo>
                  <a:lnTo>
                    <a:pt x="8" y="80"/>
                  </a:lnTo>
                  <a:lnTo>
                    <a:pt x="15" y="79"/>
                  </a:lnTo>
                  <a:lnTo>
                    <a:pt x="23" y="77"/>
                  </a:lnTo>
                  <a:lnTo>
                    <a:pt x="29" y="74"/>
                  </a:lnTo>
                  <a:lnTo>
                    <a:pt x="36" y="71"/>
                  </a:lnTo>
                  <a:lnTo>
                    <a:pt x="42" y="67"/>
                  </a:lnTo>
                  <a:lnTo>
                    <a:pt x="49" y="62"/>
                  </a:lnTo>
                  <a:lnTo>
                    <a:pt x="54" y="58"/>
                  </a:lnTo>
                  <a:lnTo>
                    <a:pt x="58" y="52"/>
                  </a:lnTo>
                  <a:lnTo>
                    <a:pt x="63" y="46"/>
                  </a:lnTo>
                  <a:lnTo>
                    <a:pt x="67" y="38"/>
                  </a:lnTo>
                  <a:lnTo>
                    <a:pt x="69" y="31"/>
                  </a:lnTo>
                  <a:lnTo>
                    <a:pt x="72" y="24"/>
                  </a:lnTo>
                  <a:lnTo>
                    <a:pt x="74" y="17"/>
                  </a:lnTo>
                  <a:lnTo>
                    <a:pt x="75" y="8"/>
                  </a:lnTo>
                  <a:lnTo>
                    <a:pt x="76" y="0"/>
                  </a:lnTo>
                  <a:lnTo>
                    <a:pt x="51" y="0"/>
                  </a:lnTo>
                  <a:lnTo>
                    <a:pt x="51" y="6"/>
                  </a:lnTo>
                  <a:lnTo>
                    <a:pt x="51" y="11"/>
                  </a:lnTo>
                  <a:lnTo>
                    <a:pt x="49" y="16"/>
                  </a:lnTo>
                  <a:lnTo>
                    <a:pt x="48" y="20"/>
                  </a:lnTo>
                  <a:lnTo>
                    <a:pt x="45" y="25"/>
                  </a:lnTo>
                  <a:lnTo>
                    <a:pt x="43" y="30"/>
                  </a:lnTo>
                  <a:lnTo>
                    <a:pt x="40" y="34"/>
                  </a:lnTo>
                  <a:lnTo>
                    <a:pt x="37" y="38"/>
                  </a:lnTo>
                  <a:lnTo>
                    <a:pt x="34" y="42"/>
                  </a:lnTo>
                  <a:lnTo>
                    <a:pt x="29" y="44"/>
                  </a:lnTo>
                  <a:lnTo>
                    <a:pt x="25" y="47"/>
                  </a:lnTo>
                  <a:lnTo>
                    <a:pt x="21" y="49"/>
                  </a:lnTo>
                  <a:lnTo>
                    <a:pt x="16" y="52"/>
                  </a:lnTo>
                  <a:lnTo>
                    <a:pt x="11" y="53"/>
                  </a:lnTo>
                  <a:lnTo>
                    <a:pt x="6" y="54"/>
                  </a:lnTo>
                  <a:lnTo>
                    <a:pt x="0" y="54"/>
                  </a:lnTo>
                  <a:lnTo>
                    <a:pt x="0" y="80"/>
                  </a:lnTo>
                  <a:close/>
                </a:path>
              </a:pathLst>
            </a:custGeom>
            <a:solidFill>
              <a:srgbClr val="1F1A17"/>
            </a:solidFill>
            <a:ln w="9525">
              <a:noFill/>
              <a:round/>
              <a:headEnd/>
              <a:tailEnd/>
            </a:ln>
          </p:spPr>
          <p:txBody>
            <a:bodyPr/>
            <a:lstStyle/>
            <a:p>
              <a:endParaRPr lang="en-US"/>
            </a:p>
          </p:txBody>
        </p:sp>
        <p:sp>
          <p:nvSpPr>
            <p:cNvPr id="45241" name="Freeform 178"/>
            <p:cNvSpPr>
              <a:spLocks/>
            </p:cNvSpPr>
            <p:nvPr/>
          </p:nvSpPr>
          <p:spPr bwMode="auto">
            <a:xfrm>
              <a:off x="4009" y="3157"/>
              <a:ext cx="25" cy="27"/>
            </a:xfrm>
            <a:custGeom>
              <a:avLst/>
              <a:gdLst>
                <a:gd name="T0" fmla="*/ 0 w 75"/>
                <a:gd name="T1" fmla="*/ 0 h 80"/>
                <a:gd name="T2" fmla="*/ 0 w 75"/>
                <a:gd name="T3" fmla="*/ 0 h 80"/>
                <a:gd name="T4" fmla="*/ 0 w 75"/>
                <a:gd name="T5" fmla="*/ 0 h 80"/>
                <a:gd name="T6" fmla="*/ 0 w 75"/>
                <a:gd name="T7" fmla="*/ 1 h 80"/>
                <a:gd name="T8" fmla="*/ 0 w 75"/>
                <a:gd name="T9" fmla="*/ 1 h 80"/>
                <a:gd name="T10" fmla="*/ 0 w 75"/>
                <a:gd name="T11" fmla="*/ 1 h 80"/>
                <a:gd name="T12" fmla="*/ 0 w 75"/>
                <a:gd name="T13" fmla="*/ 1 h 80"/>
                <a:gd name="T14" fmla="*/ 0 w 75"/>
                <a:gd name="T15" fmla="*/ 2 h 80"/>
                <a:gd name="T16" fmla="*/ 1 w 75"/>
                <a:gd name="T17" fmla="*/ 2 h 80"/>
                <a:gd name="T18" fmla="*/ 1 w 75"/>
                <a:gd name="T19" fmla="*/ 2 h 80"/>
                <a:gd name="T20" fmla="*/ 1 w 75"/>
                <a:gd name="T21" fmla="*/ 2 h 80"/>
                <a:gd name="T22" fmla="*/ 1 w 75"/>
                <a:gd name="T23" fmla="*/ 3 h 80"/>
                <a:gd name="T24" fmla="*/ 1 w 75"/>
                <a:gd name="T25" fmla="*/ 3 h 80"/>
                <a:gd name="T26" fmla="*/ 2 w 75"/>
                <a:gd name="T27" fmla="*/ 3 h 80"/>
                <a:gd name="T28" fmla="*/ 2 w 75"/>
                <a:gd name="T29" fmla="*/ 3 h 80"/>
                <a:gd name="T30" fmla="*/ 2 w 75"/>
                <a:gd name="T31" fmla="*/ 3 h 80"/>
                <a:gd name="T32" fmla="*/ 3 w 75"/>
                <a:gd name="T33" fmla="*/ 3 h 80"/>
                <a:gd name="T34" fmla="*/ 3 w 75"/>
                <a:gd name="T35" fmla="*/ 3 h 80"/>
                <a:gd name="T36" fmla="*/ 3 w 75"/>
                <a:gd name="T37" fmla="*/ 2 h 80"/>
                <a:gd name="T38" fmla="*/ 3 w 75"/>
                <a:gd name="T39" fmla="*/ 2 h 80"/>
                <a:gd name="T40" fmla="*/ 2 w 75"/>
                <a:gd name="T41" fmla="*/ 2 h 80"/>
                <a:gd name="T42" fmla="*/ 2 w 75"/>
                <a:gd name="T43" fmla="*/ 2 h 80"/>
                <a:gd name="T44" fmla="*/ 2 w 75"/>
                <a:gd name="T45" fmla="*/ 2 h 80"/>
                <a:gd name="T46" fmla="*/ 2 w 75"/>
                <a:gd name="T47" fmla="*/ 2 h 80"/>
                <a:gd name="T48" fmla="*/ 2 w 75"/>
                <a:gd name="T49" fmla="*/ 2 h 80"/>
                <a:gd name="T50" fmla="*/ 2 w 75"/>
                <a:gd name="T51" fmla="*/ 2 h 80"/>
                <a:gd name="T52" fmla="*/ 1 w 75"/>
                <a:gd name="T53" fmla="*/ 1 h 80"/>
                <a:gd name="T54" fmla="*/ 1 w 75"/>
                <a:gd name="T55" fmla="*/ 1 h 80"/>
                <a:gd name="T56" fmla="*/ 1 w 75"/>
                <a:gd name="T57" fmla="*/ 1 h 80"/>
                <a:gd name="T58" fmla="*/ 1 w 75"/>
                <a:gd name="T59" fmla="*/ 1 h 80"/>
                <a:gd name="T60" fmla="*/ 1 w 75"/>
                <a:gd name="T61" fmla="*/ 1 h 80"/>
                <a:gd name="T62" fmla="*/ 1 w 75"/>
                <a:gd name="T63" fmla="*/ 1 h 80"/>
                <a:gd name="T64" fmla="*/ 1 w 75"/>
                <a:gd name="T65" fmla="*/ 0 h 80"/>
                <a:gd name="T66" fmla="*/ 1 w 75"/>
                <a:gd name="T67" fmla="*/ 0 h 80"/>
                <a:gd name="T68" fmla="*/ 1 w 75"/>
                <a:gd name="T69" fmla="*/ 0 h 80"/>
                <a:gd name="T70" fmla="*/ 1 w 75"/>
                <a:gd name="T71" fmla="*/ 0 h 80"/>
                <a:gd name="T72" fmla="*/ 0 w 75"/>
                <a:gd name="T73" fmla="*/ 0 h 80"/>
                <a:gd name="T74" fmla="*/ 0 w 75"/>
                <a:gd name="T75" fmla="*/ 0 h 80"/>
                <a:gd name="T76" fmla="*/ 0 w 75"/>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0"/>
                  </a:moveTo>
                  <a:lnTo>
                    <a:pt x="0" y="0"/>
                  </a:lnTo>
                  <a:lnTo>
                    <a:pt x="0" y="8"/>
                  </a:lnTo>
                  <a:lnTo>
                    <a:pt x="1" y="17"/>
                  </a:lnTo>
                  <a:lnTo>
                    <a:pt x="3" y="24"/>
                  </a:lnTo>
                  <a:lnTo>
                    <a:pt x="5" y="31"/>
                  </a:lnTo>
                  <a:lnTo>
                    <a:pt x="8" y="38"/>
                  </a:lnTo>
                  <a:lnTo>
                    <a:pt x="12" y="46"/>
                  </a:lnTo>
                  <a:lnTo>
                    <a:pt x="17" y="52"/>
                  </a:lnTo>
                  <a:lnTo>
                    <a:pt x="21" y="58"/>
                  </a:lnTo>
                  <a:lnTo>
                    <a:pt x="27" y="62"/>
                  </a:lnTo>
                  <a:lnTo>
                    <a:pt x="32" y="67"/>
                  </a:lnTo>
                  <a:lnTo>
                    <a:pt x="38" y="71"/>
                  </a:lnTo>
                  <a:lnTo>
                    <a:pt x="45" y="74"/>
                  </a:lnTo>
                  <a:lnTo>
                    <a:pt x="52" y="77"/>
                  </a:lnTo>
                  <a:lnTo>
                    <a:pt x="60" y="79"/>
                  </a:lnTo>
                  <a:lnTo>
                    <a:pt x="68" y="80"/>
                  </a:lnTo>
                  <a:lnTo>
                    <a:pt x="75" y="80"/>
                  </a:lnTo>
                  <a:lnTo>
                    <a:pt x="75" y="54"/>
                  </a:lnTo>
                  <a:lnTo>
                    <a:pt x="70" y="54"/>
                  </a:lnTo>
                  <a:lnTo>
                    <a:pt x="64" y="53"/>
                  </a:lnTo>
                  <a:lnTo>
                    <a:pt x="59" y="52"/>
                  </a:lnTo>
                  <a:lnTo>
                    <a:pt x="55" y="49"/>
                  </a:lnTo>
                  <a:lnTo>
                    <a:pt x="49" y="47"/>
                  </a:lnTo>
                  <a:lnTo>
                    <a:pt x="46" y="44"/>
                  </a:lnTo>
                  <a:lnTo>
                    <a:pt x="42" y="42"/>
                  </a:lnTo>
                  <a:lnTo>
                    <a:pt x="38" y="38"/>
                  </a:lnTo>
                  <a:lnTo>
                    <a:pt x="35" y="34"/>
                  </a:lnTo>
                  <a:lnTo>
                    <a:pt x="32" y="30"/>
                  </a:lnTo>
                  <a:lnTo>
                    <a:pt x="30" y="25"/>
                  </a:lnTo>
                  <a:lnTo>
                    <a:pt x="28" y="20"/>
                  </a:lnTo>
                  <a:lnTo>
                    <a:pt x="25" y="16"/>
                  </a:lnTo>
                  <a:lnTo>
                    <a:pt x="24" y="11"/>
                  </a:lnTo>
                  <a:lnTo>
                    <a:pt x="24" y="6"/>
                  </a:lnTo>
                  <a:lnTo>
                    <a:pt x="23" y="0"/>
                  </a:lnTo>
                  <a:lnTo>
                    <a:pt x="0" y="0"/>
                  </a:lnTo>
                  <a:close/>
                </a:path>
              </a:pathLst>
            </a:custGeom>
            <a:solidFill>
              <a:srgbClr val="1F1A17"/>
            </a:solidFill>
            <a:ln w="9525">
              <a:noFill/>
              <a:round/>
              <a:headEnd/>
              <a:tailEnd/>
            </a:ln>
          </p:spPr>
          <p:txBody>
            <a:bodyPr/>
            <a:lstStyle/>
            <a:p>
              <a:endParaRPr lang="en-US"/>
            </a:p>
          </p:txBody>
        </p:sp>
        <p:sp>
          <p:nvSpPr>
            <p:cNvPr id="45242" name="Freeform 179"/>
            <p:cNvSpPr>
              <a:spLocks/>
            </p:cNvSpPr>
            <p:nvPr/>
          </p:nvSpPr>
          <p:spPr bwMode="auto">
            <a:xfrm>
              <a:off x="4009" y="3130"/>
              <a:ext cx="25" cy="27"/>
            </a:xfrm>
            <a:custGeom>
              <a:avLst/>
              <a:gdLst>
                <a:gd name="T0" fmla="*/ 3 w 75"/>
                <a:gd name="T1" fmla="*/ 0 h 80"/>
                <a:gd name="T2" fmla="*/ 3 w 75"/>
                <a:gd name="T3" fmla="*/ 0 h 80"/>
                <a:gd name="T4" fmla="*/ 3 w 75"/>
                <a:gd name="T5" fmla="*/ 0 h 80"/>
                <a:gd name="T6" fmla="*/ 2 w 75"/>
                <a:gd name="T7" fmla="*/ 0 h 80"/>
                <a:gd name="T8" fmla="*/ 2 w 75"/>
                <a:gd name="T9" fmla="*/ 0 h 80"/>
                <a:gd name="T10" fmla="*/ 2 w 75"/>
                <a:gd name="T11" fmla="*/ 0 h 80"/>
                <a:gd name="T12" fmla="*/ 1 w 75"/>
                <a:gd name="T13" fmla="*/ 0 h 80"/>
                <a:gd name="T14" fmla="*/ 1 w 75"/>
                <a:gd name="T15" fmla="*/ 0 h 80"/>
                <a:gd name="T16" fmla="*/ 1 w 75"/>
                <a:gd name="T17" fmla="*/ 1 h 80"/>
                <a:gd name="T18" fmla="*/ 1 w 75"/>
                <a:gd name="T19" fmla="*/ 1 h 80"/>
                <a:gd name="T20" fmla="*/ 1 w 75"/>
                <a:gd name="T21" fmla="*/ 1 h 80"/>
                <a:gd name="T22" fmla="*/ 0 w 75"/>
                <a:gd name="T23" fmla="*/ 1 h 80"/>
                <a:gd name="T24" fmla="*/ 0 w 75"/>
                <a:gd name="T25" fmla="*/ 2 h 80"/>
                <a:gd name="T26" fmla="*/ 0 w 75"/>
                <a:gd name="T27" fmla="*/ 2 h 80"/>
                <a:gd name="T28" fmla="*/ 0 w 75"/>
                <a:gd name="T29" fmla="*/ 2 h 80"/>
                <a:gd name="T30" fmla="*/ 0 w 75"/>
                <a:gd name="T31" fmla="*/ 2 h 80"/>
                <a:gd name="T32" fmla="*/ 0 w 75"/>
                <a:gd name="T33" fmla="*/ 3 h 80"/>
                <a:gd name="T34" fmla="*/ 0 w 75"/>
                <a:gd name="T35" fmla="*/ 3 h 80"/>
                <a:gd name="T36" fmla="*/ 1 w 75"/>
                <a:gd name="T37" fmla="*/ 3 h 80"/>
                <a:gd name="T38" fmla="*/ 1 w 75"/>
                <a:gd name="T39" fmla="*/ 3 h 80"/>
                <a:gd name="T40" fmla="*/ 1 w 75"/>
                <a:gd name="T41" fmla="*/ 3 h 80"/>
                <a:gd name="T42" fmla="*/ 1 w 75"/>
                <a:gd name="T43" fmla="*/ 2 h 80"/>
                <a:gd name="T44" fmla="*/ 1 w 75"/>
                <a:gd name="T45" fmla="*/ 2 h 80"/>
                <a:gd name="T46" fmla="*/ 1 w 75"/>
                <a:gd name="T47" fmla="*/ 2 h 80"/>
                <a:gd name="T48" fmla="*/ 1 w 75"/>
                <a:gd name="T49" fmla="*/ 2 h 80"/>
                <a:gd name="T50" fmla="*/ 1 w 75"/>
                <a:gd name="T51" fmla="*/ 2 h 80"/>
                <a:gd name="T52" fmla="*/ 1 w 75"/>
                <a:gd name="T53" fmla="*/ 2 h 80"/>
                <a:gd name="T54" fmla="*/ 2 w 75"/>
                <a:gd name="T55" fmla="*/ 1 h 80"/>
                <a:gd name="T56" fmla="*/ 2 w 75"/>
                <a:gd name="T57" fmla="*/ 1 h 80"/>
                <a:gd name="T58" fmla="*/ 2 w 75"/>
                <a:gd name="T59" fmla="*/ 1 h 80"/>
                <a:gd name="T60" fmla="*/ 2 w 75"/>
                <a:gd name="T61" fmla="*/ 1 h 80"/>
                <a:gd name="T62" fmla="*/ 2 w 75"/>
                <a:gd name="T63" fmla="*/ 1 h 80"/>
                <a:gd name="T64" fmla="*/ 2 w 75"/>
                <a:gd name="T65" fmla="*/ 1 h 80"/>
                <a:gd name="T66" fmla="*/ 3 w 75"/>
                <a:gd name="T67" fmla="*/ 1 h 80"/>
                <a:gd name="T68" fmla="*/ 3 w 75"/>
                <a:gd name="T69" fmla="*/ 1 h 80"/>
                <a:gd name="T70" fmla="*/ 3 w 75"/>
                <a:gd name="T71" fmla="*/ 1 h 80"/>
                <a:gd name="T72" fmla="*/ 3 w 75"/>
                <a:gd name="T73" fmla="*/ 0 h 80"/>
                <a:gd name="T74" fmla="*/ 3 w 75"/>
                <a:gd name="T75" fmla="*/ 0 h 80"/>
                <a:gd name="T76" fmla="*/ 3 w 75"/>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75" y="0"/>
                  </a:moveTo>
                  <a:lnTo>
                    <a:pt x="75" y="0"/>
                  </a:lnTo>
                  <a:lnTo>
                    <a:pt x="68" y="0"/>
                  </a:lnTo>
                  <a:lnTo>
                    <a:pt x="60" y="1"/>
                  </a:lnTo>
                  <a:lnTo>
                    <a:pt x="52" y="3"/>
                  </a:lnTo>
                  <a:lnTo>
                    <a:pt x="45" y="6"/>
                  </a:lnTo>
                  <a:lnTo>
                    <a:pt x="38" y="9"/>
                  </a:lnTo>
                  <a:lnTo>
                    <a:pt x="32" y="13"/>
                  </a:lnTo>
                  <a:lnTo>
                    <a:pt x="27" y="18"/>
                  </a:lnTo>
                  <a:lnTo>
                    <a:pt x="21" y="24"/>
                  </a:lnTo>
                  <a:lnTo>
                    <a:pt x="17" y="29"/>
                  </a:lnTo>
                  <a:lnTo>
                    <a:pt x="12" y="36"/>
                  </a:lnTo>
                  <a:lnTo>
                    <a:pt x="8" y="42"/>
                  </a:lnTo>
                  <a:lnTo>
                    <a:pt x="5" y="49"/>
                  </a:lnTo>
                  <a:lnTo>
                    <a:pt x="3" y="56"/>
                  </a:lnTo>
                  <a:lnTo>
                    <a:pt x="1" y="65"/>
                  </a:lnTo>
                  <a:lnTo>
                    <a:pt x="0" y="72"/>
                  </a:lnTo>
                  <a:lnTo>
                    <a:pt x="0" y="80"/>
                  </a:lnTo>
                  <a:lnTo>
                    <a:pt x="23" y="80"/>
                  </a:lnTo>
                  <a:lnTo>
                    <a:pt x="24" y="75"/>
                  </a:lnTo>
                  <a:lnTo>
                    <a:pt x="24" y="69"/>
                  </a:lnTo>
                  <a:lnTo>
                    <a:pt x="25" y="65"/>
                  </a:lnTo>
                  <a:lnTo>
                    <a:pt x="28" y="60"/>
                  </a:lnTo>
                  <a:lnTo>
                    <a:pt x="30" y="55"/>
                  </a:lnTo>
                  <a:lnTo>
                    <a:pt x="32" y="50"/>
                  </a:lnTo>
                  <a:lnTo>
                    <a:pt x="35" y="47"/>
                  </a:lnTo>
                  <a:lnTo>
                    <a:pt x="38" y="43"/>
                  </a:lnTo>
                  <a:lnTo>
                    <a:pt x="42" y="39"/>
                  </a:lnTo>
                  <a:lnTo>
                    <a:pt x="46" y="36"/>
                  </a:lnTo>
                  <a:lnTo>
                    <a:pt x="49" y="33"/>
                  </a:lnTo>
                  <a:lnTo>
                    <a:pt x="55" y="31"/>
                  </a:lnTo>
                  <a:lnTo>
                    <a:pt x="59" y="29"/>
                  </a:lnTo>
                  <a:lnTo>
                    <a:pt x="64" y="27"/>
                  </a:lnTo>
                  <a:lnTo>
                    <a:pt x="70" y="27"/>
                  </a:lnTo>
                  <a:lnTo>
                    <a:pt x="75" y="26"/>
                  </a:lnTo>
                  <a:lnTo>
                    <a:pt x="75" y="0"/>
                  </a:lnTo>
                  <a:close/>
                </a:path>
              </a:pathLst>
            </a:custGeom>
            <a:solidFill>
              <a:srgbClr val="1F1A17"/>
            </a:solidFill>
            <a:ln w="9525">
              <a:noFill/>
              <a:round/>
              <a:headEnd/>
              <a:tailEnd/>
            </a:ln>
          </p:spPr>
          <p:txBody>
            <a:bodyPr/>
            <a:lstStyle/>
            <a:p>
              <a:endParaRPr lang="en-US"/>
            </a:p>
          </p:txBody>
        </p:sp>
        <p:sp>
          <p:nvSpPr>
            <p:cNvPr id="45243" name="Freeform 180"/>
            <p:cNvSpPr>
              <a:spLocks/>
            </p:cNvSpPr>
            <p:nvPr/>
          </p:nvSpPr>
          <p:spPr bwMode="auto">
            <a:xfrm>
              <a:off x="4034" y="3130"/>
              <a:ext cx="25" cy="27"/>
            </a:xfrm>
            <a:custGeom>
              <a:avLst/>
              <a:gdLst>
                <a:gd name="T0" fmla="*/ 3 w 76"/>
                <a:gd name="T1" fmla="*/ 3 h 80"/>
                <a:gd name="T2" fmla="*/ 3 w 76"/>
                <a:gd name="T3" fmla="*/ 3 h 80"/>
                <a:gd name="T4" fmla="*/ 3 w 76"/>
                <a:gd name="T5" fmla="*/ 3 h 80"/>
                <a:gd name="T6" fmla="*/ 3 w 76"/>
                <a:gd name="T7" fmla="*/ 2 h 80"/>
                <a:gd name="T8" fmla="*/ 3 w 76"/>
                <a:gd name="T9" fmla="*/ 2 h 80"/>
                <a:gd name="T10" fmla="*/ 3 w 76"/>
                <a:gd name="T11" fmla="*/ 2 h 80"/>
                <a:gd name="T12" fmla="*/ 2 w 76"/>
                <a:gd name="T13" fmla="*/ 2 h 80"/>
                <a:gd name="T14" fmla="*/ 2 w 76"/>
                <a:gd name="T15" fmla="*/ 1 h 80"/>
                <a:gd name="T16" fmla="*/ 2 w 76"/>
                <a:gd name="T17" fmla="*/ 1 h 80"/>
                <a:gd name="T18" fmla="*/ 2 w 76"/>
                <a:gd name="T19" fmla="*/ 1 h 80"/>
                <a:gd name="T20" fmla="*/ 2 w 76"/>
                <a:gd name="T21" fmla="*/ 1 h 80"/>
                <a:gd name="T22" fmla="*/ 2 w 76"/>
                <a:gd name="T23" fmla="*/ 0 h 80"/>
                <a:gd name="T24" fmla="*/ 1 w 76"/>
                <a:gd name="T25" fmla="*/ 0 h 80"/>
                <a:gd name="T26" fmla="*/ 1 w 76"/>
                <a:gd name="T27" fmla="*/ 0 h 80"/>
                <a:gd name="T28" fmla="*/ 1 w 76"/>
                <a:gd name="T29" fmla="*/ 0 h 80"/>
                <a:gd name="T30" fmla="*/ 1 w 76"/>
                <a:gd name="T31" fmla="*/ 0 h 80"/>
                <a:gd name="T32" fmla="*/ 0 w 76"/>
                <a:gd name="T33" fmla="*/ 0 h 80"/>
                <a:gd name="T34" fmla="*/ 0 w 76"/>
                <a:gd name="T35" fmla="*/ 0 h 80"/>
                <a:gd name="T36" fmla="*/ 0 w 76"/>
                <a:gd name="T37" fmla="*/ 1 h 80"/>
                <a:gd name="T38" fmla="*/ 0 w 76"/>
                <a:gd name="T39" fmla="*/ 1 h 80"/>
                <a:gd name="T40" fmla="*/ 0 w 76"/>
                <a:gd name="T41" fmla="*/ 1 h 80"/>
                <a:gd name="T42" fmla="*/ 1 w 76"/>
                <a:gd name="T43" fmla="*/ 1 h 80"/>
                <a:gd name="T44" fmla="*/ 1 w 76"/>
                <a:gd name="T45" fmla="*/ 1 h 80"/>
                <a:gd name="T46" fmla="*/ 1 w 76"/>
                <a:gd name="T47" fmla="*/ 1 h 80"/>
                <a:gd name="T48" fmla="*/ 1 w 76"/>
                <a:gd name="T49" fmla="*/ 1 h 80"/>
                <a:gd name="T50" fmla="*/ 1 w 76"/>
                <a:gd name="T51" fmla="*/ 1 h 80"/>
                <a:gd name="T52" fmla="*/ 1 w 76"/>
                <a:gd name="T53" fmla="*/ 2 h 80"/>
                <a:gd name="T54" fmla="*/ 1 w 76"/>
                <a:gd name="T55" fmla="*/ 2 h 80"/>
                <a:gd name="T56" fmla="*/ 2 w 76"/>
                <a:gd name="T57" fmla="*/ 2 h 80"/>
                <a:gd name="T58" fmla="*/ 2 w 76"/>
                <a:gd name="T59" fmla="*/ 2 h 80"/>
                <a:gd name="T60" fmla="*/ 2 w 76"/>
                <a:gd name="T61" fmla="*/ 2 h 80"/>
                <a:gd name="T62" fmla="*/ 2 w 76"/>
                <a:gd name="T63" fmla="*/ 2 h 80"/>
                <a:gd name="T64" fmla="*/ 2 w 76"/>
                <a:gd name="T65" fmla="*/ 3 h 80"/>
                <a:gd name="T66" fmla="*/ 2 w 76"/>
                <a:gd name="T67" fmla="*/ 3 h 80"/>
                <a:gd name="T68" fmla="*/ 2 w 76"/>
                <a:gd name="T69" fmla="*/ 3 h 80"/>
                <a:gd name="T70" fmla="*/ 2 w 76"/>
                <a:gd name="T71" fmla="*/ 3 h 80"/>
                <a:gd name="T72" fmla="*/ 3 w 76"/>
                <a:gd name="T73" fmla="*/ 3 h 80"/>
                <a:gd name="T74" fmla="*/ 3 w 76"/>
                <a:gd name="T75" fmla="*/ 3 h 80"/>
                <a:gd name="T76" fmla="*/ 3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76" y="80"/>
                  </a:moveTo>
                  <a:lnTo>
                    <a:pt x="76" y="80"/>
                  </a:lnTo>
                  <a:lnTo>
                    <a:pt x="75" y="72"/>
                  </a:lnTo>
                  <a:lnTo>
                    <a:pt x="74" y="65"/>
                  </a:lnTo>
                  <a:lnTo>
                    <a:pt x="72" y="56"/>
                  </a:lnTo>
                  <a:lnTo>
                    <a:pt x="69" y="49"/>
                  </a:lnTo>
                  <a:lnTo>
                    <a:pt x="67" y="42"/>
                  </a:lnTo>
                  <a:lnTo>
                    <a:pt x="63" y="36"/>
                  </a:lnTo>
                  <a:lnTo>
                    <a:pt x="58" y="29"/>
                  </a:lnTo>
                  <a:lnTo>
                    <a:pt x="54" y="24"/>
                  </a:lnTo>
                  <a:lnTo>
                    <a:pt x="49" y="18"/>
                  </a:lnTo>
                  <a:lnTo>
                    <a:pt x="42" y="13"/>
                  </a:lnTo>
                  <a:lnTo>
                    <a:pt x="36" y="9"/>
                  </a:lnTo>
                  <a:lnTo>
                    <a:pt x="29" y="6"/>
                  </a:lnTo>
                  <a:lnTo>
                    <a:pt x="23" y="3"/>
                  </a:lnTo>
                  <a:lnTo>
                    <a:pt x="15" y="1"/>
                  </a:lnTo>
                  <a:lnTo>
                    <a:pt x="8" y="0"/>
                  </a:lnTo>
                  <a:lnTo>
                    <a:pt x="0" y="0"/>
                  </a:lnTo>
                  <a:lnTo>
                    <a:pt x="0" y="26"/>
                  </a:lnTo>
                  <a:lnTo>
                    <a:pt x="6" y="27"/>
                  </a:lnTo>
                  <a:lnTo>
                    <a:pt x="11" y="27"/>
                  </a:lnTo>
                  <a:lnTo>
                    <a:pt x="16" y="29"/>
                  </a:lnTo>
                  <a:lnTo>
                    <a:pt x="21" y="31"/>
                  </a:lnTo>
                  <a:lnTo>
                    <a:pt x="25" y="33"/>
                  </a:lnTo>
                  <a:lnTo>
                    <a:pt x="29" y="36"/>
                  </a:lnTo>
                  <a:lnTo>
                    <a:pt x="34" y="39"/>
                  </a:lnTo>
                  <a:lnTo>
                    <a:pt x="37" y="43"/>
                  </a:lnTo>
                  <a:lnTo>
                    <a:pt x="40" y="47"/>
                  </a:lnTo>
                  <a:lnTo>
                    <a:pt x="43" y="50"/>
                  </a:lnTo>
                  <a:lnTo>
                    <a:pt x="45" y="55"/>
                  </a:lnTo>
                  <a:lnTo>
                    <a:pt x="48" y="60"/>
                  </a:lnTo>
                  <a:lnTo>
                    <a:pt x="49" y="65"/>
                  </a:lnTo>
                  <a:lnTo>
                    <a:pt x="51" y="69"/>
                  </a:lnTo>
                  <a:lnTo>
                    <a:pt x="51" y="75"/>
                  </a:lnTo>
                  <a:lnTo>
                    <a:pt x="51" y="80"/>
                  </a:lnTo>
                  <a:lnTo>
                    <a:pt x="76" y="80"/>
                  </a:lnTo>
                  <a:close/>
                </a:path>
              </a:pathLst>
            </a:custGeom>
            <a:solidFill>
              <a:srgbClr val="1F1A17"/>
            </a:solidFill>
            <a:ln w="9525">
              <a:noFill/>
              <a:round/>
              <a:headEnd/>
              <a:tailEnd/>
            </a:ln>
          </p:spPr>
          <p:txBody>
            <a:bodyPr/>
            <a:lstStyle/>
            <a:p>
              <a:endParaRPr lang="en-US"/>
            </a:p>
          </p:txBody>
        </p:sp>
        <p:sp>
          <p:nvSpPr>
            <p:cNvPr id="45244" name="Freeform 181"/>
            <p:cNvSpPr>
              <a:spLocks/>
            </p:cNvSpPr>
            <p:nvPr/>
          </p:nvSpPr>
          <p:spPr bwMode="auto">
            <a:xfrm>
              <a:off x="3583" y="3383"/>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1"/>
                  </a:moveTo>
                  <a:lnTo>
                    <a:pt x="127" y="78"/>
                  </a:lnTo>
                  <a:lnTo>
                    <a:pt x="126" y="85"/>
                  </a:lnTo>
                  <a:lnTo>
                    <a:pt x="124" y="92"/>
                  </a:lnTo>
                  <a:lnTo>
                    <a:pt x="123" y="98"/>
                  </a:lnTo>
                  <a:lnTo>
                    <a:pt x="120" y="104"/>
                  </a:lnTo>
                  <a:lnTo>
                    <a:pt x="117" y="110"/>
                  </a:lnTo>
                  <a:lnTo>
                    <a:pt x="113" y="116"/>
                  </a:lnTo>
                  <a:lnTo>
                    <a:pt x="109" y="121"/>
                  </a:lnTo>
                  <a:lnTo>
                    <a:pt x="105" y="126"/>
                  </a:lnTo>
                  <a:lnTo>
                    <a:pt x="100" y="129"/>
                  </a:lnTo>
                  <a:lnTo>
                    <a:pt x="95" y="133"/>
                  </a:lnTo>
                  <a:lnTo>
                    <a:pt x="90" y="135"/>
                  </a:lnTo>
                  <a:lnTo>
                    <a:pt x="83" y="138"/>
                  </a:lnTo>
                  <a:lnTo>
                    <a:pt x="77" y="139"/>
                  </a:lnTo>
                  <a:lnTo>
                    <a:pt x="70" y="140"/>
                  </a:lnTo>
                  <a:lnTo>
                    <a:pt x="64" y="141"/>
                  </a:lnTo>
                  <a:lnTo>
                    <a:pt x="57" y="140"/>
                  </a:lnTo>
                  <a:lnTo>
                    <a:pt x="51" y="139"/>
                  </a:lnTo>
                  <a:lnTo>
                    <a:pt x="44" y="138"/>
                  </a:lnTo>
                  <a:lnTo>
                    <a:pt x="39" y="135"/>
                  </a:lnTo>
                  <a:lnTo>
                    <a:pt x="33" y="133"/>
                  </a:lnTo>
                  <a:lnTo>
                    <a:pt x="28" y="129"/>
                  </a:lnTo>
                  <a:lnTo>
                    <a:pt x="23" y="126"/>
                  </a:lnTo>
                  <a:lnTo>
                    <a:pt x="18" y="121"/>
                  </a:lnTo>
                  <a:lnTo>
                    <a:pt x="15" y="116"/>
                  </a:lnTo>
                  <a:lnTo>
                    <a:pt x="11" y="110"/>
                  </a:lnTo>
                  <a:lnTo>
                    <a:pt x="7" y="104"/>
                  </a:lnTo>
                  <a:lnTo>
                    <a:pt x="5" y="98"/>
                  </a:lnTo>
                  <a:lnTo>
                    <a:pt x="3" y="92"/>
                  </a:lnTo>
                  <a:lnTo>
                    <a:pt x="2" y="85"/>
                  </a:lnTo>
                  <a:lnTo>
                    <a:pt x="1" y="78"/>
                  </a:lnTo>
                  <a:lnTo>
                    <a:pt x="0" y="71"/>
                  </a:lnTo>
                  <a:lnTo>
                    <a:pt x="1" y="63"/>
                  </a:lnTo>
                  <a:lnTo>
                    <a:pt x="2" y="56"/>
                  </a:lnTo>
                  <a:lnTo>
                    <a:pt x="3" y="49"/>
                  </a:lnTo>
                  <a:lnTo>
                    <a:pt x="5" y="43"/>
                  </a:lnTo>
                  <a:lnTo>
                    <a:pt x="7" y="36"/>
                  </a:lnTo>
                  <a:lnTo>
                    <a:pt x="11" y="31"/>
                  </a:lnTo>
                  <a:lnTo>
                    <a:pt x="15" y="25"/>
                  </a:lnTo>
                  <a:lnTo>
                    <a:pt x="18" y="20"/>
                  </a:lnTo>
                  <a:lnTo>
                    <a:pt x="23" y="15"/>
                  </a:lnTo>
                  <a:lnTo>
                    <a:pt x="28" y="12"/>
                  </a:lnTo>
                  <a:lnTo>
                    <a:pt x="33" y="8"/>
                  </a:lnTo>
                  <a:lnTo>
                    <a:pt x="39" y="6"/>
                  </a:lnTo>
                  <a:lnTo>
                    <a:pt x="44" y="3"/>
                  </a:lnTo>
                  <a:lnTo>
                    <a:pt x="51" y="1"/>
                  </a:lnTo>
                  <a:lnTo>
                    <a:pt x="57" y="0"/>
                  </a:lnTo>
                  <a:lnTo>
                    <a:pt x="64" y="0"/>
                  </a:lnTo>
                  <a:lnTo>
                    <a:pt x="70" y="0"/>
                  </a:lnTo>
                  <a:lnTo>
                    <a:pt x="77" y="1"/>
                  </a:lnTo>
                  <a:lnTo>
                    <a:pt x="83" y="3"/>
                  </a:lnTo>
                  <a:lnTo>
                    <a:pt x="90" y="6"/>
                  </a:lnTo>
                  <a:lnTo>
                    <a:pt x="95" y="8"/>
                  </a:lnTo>
                  <a:lnTo>
                    <a:pt x="100" y="12"/>
                  </a:lnTo>
                  <a:lnTo>
                    <a:pt x="105" y="15"/>
                  </a:lnTo>
                  <a:lnTo>
                    <a:pt x="109" y="20"/>
                  </a:lnTo>
                  <a:lnTo>
                    <a:pt x="113" y="25"/>
                  </a:lnTo>
                  <a:lnTo>
                    <a:pt x="117" y="31"/>
                  </a:lnTo>
                  <a:lnTo>
                    <a:pt x="120" y="36"/>
                  </a:lnTo>
                  <a:lnTo>
                    <a:pt x="123" y="43"/>
                  </a:lnTo>
                  <a:lnTo>
                    <a:pt x="124" y="49"/>
                  </a:lnTo>
                  <a:lnTo>
                    <a:pt x="126" y="56"/>
                  </a:lnTo>
                  <a:lnTo>
                    <a:pt x="127" y="63"/>
                  </a:lnTo>
                  <a:lnTo>
                    <a:pt x="127" y="71"/>
                  </a:lnTo>
                  <a:close/>
                </a:path>
              </a:pathLst>
            </a:custGeom>
            <a:solidFill>
              <a:srgbClr val="E87A41"/>
            </a:solidFill>
            <a:ln w="9525">
              <a:noFill/>
              <a:round/>
              <a:headEnd/>
              <a:tailEnd/>
            </a:ln>
          </p:spPr>
          <p:txBody>
            <a:bodyPr/>
            <a:lstStyle/>
            <a:p>
              <a:endParaRPr lang="en-US"/>
            </a:p>
          </p:txBody>
        </p:sp>
        <p:sp>
          <p:nvSpPr>
            <p:cNvPr id="45245" name="Freeform 182"/>
            <p:cNvSpPr>
              <a:spLocks/>
            </p:cNvSpPr>
            <p:nvPr/>
          </p:nvSpPr>
          <p:spPr bwMode="auto">
            <a:xfrm>
              <a:off x="3604" y="3406"/>
              <a:ext cx="25" cy="28"/>
            </a:xfrm>
            <a:custGeom>
              <a:avLst/>
              <a:gdLst>
                <a:gd name="T0" fmla="*/ 0 w 75"/>
                <a:gd name="T1" fmla="*/ 3 h 83"/>
                <a:gd name="T2" fmla="*/ 0 w 75"/>
                <a:gd name="T3" fmla="*/ 3 h 83"/>
                <a:gd name="T4" fmla="*/ 0 w 75"/>
                <a:gd name="T5" fmla="*/ 3 h 83"/>
                <a:gd name="T6" fmla="*/ 1 w 75"/>
                <a:gd name="T7" fmla="*/ 3 h 83"/>
                <a:gd name="T8" fmla="*/ 1 w 75"/>
                <a:gd name="T9" fmla="*/ 3 h 83"/>
                <a:gd name="T10" fmla="*/ 1 w 75"/>
                <a:gd name="T11" fmla="*/ 3 h 83"/>
                <a:gd name="T12" fmla="*/ 1 w 75"/>
                <a:gd name="T13" fmla="*/ 3 h 83"/>
                <a:gd name="T14" fmla="*/ 2 w 75"/>
                <a:gd name="T15" fmla="*/ 3 h 83"/>
                <a:gd name="T16" fmla="*/ 2 w 75"/>
                <a:gd name="T17" fmla="*/ 2 h 83"/>
                <a:gd name="T18" fmla="*/ 2 w 75"/>
                <a:gd name="T19" fmla="*/ 2 h 83"/>
                <a:gd name="T20" fmla="*/ 2 w 75"/>
                <a:gd name="T21" fmla="*/ 2 h 83"/>
                <a:gd name="T22" fmla="*/ 2 w 75"/>
                <a:gd name="T23" fmla="*/ 2 h 83"/>
                <a:gd name="T24" fmla="*/ 2 w 75"/>
                <a:gd name="T25" fmla="*/ 1 h 83"/>
                <a:gd name="T26" fmla="*/ 3 w 75"/>
                <a:gd name="T27" fmla="*/ 1 h 83"/>
                <a:gd name="T28" fmla="*/ 3 w 75"/>
                <a:gd name="T29" fmla="*/ 1 h 83"/>
                <a:gd name="T30" fmla="*/ 3 w 75"/>
                <a:gd name="T31" fmla="*/ 1 h 83"/>
                <a:gd name="T32" fmla="*/ 3 w 75"/>
                <a:gd name="T33" fmla="*/ 0 h 83"/>
                <a:gd name="T34" fmla="*/ 3 w 75"/>
                <a:gd name="T35" fmla="*/ 0 h 83"/>
                <a:gd name="T36" fmla="*/ 2 w 75"/>
                <a:gd name="T37" fmla="*/ 0 h 83"/>
                <a:gd name="T38" fmla="*/ 2 w 75"/>
                <a:gd name="T39" fmla="*/ 0 h 83"/>
                <a:gd name="T40" fmla="*/ 2 w 75"/>
                <a:gd name="T41" fmla="*/ 0 h 83"/>
                <a:gd name="T42" fmla="*/ 2 w 75"/>
                <a:gd name="T43" fmla="*/ 1 h 83"/>
                <a:gd name="T44" fmla="*/ 2 w 75"/>
                <a:gd name="T45" fmla="*/ 1 h 83"/>
                <a:gd name="T46" fmla="*/ 2 w 75"/>
                <a:gd name="T47" fmla="*/ 1 h 83"/>
                <a:gd name="T48" fmla="*/ 2 w 75"/>
                <a:gd name="T49" fmla="*/ 1 h 83"/>
                <a:gd name="T50" fmla="*/ 1 w 75"/>
                <a:gd name="T51" fmla="*/ 1 h 83"/>
                <a:gd name="T52" fmla="*/ 1 w 75"/>
                <a:gd name="T53" fmla="*/ 1 h 83"/>
                <a:gd name="T54" fmla="*/ 1 w 75"/>
                <a:gd name="T55" fmla="*/ 2 h 83"/>
                <a:gd name="T56" fmla="*/ 1 w 75"/>
                <a:gd name="T57" fmla="*/ 2 h 83"/>
                <a:gd name="T58" fmla="*/ 1 w 75"/>
                <a:gd name="T59" fmla="*/ 2 h 83"/>
                <a:gd name="T60" fmla="*/ 1 w 75"/>
                <a:gd name="T61" fmla="*/ 2 h 83"/>
                <a:gd name="T62" fmla="*/ 1 w 75"/>
                <a:gd name="T63" fmla="*/ 2 h 83"/>
                <a:gd name="T64" fmla="*/ 0 w 75"/>
                <a:gd name="T65" fmla="*/ 2 h 83"/>
                <a:gd name="T66" fmla="*/ 0 w 75"/>
                <a:gd name="T67" fmla="*/ 2 h 83"/>
                <a:gd name="T68" fmla="*/ 0 w 75"/>
                <a:gd name="T69" fmla="*/ 2 h 83"/>
                <a:gd name="T70" fmla="*/ 0 w 75"/>
                <a:gd name="T71" fmla="*/ 2 h 83"/>
                <a:gd name="T72" fmla="*/ 0 w 75"/>
                <a:gd name="T73" fmla="*/ 3 h 83"/>
                <a:gd name="T74" fmla="*/ 0 w 75"/>
                <a:gd name="T75" fmla="*/ 3 h 83"/>
                <a:gd name="T76" fmla="*/ 0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83"/>
                  </a:moveTo>
                  <a:lnTo>
                    <a:pt x="0" y="83"/>
                  </a:lnTo>
                  <a:lnTo>
                    <a:pt x="7" y="82"/>
                  </a:lnTo>
                  <a:lnTo>
                    <a:pt x="15" y="81"/>
                  </a:lnTo>
                  <a:lnTo>
                    <a:pt x="22" y="80"/>
                  </a:lnTo>
                  <a:lnTo>
                    <a:pt x="30" y="76"/>
                  </a:lnTo>
                  <a:lnTo>
                    <a:pt x="36" y="74"/>
                  </a:lnTo>
                  <a:lnTo>
                    <a:pt x="43" y="69"/>
                  </a:lnTo>
                  <a:lnTo>
                    <a:pt x="48" y="64"/>
                  </a:lnTo>
                  <a:lnTo>
                    <a:pt x="54" y="59"/>
                  </a:lnTo>
                  <a:lnTo>
                    <a:pt x="59" y="53"/>
                  </a:lnTo>
                  <a:lnTo>
                    <a:pt x="63" y="46"/>
                  </a:lnTo>
                  <a:lnTo>
                    <a:pt x="67" y="40"/>
                  </a:lnTo>
                  <a:lnTo>
                    <a:pt x="70" y="32"/>
                  </a:lnTo>
                  <a:lnTo>
                    <a:pt x="72" y="25"/>
                  </a:lnTo>
                  <a:lnTo>
                    <a:pt x="74" y="16"/>
                  </a:lnTo>
                  <a:lnTo>
                    <a:pt x="75" y="8"/>
                  </a:lnTo>
                  <a:lnTo>
                    <a:pt x="75" y="0"/>
                  </a:lnTo>
                  <a:lnTo>
                    <a:pt x="51" y="0"/>
                  </a:lnTo>
                  <a:lnTo>
                    <a:pt x="51" y="6"/>
                  </a:lnTo>
                  <a:lnTo>
                    <a:pt x="50" y="12"/>
                  </a:lnTo>
                  <a:lnTo>
                    <a:pt x="49" y="18"/>
                  </a:lnTo>
                  <a:lnTo>
                    <a:pt x="47" y="22"/>
                  </a:lnTo>
                  <a:lnTo>
                    <a:pt x="45" y="27"/>
                  </a:lnTo>
                  <a:lnTo>
                    <a:pt x="43" y="32"/>
                  </a:lnTo>
                  <a:lnTo>
                    <a:pt x="40" y="37"/>
                  </a:lnTo>
                  <a:lnTo>
                    <a:pt x="36" y="40"/>
                  </a:lnTo>
                  <a:lnTo>
                    <a:pt x="33" y="44"/>
                  </a:lnTo>
                  <a:lnTo>
                    <a:pt x="29" y="47"/>
                  </a:lnTo>
                  <a:lnTo>
                    <a:pt x="26" y="50"/>
                  </a:lnTo>
                  <a:lnTo>
                    <a:pt x="20" y="52"/>
                  </a:lnTo>
                  <a:lnTo>
                    <a:pt x="16" y="53"/>
                  </a:lnTo>
                  <a:lnTo>
                    <a:pt x="10" y="56"/>
                  </a:lnTo>
                  <a:lnTo>
                    <a:pt x="5" y="56"/>
                  </a:lnTo>
                  <a:lnTo>
                    <a:pt x="0" y="56"/>
                  </a:lnTo>
                  <a:lnTo>
                    <a:pt x="0" y="83"/>
                  </a:lnTo>
                  <a:close/>
                </a:path>
              </a:pathLst>
            </a:custGeom>
            <a:solidFill>
              <a:srgbClr val="1F1A17"/>
            </a:solidFill>
            <a:ln w="9525">
              <a:noFill/>
              <a:round/>
              <a:headEnd/>
              <a:tailEnd/>
            </a:ln>
          </p:spPr>
          <p:txBody>
            <a:bodyPr/>
            <a:lstStyle/>
            <a:p>
              <a:endParaRPr lang="en-US"/>
            </a:p>
          </p:txBody>
        </p:sp>
        <p:sp>
          <p:nvSpPr>
            <p:cNvPr id="45246" name="Freeform 183"/>
            <p:cNvSpPr>
              <a:spLocks/>
            </p:cNvSpPr>
            <p:nvPr/>
          </p:nvSpPr>
          <p:spPr bwMode="auto">
            <a:xfrm>
              <a:off x="3579" y="3406"/>
              <a:ext cx="25" cy="28"/>
            </a:xfrm>
            <a:custGeom>
              <a:avLst/>
              <a:gdLst>
                <a:gd name="T0" fmla="*/ 0 w 76"/>
                <a:gd name="T1" fmla="*/ 0 h 83"/>
                <a:gd name="T2" fmla="*/ 0 w 76"/>
                <a:gd name="T3" fmla="*/ 0 h 83"/>
                <a:gd name="T4" fmla="*/ 0 w 76"/>
                <a:gd name="T5" fmla="*/ 0 h 83"/>
                <a:gd name="T6" fmla="*/ 0 w 76"/>
                <a:gd name="T7" fmla="*/ 1 h 83"/>
                <a:gd name="T8" fmla="*/ 0 w 76"/>
                <a:gd name="T9" fmla="*/ 1 h 83"/>
                <a:gd name="T10" fmla="*/ 0 w 76"/>
                <a:gd name="T11" fmla="*/ 1 h 83"/>
                <a:gd name="T12" fmla="*/ 0 w 76"/>
                <a:gd name="T13" fmla="*/ 1 h 83"/>
                <a:gd name="T14" fmla="*/ 0 w 76"/>
                <a:gd name="T15" fmla="*/ 2 h 83"/>
                <a:gd name="T16" fmla="*/ 1 w 76"/>
                <a:gd name="T17" fmla="*/ 2 h 83"/>
                <a:gd name="T18" fmla="*/ 1 w 76"/>
                <a:gd name="T19" fmla="*/ 2 h 83"/>
                <a:gd name="T20" fmla="*/ 1 w 76"/>
                <a:gd name="T21" fmla="*/ 2 h 83"/>
                <a:gd name="T22" fmla="*/ 1 w 76"/>
                <a:gd name="T23" fmla="*/ 3 h 83"/>
                <a:gd name="T24" fmla="*/ 1 w 76"/>
                <a:gd name="T25" fmla="*/ 3 h 83"/>
                <a:gd name="T26" fmla="*/ 2 w 76"/>
                <a:gd name="T27" fmla="*/ 3 h 83"/>
                <a:gd name="T28" fmla="*/ 2 w 76"/>
                <a:gd name="T29" fmla="*/ 3 h 83"/>
                <a:gd name="T30" fmla="*/ 2 w 76"/>
                <a:gd name="T31" fmla="*/ 3 h 83"/>
                <a:gd name="T32" fmla="*/ 2 w 76"/>
                <a:gd name="T33" fmla="*/ 3 h 83"/>
                <a:gd name="T34" fmla="*/ 3 w 76"/>
                <a:gd name="T35" fmla="*/ 3 h 83"/>
                <a:gd name="T36" fmla="*/ 3 w 76"/>
                <a:gd name="T37" fmla="*/ 2 h 83"/>
                <a:gd name="T38" fmla="*/ 3 w 76"/>
                <a:gd name="T39" fmla="*/ 2 h 83"/>
                <a:gd name="T40" fmla="*/ 2 w 76"/>
                <a:gd name="T41" fmla="*/ 2 h 83"/>
                <a:gd name="T42" fmla="*/ 2 w 76"/>
                <a:gd name="T43" fmla="*/ 2 h 83"/>
                <a:gd name="T44" fmla="*/ 2 w 76"/>
                <a:gd name="T45" fmla="*/ 2 h 83"/>
                <a:gd name="T46" fmla="*/ 2 w 76"/>
                <a:gd name="T47" fmla="*/ 2 h 83"/>
                <a:gd name="T48" fmla="*/ 2 w 76"/>
                <a:gd name="T49" fmla="*/ 2 h 83"/>
                <a:gd name="T50" fmla="*/ 2 w 76"/>
                <a:gd name="T51" fmla="*/ 2 h 83"/>
                <a:gd name="T52" fmla="*/ 1 w 76"/>
                <a:gd name="T53" fmla="*/ 1 h 83"/>
                <a:gd name="T54" fmla="*/ 1 w 76"/>
                <a:gd name="T55" fmla="*/ 1 h 83"/>
                <a:gd name="T56" fmla="*/ 1 w 76"/>
                <a:gd name="T57" fmla="*/ 1 h 83"/>
                <a:gd name="T58" fmla="*/ 1 w 76"/>
                <a:gd name="T59" fmla="*/ 1 h 83"/>
                <a:gd name="T60" fmla="*/ 1 w 76"/>
                <a:gd name="T61" fmla="*/ 1 h 83"/>
                <a:gd name="T62" fmla="*/ 1 w 76"/>
                <a:gd name="T63" fmla="*/ 1 h 83"/>
                <a:gd name="T64" fmla="*/ 1 w 76"/>
                <a:gd name="T65" fmla="*/ 0 h 83"/>
                <a:gd name="T66" fmla="*/ 1 w 76"/>
                <a:gd name="T67" fmla="*/ 0 h 83"/>
                <a:gd name="T68" fmla="*/ 1 w 76"/>
                <a:gd name="T69" fmla="*/ 0 h 83"/>
                <a:gd name="T70" fmla="*/ 1 w 76"/>
                <a:gd name="T71" fmla="*/ 0 h 83"/>
                <a:gd name="T72" fmla="*/ 0 w 76"/>
                <a:gd name="T73" fmla="*/ 0 h 83"/>
                <a:gd name="T74" fmla="*/ 0 w 76"/>
                <a:gd name="T75" fmla="*/ 0 h 83"/>
                <a:gd name="T76" fmla="*/ 0 w 76"/>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0"/>
                  </a:moveTo>
                  <a:lnTo>
                    <a:pt x="0" y="0"/>
                  </a:lnTo>
                  <a:lnTo>
                    <a:pt x="1" y="8"/>
                  </a:lnTo>
                  <a:lnTo>
                    <a:pt x="2" y="16"/>
                  </a:lnTo>
                  <a:lnTo>
                    <a:pt x="3" y="25"/>
                  </a:lnTo>
                  <a:lnTo>
                    <a:pt x="6" y="32"/>
                  </a:lnTo>
                  <a:lnTo>
                    <a:pt x="9" y="40"/>
                  </a:lnTo>
                  <a:lnTo>
                    <a:pt x="13" y="46"/>
                  </a:lnTo>
                  <a:lnTo>
                    <a:pt x="17" y="53"/>
                  </a:lnTo>
                  <a:lnTo>
                    <a:pt x="22" y="59"/>
                  </a:lnTo>
                  <a:lnTo>
                    <a:pt x="27" y="64"/>
                  </a:lnTo>
                  <a:lnTo>
                    <a:pt x="33" y="69"/>
                  </a:lnTo>
                  <a:lnTo>
                    <a:pt x="40" y="74"/>
                  </a:lnTo>
                  <a:lnTo>
                    <a:pt x="46" y="76"/>
                  </a:lnTo>
                  <a:lnTo>
                    <a:pt x="53" y="80"/>
                  </a:lnTo>
                  <a:lnTo>
                    <a:pt x="60" y="81"/>
                  </a:lnTo>
                  <a:lnTo>
                    <a:pt x="68" y="82"/>
                  </a:lnTo>
                  <a:lnTo>
                    <a:pt x="76" y="83"/>
                  </a:lnTo>
                  <a:lnTo>
                    <a:pt x="76" y="56"/>
                  </a:lnTo>
                  <a:lnTo>
                    <a:pt x="70" y="56"/>
                  </a:lnTo>
                  <a:lnTo>
                    <a:pt x="65" y="56"/>
                  </a:lnTo>
                  <a:lnTo>
                    <a:pt x="59" y="53"/>
                  </a:lnTo>
                  <a:lnTo>
                    <a:pt x="55" y="52"/>
                  </a:lnTo>
                  <a:lnTo>
                    <a:pt x="51" y="50"/>
                  </a:lnTo>
                  <a:lnTo>
                    <a:pt x="46" y="47"/>
                  </a:lnTo>
                  <a:lnTo>
                    <a:pt x="42" y="44"/>
                  </a:lnTo>
                  <a:lnTo>
                    <a:pt x="39" y="40"/>
                  </a:lnTo>
                  <a:lnTo>
                    <a:pt x="36" y="37"/>
                  </a:lnTo>
                  <a:lnTo>
                    <a:pt x="33" y="32"/>
                  </a:lnTo>
                  <a:lnTo>
                    <a:pt x="30" y="27"/>
                  </a:lnTo>
                  <a:lnTo>
                    <a:pt x="28" y="22"/>
                  </a:lnTo>
                  <a:lnTo>
                    <a:pt x="27" y="18"/>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247" name="Freeform 184"/>
            <p:cNvSpPr>
              <a:spLocks/>
            </p:cNvSpPr>
            <p:nvPr/>
          </p:nvSpPr>
          <p:spPr bwMode="auto">
            <a:xfrm>
              <a:off x="3579" y="3378"/>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0" y="1"/>
                  </a:lnTo>
                  <a:lnTo>
                    <a:pt x="53" y="3"/>
                  </a:lnTo>
                  <a:lnTo>
                    <a:pt x="46" y="6"/>
                  </a:lnTo>
                  <a:lnTo>
                    <a:pt x="40" y="9"/>
                  </a:lnTo>
                  <a:lnTo>
                    <a:pt x="33" y="14"/>
                  </a:lnTo>
                  <a:lnTo>
                    <a:pt x="27" y="19"/>
                  </a:lnTo>
                  <a:lnTo>
                    <a:pt x="22" y="24"/>
                  </a:lnTo>
                  <a:lnTo>
                    <a:pt x="17" y="30"/>
                  </a:lnTo>
                  <a:lnTo>
                    <a:pt x="13" y="36"/>
                  </a:lnTo>
                  <a:lnTo>
                    <a:pt x="9" y="43"/>
                  </a:lnTo>
                  <a:lnTo>
                    <a:pt x="6" y="50"/>
                  </a:lnTo>
                  <a:lnTo>
                    <a:pt x="3" y="58"/>
                  </a:lnTo>
                  <a:lnTo>
                    <a:pt x="2" y="67"/>
                  </a:lnTo>
                  <a:lnTo>
                    <a:pt x="1" y="75"/>
                  </a:lnTo>
                  <a:lnTo>
                    <a:pt x="0" y="84"/>
                  </a:lnTo>
                  <a:lnTo>
                    <a:pt x="25" y="84"/>
                  </a:lnTo>
                  <a:lnTo>
                    <a:pt x="25" y="78"/>
                  </a:lnTo>
                  <a:lnTo>
                    <a:pt x="26" y="72"/>
                  </a:lnTo>
                  <a:lnTo>
                    <a:pt x="27" y="66"/>
                  </a:lnTo>
                  <a:lnTo>
                    <a:pt x="28" y="61"/>
                  </a:lnTo>
                  <a:lnTo>
                    <a:pt x="30" y="56"/>
                  </a:lnTo>
                  <a:lnTo>
                    <a:pt x="33" y="51"/>
                  </a:lnTo>
                  <a:lnTo>
                    <a:pt x="36" y="46"/>
                  </a:lnTo>
                  <a:lnTo>
                    <a:pt x="39" y="43"/>
                  </a:lnTo>
                  <a:lnTo>
                    <a:pt x="42" y="39"/>
                  </a:lnTo>
                  <a:lnTo>
                    <a:pt x="46" y="36"/>
                  </a:lnTo>
                  <a:lnTo>
                    <a:pt x="51" y="33"/>
                  </a:lnTo>
                  <a:lnTo>
                    <a:pt x="55" y="31"/>
                  </a:lnTo>
                  <a:lnTo>
                    <a:pt x="59" y="28"/>
                  </a:lnTo>
                  <a:lnTo>
                    <a:pt x="65" y="27"/>
                  </a:lnTo>
                  <a:lnTo>
                    <a:pt x="70" y="26"/>
                  </a:lnTo>
                  <a:lnTo>
                    <a:pt x="76" y="26"/>
                  </a:lnTo>
                  <a:lnTo>
                    <a:pt x="76" y="0"/>
                  </a:lnTo>
                  <a:close/>
                </a:path>
              </a:pathLst>
            </a:custGeom>
            <a:solidFill>
              <a:srgbClr val="1F1A17"/>
            </a:solidFill>
            <a:ln w="9525">
              <a:noFill/>
              <a:round/>
              <a:headEnd/>
              <a:tailEnd/>
            </a:ln>
          </p:spPr>
          <p:txBody>
            <a:bodyPr/>
            <a:lstStyle/>
            <a:p>
              <a:endParaRPr lang="en-US"/>
            </a:p>
          </p:txBody>
        </p:sp>
        <p:sp>
          <p:nvSpPr>
            <p:cNvPr id="45248" name="Freeform 185"/>
            <p:cNvSpPr>
              <a:spLocks/>
            </p:cNvSpPr>
            <p:nvPr/>
          </p:nvSpPr>
          <p:spPr bwMode="auto">
            <a:xfrm>
              <a:off x="3604" y="3378"/>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7"/>
                  </a:lnTo>
                  <a:lnTo>
                    <a:pt x="72" y="58"/>
                  </a:lnTo>
                  <a:lnTo>
                    <a:pt x="70" y="50"/>
                  </a:lnTo>
                  <a:lnTo>
                    <a:pt x="67" y="43"/>
                  </a:lnTo>
                  <a:lnTo>
                    <a:pt x="63" y="36"/>
                  </a:lnTo>
                  <a:lnTo>
                    <a:pt x="59" y="30"/>
                  </a:lnTo>
                  <a:lnTo>
                    <a:pt x="54" y="24"/>
                  </a:lnTo>
                  <a:lnTo>
                    <a:pt x="48" y="19"/>
                  </a:lnTo>
                  <a:lnTo>
                    <a:pt x="43" y="14"/>
                  </a:lnTo>
                  <a:lnTo>
                    <a:pt x="36" y="9"/>
                  </a:lnTo>
                  <a:lnTo>
                    <a:pt x="30" y="6"/>
                  </a:lnTo>
                  <a:lnTo>
                    <a:pt x="22" y="3"/>
                  </a:lnTo>
                  <a:lnTo>
                    <a:pt x="15" y="1"/>
                  </a:lnTo>
                  <a:lnTo>
                    <a:pt x="7" y="0"/>
                  </a:lnTo>
                  <a:lnTo>
                    <a:pt x="0" y="0"/>
                  </a:lnTo>
                  <a:lnTo>
                    <a:pt x="0" y="26"/>
                  </a:lnTo>
                  <a:lnTo>
                    <a:pt x="5" y="26"/>
                  </a:lnTo>
                  <a:lnTo>
                    <a:pt x="10" y="27"/>
                  </a:lnTo>
                  <a:lnTo>
                    <a:pt x="16" y="28"/>
                  </a:lnTo>
                  <a:lnTo>
                    <a:pt x="20" y="31"/>
                  </a:lnTo>
                  <a:lnTo>
                    <a:pt x="26" y="33"/>
                  </a:lnTo>
                  <a:lnTo>
                    <a:pt x="29" y="36"/>
                  </a:lnTo>
                  <a:lnTo>
                    <a:pt x="33" y="39"/>
                  </a:lnTo>
                  <a:lnTo>
                    <a:pt x="36" y="43"/>
                  </a:lnTo>
                  <a:lnTo>
                    <a:pt x="40" y="46"/>
                  </a:lnTo>
                  <a:lnTo>
                    <a:pt x="43" y="51"/>
                  </a:lnTo>
                  <a:lnTo>
                    <a:pt x="45" y="56"/>
                  </a:lnTo>
                  <a:lnTo>
                    <a:pt x="47" y="61"/>
                  </a:lnTo>
                  <a:lnTo>
                    <a:pt x="49"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249" name="Freeform 186"/>
            <p:cNvSpPr>
              <a:spLocks/>
            </p:cNvSpPr>
            <p:nvPr/>
          </p:nvSpPr>
          <p:spPr bwMode="auto">
            <a:xfrm>
              <a:off x="3779" y="3408"/>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1"/>
                  </a:moveTo>
                  <a:lnTo>
                    <a:pt x="127" y="78"/>
                  </a:lnTo>
                  <a:lnTo>
                    <a:pt x="126" y="85"/>
                  </a:lnTo>
                  <a:lnTo>
                    <a:pt x="125" y="93"/>
                  </a:lnTo>
                  <a:lnTo>
                    <a:pt x="123" y="99"/>
                  </a:lnTo>
                  <a:lnTo>
                    <a:pt x="119" y="105"/>
                  </a:lnTo>
                  <a:lnTo>
                    <a:pt x="117" y="111"/>
                  </a:lnTo>
                  <a:lnTo>
                    <a:pt x="113" y="117"/>
                  </a:lnTo>
                  <a:lnTo>
                    <a:pt x="110" y="121"/>
                  </a:lnTo>
                  <a:lnTo>
                    <a:pt x="104" y="125"/>
                  </a:lnTo>
                  <a:lnTo>
                    <a:pt x="100" y="130"/>
                  </a:lnTo>
                  <a:lnTo>
                    <a:pt x="94" y="133"/>
                  </a:lnTo>
                  <a:lnTo>
                    <a:pt x="89" y="136"/>
                  </a:lnTo>
                  <a:lnTo>
                    <a:pt x="83" y="138"/>
                  </a:lnTo>
                  <a:lnTo>
                    <a:pt x="77" y="139"/>
                  </a:lnTo>
                  <a:lnTo>
                    <a:pt x="71" y="141"/>
                  </a:lnTo>
                  <a:lnTo>
                    <a:pt x="64" y="141"/>
                  </a:lnTo>
                  <a:lnTo>
                    <a:pt x="57" y="141"/>
                  </a:lnTo>
                  <a:lnTo>
                    <a:pt x="50" y="139"/>
                  </a:lnTo>
                  <a:lnTo>
                    <a:pt x="45" y="138"/>
                  </a:lnTo>
                  <a:lnTo>
                    <a:pt x="38" y="136"/>
                  </a:lnTo>
                  <a:lnTo>
                    <a:pt x="33" y="133"/>
                  </a:lnTo>
                  <a:lnTo>
                    <a:pt x="27" y="130"/>
                  </a:lnTo>
                  <a:lnTo>
                    <a:pt x="23" y="125"/>
                  </a:lnTo>
                  <a:lnTo>
                    <a:pt x="19" y="121"/>
                  </a:lnTo>
                  <a:lnTo>
                    <a:pt x="15" y="117"/>
                  </a:lnTo>
                  <a:lnTo>
                    <a:pt x="11" y="111"/>
                  </a:lnTo>
                  <a:lnTo>
                    <a:pt x="8" y="105"/>
                  </a:lnTo>
                  <a:lnTo>
                    <a:pt x="5" y="99"/>
                  </a:lnTo>
                  <a:lnTo>
                    <a:pt x="3" y="93"/>
                  </a:lnTo>
                  <a:lnTo>
                    <a:pt x="2" y="85"/>
                  </a:lnTo>
                  <a:lnTo>
                    <a:pt x="0" y="78"/>
                  </a:lnTo>
                  <a:lnTo>
                    <a:pt x="0" y="71"/>
                  </a:lnTo>
                  <a:lnTo>
                    <a:pt x="0" y="63"/>
                  </a:lnTo>
                  <a:lnTo>
                    <a:pt x="2" y="57"/>
                  </a:lnTo>
                  <a:lnTo>
                    <a:pt x="3" y="49"/>
                  </a:lnTo>
                  <a:lnTo>
                    <a:pt x="5" y="42"/>
                  </a:lnTo>
                  <a:lnTo>
                    <a:pt x="8" y="36"/>
                  </a:lnTo>
                  <a:lnTo>
                    <a:pt x="11" y="30"/>
                  </a:lnTo>
                  <a:lnTo>
                    <a:pt x="15" y="26"/>
                  </a:lnTo>
                  <a:lnTo>
                    <a:pt x="19" y="21"/>
                  </a:lnTo>
                  <a:lnTo>
                    <a:pt x="23" y="16"/>
                  </a:lnTo>
                  <a:lnTo>
                    <a:pt x="27" y="12"/>
                  </a:lnTo>
                  <a:lnTo>
                    <a:pt x="33" y="9"/>
                  </a:lnTo>
                  <a:lnTo>
                    <a:pt x="38" y="5"/>
                  </a:lnTo>
                  <a:lnTo>
                    <a:pt x="45" y="3"/>
                  </a:lnTo>
                  <a:lnTo>
                    <a:pt x="50" y="2"/>
                  </a:lnTo>
                  <a:lnTo>
                    <a:pt x="57" y="0"/>
                  </a:lnTo>
                  <a:lnTo>
                    <a:pt x="64" y="0"/>
                  </a:lnTo>
                  <a:lnTo>
                    <a:pt x="71" y="0"/>
                  </a:lnTo>
                  <a:lnTo>
                    <a:pt x="77" y="2"/>
                  </a:lnTo>
                  <a:lnTo>
                    <a:pt x="83" y="3"/>
                  </a:lnTo>
                  <a:lnTo>
                    <a:pt x="89" y="5"/>
                  </a:lnTo>
                  <a:lnTo>
                    <a:pt x="94" y="9"/>
                  </a:lnTo>
                  <a:lnTo>
                    <a:pt x="100" y="12"/>
                  </a:lnTo>
                  <a:lnTo>
                    <a:pt x="104" y="16"/>
                  </a:lnTo>
                  <a:lnTo>
                    <a:pt x="110" y="21"/>
                  </a:lnTo>
                  <a:lnTo>
                    <a:pt x="113" y="26"/>
                  </a:lnTo>
                  <a:lnTo>
                    <a:pt x="117" y="30"/>
                  </a:lnTo>
                  <a:lnTo>
                    <a:pt x="119" y="36"/>
                  </a:lnTo>
                  <a:lnTo>
                    <a:pt x="123" y="42"/>
                  </a:lnTo>
                  <a:lnTo>
                    <a:pt x="125" y="49"/>
                  </a:lnTo>
                  <a:lnTo>
                    <a:pt x="126" y="57"/>
                  </a:lnTo>
                  <a:lnTo>
                    <a:pt x="127" y="63"/>
                  </a:lnTo>
                  <a:lnTo>
                    <a:pt x="127" y="71"/>
                  </a:lnTo>
                  <a:close/>
                </a:path>
              </a:pathLst>
            </a:custGeom>
            <a:solidFill>
              <a:srgbClr val="E87A41"/>
            </a:solidFill>
            <a:ln w="9525">
              <a:noFill/>
              <a:round/>
              <a:headEnd/>
              <a:tailEnd/>
            </a:ln>
          </p:spPr>
          <p:txBody>
            <a:bodyPr/>
            <a:lstStyle/>
            <a:p>
              <a:endParaRPr lang="en-US"/>
            </a:p>
          </p:txBody>
        </p:sp>
        <p:sp>
          <p:nvSpPr>
            <p:cNvPr id="45250" name="Freeform 187"/>
            <p:cNvSpPr>
              <a:spLocks/>
            </p:cNvSpPr>
            <p:nvPr/>
          </p:nvSpPr>
          <p:spPr bwMode="auto">
            <a:xfrm>
              <a:off x="3800" y="3431"/>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8" y="83"/>
                  </a:lnTo>
                  <a:lnTo>
                    <a:pt x="15" y="82"/>
                  </a:lnTo>
                  <a:lnTo>
                    <a:pt x="23" y="80"/>
                  </a:lnTo>
                  <a:lnTo>
                    <a:pt x="29" y="77"/>
                  </a:lnTo>
                  <a:lnTo>
                    <a:pt x="36" y="73"/>
                  </a:lnTo>
                  <a:lnTo>
                    <a:pt x="42" y="70"/>
                  </a:lnTo>
                  <a:lnTo>
                    <a:pt x="48" y="65"/>
                  </a:lnTo>
                  <a:lnTo>
                    <a:pt x="53" y="60"/>
                  </a:lnTo>
                  <a:lnTo>
                    <a:pt x="59" y="54"/>
                  </a:lnTo>
                  <a:lnTo>
                    <a:pt x="63" y="47"/>
                  </a:lnTo>
                  <a:lnTo>
                    <a:pt x="66" y="40"/>
                  </a:lnTo>
                  <a:lnTo>
                    <a:pt x="69" y="32"/>
                  </a:lnTo>
                  <a:lnTo>
                    <a:pt x="71" y="25"/>
                  </a:lnTo>
                  <a:lnTo>
                    <a:pt x="74" y="17"/>
                  </a:lnTo>
                  <a:lnTo>
                    <a:pt x="75" y="8"/>
                  </a:lnTo>
                  <a:lnTo>
                    <a:pt x="75" y="0"/>
                  </a:lnTo>
                  <a:lnTo>
                    <a:pt x="51" y="0"/>
                  </a:lnTo>
                  <a:lnTo>
                    <a:pt x="51" y="6"/>
                  </a:lnTo>
                  <a:lnTo>
                    <a:pt x="50" y="12"/>
                  </a:lnTo>
                  <a:lnTo>
                    <a:pt x="49" y="17"/>
                  </a:lnTo>
                  <a:lnTo>
                    <a:pt x="47" y="23"/>
                  </a:lnTo>
                  <a:lnTo>
                    <a:pt x="46" y="28"/>
                  </a:lnTo>
                  <a:lnTo>
                    <a:pt x="42" y="32"/>
                  </a:lnTo>
                  <a:lnTo>
                    <a:pt x="40" y="36"/>
                  </a:lnTo>
                  <a:lnTo>
                    <a:pt x="37" y="41"/>
                  </a:lnTo>
                  <a:lnTo>
                    <a:pt x="33" y="44"/>
                  </a:lnTo>
                  <a:lnTo>
                    <a:pt x="29" y="47"/>
                  </a:lnTo>
                  <a:lnTo>
                    <a:pt x="25" y="50"/>
                  </a:lnTo>
                  <a:lnTo>
                    <a:pt x="21" y="53"/>
                  </a:lnTo>
                  <a:lnTo>
                    <a:pt x="15" y="54"/>
                  </a:lnTo>
                  <a:lnTo>
                    <a:pt x="11" y="55"/>
                  </a:lnTo>
                  <a:lnTo>
                    <a:pt x="6" y="56"/>
                  </a:lnTo>
                  <a:lnTo>
                    <a:pt x="0" y="56"/>
                  </a:lnTo>
                  <a:lnTo>
                    <a:pt x="0" y="84"/>
                  </a:lnTo>
                  <a:close/>
                </a:path>
              </a:pathLst>
            </a:custGeom>
            <a:solidFill>
              <a:srgbClr val="1F1A17"/>
            </a:solidFill>
            <a:ln w="9525">
              <a:noFill/>
              <a:round/>
              <a:headEnd/>
              <a:tailEnd/>
            </a:ln>
          </p:spPr>
          <p:txBody>
            <a:bodyPr/>
            <a:lstStyle/>
            <a:p>
              <a:endParaRPr lang="en-US"/>
            </a:p>
          </p:txBody>
        </p:sp>
        <p:sp>
          <p:nvSpPr>
            <p:cNvPr id="45251" name="Freeform 188"/>
            <p:cNvSpPr>
              <a:spLocks/>
            </p:cNvSpPr>
            <p:nvPr/>
          </p:nvSpPr>
          <p:spPr bwMode="auto">
            <a:xfrm>
              <a:off x="3775" y="3431"/>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8"/>
                  </a:lnTo>
                  <a:lnTo>
                    <a:pt x="1" y="17"/>
                  </a:lnTo>
                  <a:lnTo>
                    <a:pt x="3" y="25"/>
                  </a:lnTo>
                  <a:lnTo>
                    <a:pt x="5" y="32"/>
                  </a:lnTo>
                  <a:lnTo>
                    <a:pt x="8" y="40"/>
                  </a:lnTo>
                  <a:lnTo>
                    <a:pt x="11" y="47"/>
                  </a:lnTo>
                  <a:lnTo>
                    <a:pt x="16" y="54"/>
                  </a:lnTo>
                  <a:lnTo>
                    <a:pt x="21" y="60"/>
                  </a:lnTo>
                  <a:lnTo>
                    <a:pt x="27" y="65"/>
                  </a:lnTo>
                  <a:lnTo>
                    <a:pt x="32" y="70"/>
                  </a:lnTo>
                  <a:lnTo>
                    <a:pt x="38" y="73"/>
                  </a:lnTo>
                  <a:lnTo>
                    <a:pt x="45" y="77"/>
                  </a:lnTo>
                  <a:lnTo>
                    <a:pt x="51" y="80"/>
                  </a:lnTo>
                  <a:lnTo>
                    <a:pt x="59" y="82"/>
                  </a:lnTo>
                  <a:lnTo>
                    <a:pt x="67" y="83"/>
                  </a:lnTo>
                  <a:lnTo>
                    <a:pt x="75" y="84"/>
                  </a:lnTo>
                  <a:lnTo>
                    <a:pt x="75" y="56"/>
                  </a:lnTo>
                  <a:lnTo>
                    <a:pt x="69" y="56"/>
                  </a:lnTo>
                  <a:lnTo>
                    <a:pt x="63" y="55"/>
                  </a:lnTo>
                  <a:lnTo>
                    <a:pt x="59" y="54"/>
                  </a:lnTo>
                  <a:lnTo>
                    <a:pt x="54" y="53"/>
                  </a:lnTo>
                  <a:lnTo>
                    <a:pt x="49" y="50"/>
                  </a:lnTo>
                  <a:lnTo>
                    <a:pt x="45" y="47"/>
                  </a:lnTo>
                  <a:lnTo>
                    <a:pt x="42" y="44"/>
                  </a:lnTo>
                  <a:lnTo>
                    <a:pt x="37" y="41"/>
                  </a:lnTo>
                  <a:lnTo>
                    <a:pt x="34" y="36"/>
                  </a:lnTo>
                  <a:lnTo>
                    <a:pt x="32" y="32"/>
                  </a:lnTo>
                  <a:lnTo>
                    <a:pt x="30" y="28"/>
                  </a:lnTo>
                  <a:lnTo>
                    <a:pt x="28" y="23"/>
                  </a:lnTo>
                  <a:lnTo>
                    <a:pt x="26" y="17"/>
                  </a:lnTo>
                  <a:lnTo>
                    <a:pt x="24" y="12"/>
                  </a:lnTo>
                  <a:lnTo>
                    <a:pt x="23" y="6"/>
                  </a:lnTo>
                  <a:lnTo>
                    <a:pt x="23" y="0"/>
                  </a:lnTo>
                  <a:lnTo>
                    <a:pt x="0" y="0"/>
                  </a:lnTo>
                  <a:close/>
                </a:path>
              </a:pathLst>
            </a:custGeom>
            <a:solidFill>
              <a:srgbClr val="1F1A17"/>
            </a:solidFill>
            <a:ln w="9525">
              <a:noFill/>
              <a:round/>
              <a:headEnd/>
              <a:tailEnd/>
            </a:ln>
          </p:spPr>
          <p:txBody>
            <a:bodyPr/>
            <a:lstStyle/>
            <a:p>
              <a:endParaRPr lang="en-US"/>
            </a:p>
          </p:txBody>
        </p:sp>
        <p:sp>
          <p:nvSpPr>
            <p:cNvPr id="45252" name="Freeform 189"/>
            <p:cNvSpPr>
              <a:spLocks/>
            </p:cNvSpPr>
            <p:nvPr/>
          </p:nvSpPr>
          <p:spPr bwMode="auto">
            <a:xfrm>
              <a:off x="3775" y="3403"/>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0"/>
                  </a:lnTo>
                  <a:lnTo>
                    <a:pt x="59" y="1"/>
                  </a:lnTo>
                  <a:lnTo>
                    <a:pt x="51" y="4"/>
                  </a:lnTo>
                  <a:lnTo>
                    <a:pt x="45" y="6"/>
                  </a:lnTo>
                  <a:lnTo>
                    <a:pt x="38" y="10"/>
                  </a:lnTo>
                  <a:lnTo>
                    <a:pt x="32" y="13"/>
                  </a:lnTo>
                  <a:lnTo>
                    <a:pt x="27" y="18"/>
                  </a:lnTo>
                  <a:lnTo>
                    <a:pt x="21" y="24"/>
                  </a:lnTo>
                  <a:lnTo>
                    <a:pt x="16" y="30"/>
                  </a:lnTo>
                  <a:lnTo>
                    <a:pt x="11" y="36"/>
                  </a:lnTo>
                  <a:lnTo>
                    <a:pt x="8" y="43"/>
                  </a:lnTo>
                  <a:lnTo>
                    <a:pt x="5" y="51"/>
                  </a:lnTo>
                  <a:lnTo>
                    <a:pt x="3" y="59"/>
                  </a:lnTo>
                  <a:lnTo>
                    <a:pt x="1" y="66"/>
                  </a:lnTo>
                  <a:lnTo>
                    <a:pt x="0" y="74"/>
                  </a:lnTo>
                  <a:lnTo>
                    <a:pt x="0" y="84"/>
                  </a:lnTo>
                  <a:lnTo>
                    <a:pt x="23" y="84"/>
                  </a:lnTo>
                  <a:lnTo>
                    <a:pt x="23" y="77"/>
                  </a:lnTo>
                  <a:lnTo>
                    <a:pt x="24" y="72"/>
                  </a:lnTo>
                  <a:lnTo>
                    <a:pt x="26" y="66"/>
                  </a:lnTo>
                  <a:lnTo>
                    <a:pt x="28" y="61"/>
                  </a:lnTo>
                  <a:lnTo>
                    <a:pt x="30" y="55"/>
                  </a:lnTo>
                  <a:lnTo>
                    <a:pt x="32" y="51"/>
                  </a:lnTo>
                  <a:lnTo>
                    <a:pt x="34" y="47"/>
                  </a:lnTo>
                  <a:lnTo>
                    <a:pt x="37" y="43"/>
                  </a:lnTo>
                  <a:lnTo>
                    <a:pt x="42" y="40"/>
                  </a:lnTo>
                  <a:lnTo>
                    <a:pt x="45" y="36"/>
                  </a:lnTo>
                  <a:lnTo>
                    <a:pt x="49" y="34"/>
                  </a:lnTo>
                  <a:lnTo>
                    <a:pt x="54" y="31"/>
                  </a:lnTo>
                  <a:lnTo>
                    <a:pt x="59" y="29"/>
                  </a:lnTo>
                  <a:lnTo>
                    <a:pt x="63" y="28"/>
                  </a:lnTo>
                  <a:lnTo>
                    <a:pt x="69" y="27"/>
                  </a:lnTo>
                  <a:lnTo>
                    <a:pt x="75" y="27"/>
                  </a:lnTo>
                  <a:lnTo>
                    <a:pt x="75" y="0"/>
                  </a:lnTo>
                  <a:close/>
                </a:path>
              </a:pathLst>
            </a:custGeom>
            <a:solidFill>
              <a:srgbClr val="1F1A17"/>
            </a:solidFill>
            <a:ln w="9525">
              <a:noFill/>
              <a:round/>
              <a:headEnd/>
              <a:tailEnd/>
            </a:ln>
          </p:spPr>
          <p:txBody>
            <a:bodyPr/>
            <a:lstStyle/>
            <a:p>
              <a:endParaRPr lang="en-US"/>
            </a:p>
          </p:txBody>
        </p:sp>
        <p:sp>
          <p:nvSpPr>
            <p:cNvPr id="45253" name="Freeform 190"/>
            <p:cNvSpPr>
              <a:spLocks/>
            </p:cNvSpPr>
            <p:nvPr/>
          </p:nvSpPr>
          <p:spPr bwMode="auto">
            <a:xfrm>
              <a:off x="3800" y="3403"/>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0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4"/>
                  </a:lnTo>
                  <a:lnTo>
                    <a:pt x="74" y="66"/>
                  </a:lnTo>
                  <a:lnTo>
                    <a:pt x="71" y="59"/>
                  </a:lnTo>
                  <a:lnTo>
                    <a:pt x="69" y="51"/>
                  </a:lnTo>
                  <a:lnTo>
                    <a:pt x="66" y="43"/>
                  </a:lnTo>
                  <a:lnTo>
                    <a:pt x="63" y="36"/>
                  </a:lnTo>
                  <a:lnTo>
                    <a:pt x="59" y="30"/>
                  </a:lnTo>
                  <a:lnTo>
                    <a:pt x="53" y="24"/>
                  </a:lnTo>
                  <a:lnTo>
                    <a:pt x="48" y="18"/>
                  </a:lnTo>
                  <a:lnTo>
                    <a:pt x="42" y="13"/>
                  </a:lnTo>
                  <a:lnTo>
                    <a:pt x="36" y="10"/>
                  </a:lnTo>
                  <a:lnTo>
                    <a:pt x="29" y="6"/>
                  </a:lnTo>
                  <a:lnTo>
                    <a:pt x="23" y="4"/>
                  </a:lnTo>
                  <a:lnTo>
                    <a:pt x="15" y="1"/>
                  </a:lnTo>
                  <a:lnTo>
                    <a:pt x="8" y="0"/>
                  </a:lnTo>
                  <a:lnTo>
                    <a:pt x="0" y="0"/>
                  </a:lnTo>
                  <a:lnTo>
                    <a:pt x="0" y="27"/>
                  </a:lnTo>
                  <a:lnTo>
                    <a:pt x="6" y="27"/>
                  </a:lnTo>
                  <a:lnTo>
                    <a:pt x="11" y="28"/>
                  </a:lnTo>
                  <a:lnTo>
                    <a:pt x="15" y="29"/>
                  </a:lnTo>
                  <a:lnTo>
                    <a:pt x="21" y="31"/>
                  </a:lnTo>
                  <a:lnTo>
                    <a:pt x="25" y="34"/>
                  </a:lnTo>
                  <a:lnTo>
                    <a:pt x="29" y="36"/>
                  </a:lnTo>
                  <a:lnTo>
                    <a:pt x="33" y="40"/>
                  </a:lnTo>
                  <a:lnTo>
                    <a:pt x="37" y="43"/>
                  </a:lnTo>
                  <a:lnTo>
                    <a:pt x="40" y="47"/>
                  </a:lnTo>
                  <a:lnTo>
                    <a:pt x="42" y="51"/>
                  </a:lnTo>
                  <a:lnTo>
                    <a:pt x="46" y="55"/>
                  </a:lnTo>
                  <a:lnTo>
                    <a:pt x="47" y="61"/>
                  </a:lnTo>
                  <a:lnTo>
                    <a:pt x="49"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254" name="Freeform 191"/>
            <p:cNvSpPr>
              <a:spLocks/>
            </p:cNvSpPr>
            <p:nvPr/>
          </p:nvSpPr>
          <p:spPr bwMode="auto">
            <a:xfrm>
              <a:off x="3630" y="3684"/>
              <a:ext cx="42" cy="46"/>
            </a:xfrm>
            <a:custGeom>
              <a:avLst/>
              <a:gdLst>
                <a:gd name="T0" fmla="*/ 5 w 127"/>
                <a:gd name="T1" fmla="*/ 3 h 140"/>
                <a:gd name="T2" fmla="*/ 5 w 127"/>
                <a:gd name="T3" fmla="*/ 3 h 140"/>
                <a:gd name="T4" fmla="*/ 4 w 127"/>
                <a:gd name="T5" fmla="*/ 4 h 140"/>
                <a:gd name="T6" fmla="*/ 4 w 127"/>
                <a:gd name="T7" fmla="*/ 4 h 140"/>
                <a:gd name="T8" fmla="*/ 4 w 127"/>
                <a:gd name="T9" fmla="*/ 4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4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1"/>
                  </a:moveTo>
                  <a:lnTo>
                    <a:pt x="127" y="78"/>
                  </a:lnTo>
                  <a:lnTo>
                    <a:pt x="126" y="85"/>
                  </a:lnTo>
                  <a:lnTo>
                    <a:pt x="125" y="92"/>
                  </a:lnTo>
                  <a:lnTo>
                    <a:pt x="122" y="98"/>
                  </a:lnTo>
                  <a:lnTo>
                    <a:pt x="119" y="104"/>
                  </a:lnTo>
                  <a:lnTo>
                    <a:pt x="116" y="110"/>
                  </a:lnTo>
                  <a:lnTo>
                    <a:pt x="113" y="116"/>
                  </a:lnTo>
                  <a:lnTo>
                    <a:pt x="108" y="121"/>
                  </a:lnTo>
                  <a:lnTo>
                    <a:pt x="104" y="125"/>
                  </a:lnTo>
                  <a:lnTo>
                    <a:pt x="100" y="129"/>
                  </a:lnTo>
                  <a:lnTo>
                    <a:pt x="94" y="133"/>
                  </a:lnTo>
                  <a:lnTo>
                    <a:pt x="89" y="135"/>
                  </a:lnTo>
                  <a:lnTo>
                    <a:pt x="82" y="138"/>
                  </a:lnTo>
                  <a:lnTo>
                    <a:pt x="77" y="139"/>
                  </a:lnTo>
                  <a:lnTo>
                    <a:pt x="71" y="140"/>
                  </a:lnTo>
                  <a:lnTo>
                    <a:pt x="63" y="140"/>
                  </a:lnTo>
                  <a:lnTo>
                    <a:pt x="57" y="140"/>
                  </a:lnTo>
                  <a:lnTo>
                    <a:pt x="50" y="139"/>
                  </a:lnTo>
                  <a:lnTo>
                    <a:pt x="45" y="138"/>
                  </a:lnTo>
                  <a:lnTo>
                    <a:pt x="38" y="135"/>
                  </a:lnTo>
                  <a:lnTo>
                    <a:pt x="33" y="133"/>
                  </a:lnTo>
                  <a:lnTo>
                    <a:pt x="27" y="129"/>
                  </a:lnTo>
                  <a:lnTo>
                    <a:pt x="23" y="125"/>
                  </a:lnTo>
                  <a:lnTo>
                    <a:pt x="19" y="121"/>
                  </a:lnTo>
                  <a:lnTo>
                    <a:pt x="14" y="116"/>
                  </a:lnTo>
                  <a:lnTo>
                    <a:pt x="10" y="110"/>
                  </a:lnTo>
                  <a:lnTo>
                    <a:pt x="8" y="104"/>
                  </a:lnTo>
                  <a:lnTo>
                    <a:pt x="5" y="98"/>
                  </a:lnTo>
                  <a:lnTo>
                    <a:pt x="3" y="92"/>
                  </a:lnTo>
                  <a:lnTo>
                    <a:pt x="1" y="85"/>
                  </a:lnTo>
                  <a:lnTo>
                    <a:pt x="0" y="78"/>
                  </a:lnTo>
                  <a:lnTo>
                    <a:pt x="0" y="71"/>
                  </a:lnTo>
                  <a:lnTo>
                    <a:pt x="0" y="64"/>
                  </a:lnTo>
                  <a:lnTo>
                    <a:pt x="1" y="56"/>
                  </a:lnTo>
                  <a:lnTo>
                    <a:pt x="3" y="49"/>
                  </a:lnTo>
                  <a:lnTo>
                    <a:pt x="5" y="42"/>
                  </a:lnTo>
                  <a:lnTo>
                    <a:pt x="8" y="36"/>
                  </a:lnTo>
                  <a:lnTo>
                    <a:pt x="10" y="30"/>
                  </a:lnTo>
                  <a:lnTo>
                    <a:pt x="14" y="25"/>
                  </a:lnTo>
                  <a:lnTo>
                    <a:pt x="19" y="20"/>
                  </a:lnTo>
                  <a:lnTo>
                    <a:pt x="23" y="16"/>
                  </a:lnTo>
                  <a:lnTo>
                    <a:pt x="27" y="12"/>
                  </a:lnTo>
                  <a:lnTo>
                    <a:pt x="33" y="9"/>
                  </a:lnTo>
                  <a:lnTo>
                    <a:pt x="38" y="5"/>
                  </a:lnTo>
                  <a:lnTo>
                    <a:pt x="45" y="4"/>
                  </a:lnTo>
                  <a:lnTo>
                    <a:pt x="50" y="1"/>
                  </a:lnTo>
                  <a:lnTo>
                    <a:pt x="57" y="0"/>
                  </a:lnTo>
                  <a:lnTo>
                    <a:pt x="63" y="0"/>
                  </a:lnTo>
                  <a:lnTo>
                    <a:pt x="71" y="0"/>
                  </a:lnTo>
                  <a:lnTo>
                    <a:pt x="77" y="1"/>
                  </a:lnTo>
                  <a:lnTo>
                    <a:pt x="82" y="4"/>
                  </a:lnTo>
                  <a:lnTo>
                    <a:pt x="89" y="5"/>
                  </a:lnTo>
                  <a:lnTo>
                    <a:pt x="94" y="9"/>
                  </a:lnTo>
                  <a:lnTo>
                    <a:pt x="100" y="12"/>
                  </a:lnTo>
                  <a:lnTo>
                    <a:pt x="104" y="16"/>
                  </a:lnTo>
                  <a:lnTo>
                    <a:pt x="108" y="20"/>
                  </a:lnTo>
                  <a:lnTo>
                    <a:pt x="113" y="25"/>
                  </a:lnTo>
                  <a:lnTo>
                    <a:pt x="116" y="30"/>
                  </a:lnTo>
                  <a:lnTo>
                    <a:pt x="119" y="36"/>
                  </a:lnTo>
                  <a:lnTo>
                    <a:pt x="122" y="42"/>
                  </a:lnTo>
                  <a:lnTo>
                    <a:pt x="125" y="49"/>
                  </a:lnTo>
                  <a:lnTo>
                    <a:pt x="126" y="56"/>
                  </a:lnTo>
                  <a:lnTo>
                    <a:pt x="127" y="64"/>
                  </a:lnTo>
                  <a:lnTo>
                    <a:pt x="127" y="71"/>
                  </a:lnTo>
                  <a:close/>
                </a:path>
              </a:pathLst>
            </a:custGeom>
            <a:solidFill>
              <a:srgbClr val="E87A41"/>
            </a:solidFill>
            <a:ln w="9525">
              <a:noFill/>
              <a:round/>
              <a:headEnd/>
              <a:tailEnd/>
            </a:ln>
          </p:spPr>
          <p:txBody>
            <a:bodyPr/>
            <a:lstStyle/>
            <a:p>
              <a:endParaRPr lang="en-US"/>
            </a:p>
          </p:txBody>
        </p:sp>
        <p:sp>
          <p:nvSpPr>
            <p:cNvPr id="45255" name="Freeform 192"/>
            <p:cNvSpPr>
              <a:spLocks/>
            </p:cNvSpPr>
            <p:nvPr/>
          </p:nvSpPr>
          <p:spPr bwMode="auto">
            <a:xfrm>
              <a:off x="3651" y="3707"/>
              <a:ext cx="25" cy="28"/>
            </a:xfrm>
            <a:custGeom>
              <a:avLst/>
              <a:gdLst>
                <a:gd name="T0" fmla="*/ 0 w 76"/>
                <a:gd name="T1" fmla="*/ 3 h 84"/>
                <a:gd name="T2" fmla="*/ 0 w 76"/>
                <a:gd name="T3" fmla="*/ 3 h 84"/>
                <a:gd name="T4" fmla="*/ 0 w 76"/>
                <a:gd name="T5" fmla="*/ 3 h 84"/>
                <a:gd name="T6" fmla="*/ 1 w 76"/>
                <a:gd name="T7" fmla="*/ 3 h 84"/>
                <a:gd name="T8" fmla="*/ 1 w 76"/>
                <a:gd name="T9" fmla="*/ 3 h 84"/>
                <a:gd name="T10" fmla="*/ 1 w 76"/>
                <a:gd name="T11" fmla="*/ 3 h 84"/>
                <a:gd name="T12" fmla="*/ 1 w 76"/>
                <a:gd name="T13" fmla="*/ 3 h 84"/>
                <a:gd name="T14" fmla="*/ 2 w 76"/>
                <a:gd name="T15" fmla="*/ 3 h 84"/>
                <a:gd name="T16" fmla="*/ 2 w 76"/>
                <a:gd name="T17" fmla="*/ 2 h 84"/>
                <a:gd name="T18" fmla="*/ 2 w 76"/>
                <a:gd name="T19" fmla="*/ 2 h 84"/>
                <a:gd name="T20" fmla="*/ 2 w 76"/>
                <a:gd name="T21" fmla="*/ 2 h 84"/>
                <a:gd name="T22" fmla="*/ 2 w 76"/>
                <a:gd name="T23" fmla="*/ 2 h 84"/>
                <a:gd name="T24" fmla="*/ 2 w 76"/>
                <a:gd name="T25" fmla="*/ 1 h 84"/>
                <a:gd name="T26" fmla="*/ 3 w 76"/>
                <a:gd name="T27" fmla="*/ 1 h 84"/>
                <a:gd name="T28" fmla="*/ 3 w 76"/>
                <a:gd name="T29" fmla="*/ 1 h 84"/>
                <a:gd name="T30" fmla="*/ 3 w 76"/>
                <a:gd name="T31" fmla="*/ 1 h 84"/>
                <a:gd name="T32" fmla="*/ 3 w 76"/>
                <a:gd name="T33" fmla="*/ 0 h 84"/>
                <a:gd name="T34" fmla="*/ 3 w 76"/>
                <a:gd name="T35" fmla="*/ 0 h 84"/>
                <a:gd name="T36" fmla="*/ 2 w 76"/>
                <a:gd name="T37" fmla="*/ 0 h 84"/>
                <a:gd name="T38" fmla="*/ 2 w 76"/>
                <a:gd name="T39" fmla="*/ 0 h 84"/>
                <a:gd name="T40" fmla="*/ 2 w 76"/>
                <a:gd name="T41" fmla="*/ 0 h 84"/>
                <a:gd name="T42" fmla="*/ 2 w 76"/>
                <a:gd name="T43" fmla="*/ 1 h 84"/>
                <a:gd name="T44" fmla="*/ 2 w 76"/>
                <a:gd name="T45" fmla="*/ 1 h 84"/>
                <a:gd name="T46" fmla="*/ 2 w 76"/>
                <a:gd name="T47" fmla="*/ 1 h 84"/>
                <a:gd name="T48" fmla="*/ 2 w 76"/>
                <a:gd name="T49" fmla="*/ 1 h 84"/>
                <a:gd name="T50" fmla="*/ 1 w 76"/>
                <a:gd name="T51" fmla="*/ 1 h 84"/>
                <a:gd name="T52" fmla="*/ 1 w 76"/>
                <a:gd name="T53" fmla="*/ 2 h 84"/>
                <a:gd name="T54" fmla="*/ 1 w 76"/>
                <a:gd name="T55" fmla="*/ 2 h 84"/>
                <a:gd name="T56" fmla="*/ 1 w 76"/>
                <a:gd name="T57" fmla="*/ 2 h 84"/>
                <a:gd name="T58" fmla="*/ 1 w 76"/>
                <a:gd name="T59" fmla="*/ 2 h 84"/>
                <a:gd name="T60" fmla="*/ 1 w 76"/>
                <a:gd name="T61" fmla="*/ 2 h 84"/>
                <a:gd name="T62" fmla="*/ 1 w 76"/>
                <a:gd name="T63" fmla="*/ 2 h 84"/>
                <a:gd name="T64" fmla="*/ 0 w 76"/>
                <a:gd name="T65" fmla="*/ 2 h 84"/>
                <a:gd name="T66" fmla="*/ 0 w 76"/>
                <a:gd name="T67" fmla="*/ 2 h 84"/>
                <a:gd name="T68" fmla="*/ 0 w 76"/>
                <a:gd name="T69" fmla="*/ 2 h 84"/>
                <a:gd name="T70" fmla="*/ 0 w 76"/>
                <a:gd name="T71" fmla="*/ 2 h 84"/>
                <a:gd name="T72" fmla="*/ 0 w 76"/>
                <a:gd name="T73" fmla="*/ 3 h 84"/>
                <a:gd name="T74" fmla="*/ 0 w 76"/>
                <a:gd name="T75" fmla="*/ 3 h 84"/>
                <a:gd name="T76" fmla="*/ 0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84"/>
                  </a:moveTo>
                  <a:lnTo>
                    <a:pt x="0" y="84"/>
                  </a:lnTo>
                  <a:lnTo>
                    <a:pt x="9" y="82"/>
                  </a:lnTo>
                  <a:lnTo>
                    <a:pt x="16" y="81"/>
                  </a:lnTo>
                  <a:lnTo>
                    <a:pt x="24" y="80"/>
                  </a:lnTo>
                  <a:lnTo>
                    <a:pt x="30" y="76"/>
                  </a:lnTo>
                  <a:lnTo>
                    <a:pt x="37" y="74"/>
                  </a:lnTo>
                  <a:lnTo>
                    <a:pt x="43" y="69"/>
                  </a:lnTo>
                  <a:lnTo>
                    <a:pt x="49" y="64"/>
                  </a:lnTo>
                  <a:lnTo>
                    <a:pt x="54" y="60"/>
                  </a:lnTo>
                  <a:lnTo>
                    <a:pt x="59" y="54"/>
                  </a:lnTo>
                  <a:lnTo>
                    <a:pt x="64" y="47"/>
                  </a:lnTo>
                  <a:lnTo>
                    <a:pt x="67" y="39"/>
                  </a:lnTo>
                  <a:lnTo>
                    <a:pt x="70" y="32"/>
                  </a:lnTo>
                  <a:lnTo>
                    <a:pt x="72" y="25"/>
                  </a:lnTo>
                  <a:lnTo>
                    <a:pt x="75" y="17"/>
                  </a:lnTo>
                  <a:lnTo>
                    <a:pt x="76" y="8"/>
                  </a:lnTo>
                  <a:lnTo>
                    <a:pt x="76" y="0"/>
                  </a:lnTo>
                  <a:lnTo>
                    <a:pt x="52" y="0"/>
                  </a:lnTo>
                  <a:lnTo>
                    <a:pt x="52" y="6"/>
                  </a:lnTo>
                  <a:lnTo>
                    <a:pt x="51" y="12"/>
                  </a:lnTo>
                  <a:lnTo>
                    <a:pt x="50" y="17"/>
                  </a:lnTo>
                  <a:lnTo>
                    <a:pt x="48" y="23"/>
                  </a:lnTo>
                  <a:lnTo>
                    <a:pt x="45" y="27"/>
                  </a:lnTo>
                  <a:lnTo>
                    <a:pt x="43" y="32"/>
                  </a:lnTo>
                  <a:lnTo>
                    <a:pt x="41" y="37"/>
                  </a:lnTo>
                  <a:lnTo>
                    <a:pt x="38" y="41"/>
                  </a:lnTo>
                  <a:lnTo>
                    <a:pt x="33" y="44"/>
                  </a:lnTo>
                  <a:lnTo>
                    <a:pt x="30" y="47"/>
                  </a:lnTo>
                  <a:lnTo>
                    <a:pt x="26" y="50"/>
                  </a:lnTo>
                  <a:lnTo>
                    <a:pt x="22" y="53"/>
                  </a:lnTo>
                  <a:lnTo>
                    <a:pt x="16" y="54"/>
                  </a:lnTo>
                  <a:lnTo>
                    <a:pt x="12" y="55"/>
                  </a:lnTo>
                  <a:lnTo>
                    <a:pt x="6" y="56"/>
                  </a:lnTo>
                  <a:lnTo>
                    <a:pt x="0" y="56"/>
                  </a:lnTo>
                  <a:lnTo>
                    <a:pt x="0" y="84"/>
                  </a:lnTo>
                  <a:close/>
                </a:path>
              </a:pathLst>
            </a:custGeom>
            <a:solidFill>
              <a:srgbClr val="1F1A17"/>
            </a:solidFill>
            <a:ln w="9525">
              <a:noFill/>
              <a:round/>
              <a:headEnd/>
              <a:tailEnd/>
            </a:ln>
          </p:spPr>
          <p:txBody>
            <a:bodyPr/>
            <a:lstStyle/>
            <a:p>
              <a:endParaRPr lang="en-US"/>
            </a:p>
          </p:txBody>
        </p:sp>
        <p:sp>
          <p:nvSpPr>
            <p:cNvPr id="45256" name="Freeform 193"/>
            <p:cNvSpPr>
              <a:spLocks/>
            </p:cNvSpPr>
            <p:nvPr/>
          </p:nvSpPr>
          <p:spPr bwMode="auto">
            <a:xfrm>
              <a:off x="3626" y="3707"/>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8"/>
                  </a:lnTo>
                  <a:lnTo>
                    <a:pt x="2" y="17"/>
                  </a:lnTo>
                  <a:lnTo>
                    <a:pt x="4" y="25"/>
                  </a:lnTo>
                  <a:lnTo>
                    <a:pt x="6" y="32"/>
                  </a:lnTo>
                  <a:lnTo>
                    <a:pt x="9" y="39"/>
                  </a:lnTo>
                  <a:lnTo>
                    <a:pt x="12" y="47"/>
                  </a:lnTo>
                  <a:lnTo>
                    <a:pt x="17" y="54"/>
                  </a:lnTo>
                  <a:lnTo>
                    <a:pt x="22" y="60"/>
                  </a:lnTo>
                  <a:lnTo>
                    <a:pt x="27" y="64"/>
                  </a:lnTo>
                  <a:lnTo>
                    <a:pt x="33" y="69"/>
                  </a:lnTo>
                  <a:lnTo>
                    <a:pt x="39" y="74"/>
                  </a:lnTo>
                  <a:lnTo>
                    <a:pt x="46" y="76"/>
                  </a:lnTo>
                  <a:lnTo>
                    <a:pt x="52" y="80"/>
                  </a:lnTo>
                  <a:lnTo>
                    <a:pt x="60" y="81"/>
                  </a:lnTo>
                  <a:lnTo>
                    <a:pt x="67" y="82"/>
                  </a:lnTo>
                  <a:lnTo>
                    <a:pt x="75" y="84"/>
                  </a:lnTo>
                  <a:lnTo>
                    <a:pt x="75" y="56"/>
                  </a:lnTo>
                  <a:lnTo>
                    <a:pt x="70" y="56"/>
                  </a:lnTo>
                  <a:lnTo>
                    <a:pt x="64" y="55"/>
                  </a:lnTo>
                  <a:lnTo>
                    <a:pt x="60" y="54"/>
                  </a:lnTo>
                  <a:lnTo>
                    <a:pt x="54" y="53"/>
                  </a:lnTo>
                  <a:lnTo>
                    <a:pt x="50" y="50"/>
                  </a:lnTo>
                  <a:lnTo>
                    <a:pt x="46" y="47"/>
                  </a:lnTo>
                  <a:lnTo>
                    <a:pt x="43" y="44"/>
                  </a:lnTo>
                  <a:lnTo>
                    <a:pt x="38" y="41"/>
                  </a:lnTo>
                  <a:lnTo>
                    <a:pt x="35" y="37"/>
                  </a:lnTo>
                  <a:lnTo>
                    <a:pt x="33" y="32"/>
                  </a:lnTo>
                  <a:lnTo>
                    <a:pt x="30" y="27"/>
                  </a:lnTo>
                  <a:lnTo>
                    <a:pt x="29" y="23"/>
                  </a:lnTo>
                  <a:lnTo>
                    <a:pt x="26" y="17"/>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257" name="Freeform 194"/>
            <p:cNvSpPr>
              <a:spLocks/>
            </p:cNvSpPr>
            <p:nvPr/>
          </p:nvSpPr>
          <p:spPr bwMode="auto">
            <a:xfrm>
              <a:off x="3626" y="3679"/>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0"/>
                  </a:lnTo>
                  <a:lnTo>
                    <a:pt x="60" y="1"/>
                  </a:lnTo>
                  <a:lnTo>
                    <a:pt x="52" y="4"/>
                  </a:lnTo>
                  <a:lnTo>
                    <a:pt x="46" y="6"/>
                  </a:lnTo>
                  <a:lnTo>
                    <a:pt x="39" y="10"/>
                  </a:lnTo>
                  <a:lnTo>
                    <a:pt x="33" y="13"/>
                  </a:lnTo>
                  <a:lnTo>
                    <a:pt x="27" y="18"/>
                  </a:lnTo>
                  <a:lnTo>
                    <a:pt x="22" y="24"/>
                  </a:lnTo>
                  <a:lnTo>
                    <a:pt x="17" y="30"/>
                  </a:lnTo>
                  <a:lnTo>
                    <a:pt x="12" y="36"/>
                  </a:lnTo>
                  <a:lnTo>
                    <a:pt x="9" y="43"/>
                  </a:lnTo>
                  <a:lnTo>
                    <a:pt x="6" y="50"/>
                  </a:lnTo>
                  <a:lnTo>
                    <a:pt x="4" y="59"/>
                  </a:lnTo>
                  <a:lnTo>
                    <a:pt x="2" y="66"/>
                  </a:lnTo>
                  <a:lnTo>
                    <a:pt x="0" y="75"/>
                  </a:lnTo>
                  <a:lnTo>
                    <a:pt x="0" y="84"/>
                  </a:lnTo>
                  <a:lnTo>
                    <a:pt x="24" y="84"/>
                  </a:lnTo>
                  <a:lnTo>
                    <a:pt x="24" y="78"/>
                  </a:lnTo>
                  <a:lnTo>
                    <a:pt x="25" y="72"/>
                  </a:lnTo>
                  <a:lnTo>
                    <a:pt x="26" y="66"/>
                  </a:lnTo>
                  <a:lnTo>
                    <a:pt x="29" y="61"/>
                  </a:lnTo>
                  <a:lnTo>
                    <a:pt x="30" y="55"/>
                  </a:lnTo>
                  <a:lnTo>
                    <a:pt x="33" y="51"/>
                  </a:lnTo>
                  <a:lnTo>
                    <a:pt x="35" y="47"/>
                  </a:lnTo>
                  <a:lnTo>
                    <a:pt x="38" y="43"/>
                  </a:lnTo>
                  <a:lnTo>
                    <a:pt x="43" y="39"/>
                  </a:lnTo>
                  <a:lnTo>
                    <a:pt x="46" y="36"/>
                  </a:lnTo>
                  <a:lnTo>
                    <a:pt x="50" y="33"/>
                  </a:lnTo>
                  <a:lnTo>
                    <a:pt x="54" y="31"/>
                  </a:lnTo>
                  <a:lnTo>
                    <a:pt x="60" y="29"/>
                  </a:lnTo>
                  <a:lnTo>
                    <a:pt x="64"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258" name="Freeform 195"/>
            <p:cNvSpPr>
              <a:spLocks/>
            </p:cNvSpPr>
            <p:nvPr/>
          </p:nvSpPr>
          <p:spPr bwMode="auto">
            <a:xfrm>
              <a:off x="3651" y="3679"/>
              <a:ext cx="25"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2 w 76"/>
                <a:gd name="T13" fmla="*/ 2 h 84"/>
                <a:gd name="T14" fmla="*/ 2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1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6"/>
                  </a:lnTo>
                  <a:lnTo>
                    <a:pt x="72" y="59"/>
                  </a:lnTo>
                  <a:lnTo>
                    <a:pt x="70" y="50"/>
                  </a:lnTo>
                  <a:lnTo>
                    <a:pt x="67" y="43"/>
                  </a:lnTo>
                  <a:lnTo>
                    <a:pt x="64" y="36"/>
                  </a:lnTo>
                  <a:lnTo>
                    <a:pt x="59" y="30"/>
                  </a:lnTo>
                  <a:lnTo>
                    <a:pt x="54" y="24"/>
                  </a:lnTo>
                  <a:lnTo>
                    <a:pt x="49" y="18"/>
                  </a:lnTo>
                  <a:lnTo>
                    <a:pt x="43" y="13"/>
                  </a:lnTo>
                  <a:lnTo>
                    <a:pt x="37" y="10"/>
                  </a:lnTo>
                  <a:lnTo>
                    <a:pt x="30" y="6"/>
                  </a:lnTo>
                  <a:lnTo>
                    <a:pt x="24" y="4"/>
                  </a:lnTo>
                  <a:lnTo>
                    <a:pt x="16" y="1"/>
                  </a:lnTo>
                  <a:lnTo>
                    <a:pt x="9" y="0"/>
                  </a:lnTo>
                  <a:lnTo>
                    <a:pt x="0" y="0"/>
                  </a:lnTo>
                  <a:lnTo>
                    <a:pt x="0" y="26"/>
                  </a:lnTo>
                  <a:lnTo>
                    <a:pt x="6" y="26"/>
                  </a:lnTo>
                  <a:lnTo>
                    <a:pt x="12" y="27"/>
                  </a:lnTo>
                  <a:lnTo>
                    <a:pt x="16" y="29"/>
                  </a:lnTo>
                  <a:lnTo>
                    <a:pt x="22" y="31"/>
                  </a:lnTo>
                  <a:lnTo>
                    <a:pt x="26" y="33"/>
                  </a:lnTo>
                  <a:lnTo>
                    <a:pt x="30" y="36"/>
                  </a:lnTo>
                  <a:lnTo>
                    <a:pt x="33" y="39"/>
                  </a:lnTo>
                  <a:lnTo>
                    <a:pt x="38" y="43"/>
                  </a:lnTo>
                  <a:lnTo>
                    <a:pt x="41" y="47"/>
                  </a:lnTo>
                  <a:lnTo>
                    <a:pt x="43" y="51"/>
                  </a:lnTo>
                  <a:lnTo>
                    <a:pt x="45"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259" name="Freeform 196"/>
            <p:cNvSpPr>
              <a:spLocks/>
            </p:cNvSpPr>
            <p:nvPr/>
          </p:nvSpPr>
          <p:spPr bwMode="auto">
            <a:xfrm>
              <a:off x="3830" y="3241"/>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260" name="Freeform 197"/>
            <p:cNvSpPr>
              <a:spLocks/>
            </p:cNvSpPr>
            <p:nvPr/>
          </p:nvSpPr>
          <p:spPr bwMode="auto">
            <a:xfrm>
              <a:off x="3850" y="3265"/>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261" name="Freeform 198"/>
            <p:cNvSpPr>
              <a:spLocks/>
            </p:cNvSpPr>
            <p:nvPr/>
          </p:nvSpPr>
          <p:spPr bwMode="auto">
            <a:xfrm>
              <a:off x="3825" y="3265"/>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262" name="Freeform 199"/>
            <p:cNvSpPr>
              <a:spLocks/>
            </p:cNvSpPr>
            <p:nvPr/>
          </p:nvSpPr>
          <p:spPr bwMode="auto">
            <a:xfrm>
              <a:off x="3825" y="3237"/>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263" name="Freeform 200"/>
            <p:cNvSpPr>
              <a:spLocks/>
            </p:cNvSpPr>
            <p:nvPr/>
          </p:nvSpPr>
          <p:spPr bwMode="auto">
            <a:xfrm>
              <a:off x="3850" y="3237"/>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264" name="Freeform 201"/>
            <p:cNvSpPr>
              <a:spLocks/>
            </p:cNvSpPr>
            <p:nvPr/>
          </p:nvSpPr>
          <p:spPr bwMode="auto">
            <a:xfrm>
              <a:off x="3972" y="3573"/>
              <a:ext cx="49" cy="54"/>
            </a:xfrm>
            <a:custGeom>
              <a:avLst/>
              <a:gdLst>
                <a:gd name="T0" fmla="*/ 6 w 145"/>
                <a:gd name="T1" fmla="*/ 3 h 161"/>
                <a:gd name="T2" fmla="*/ 5 w 145"/>
                <a:gd name="T3" fmla="*/ 4 h 161"/>
                <a:gd name="T4" fmla="*/ 5 w 145"/>
                <a:gd name="T5" fmla="*/ 4 h 161"/>
                <a:gd name="T6" fmla="*/ 5 w 145"/>
                <a:gd name="T7" fmla="*/ 5 h 161"/>
                <a:gd name="T8" fmla="*/ 5 w 145"/>
                <a:gd name="T9" fmla="*/ 5 h 161"/>
                <a:gd name="T10" fmla="*/ 4 w 145"/>
                <a:gd name="T11" fmla="*/ 6 h 161"/>
                <a:gd name="T12" fmla="*/ 4 w 145"/>
                <a:gd name="T13" fmla="*/ 6 h 161"/>
                <a:gd name="T14" fmla="*/ 3 w 145"/>
                <a:gd name="T15" fmla="*/ 6 h 161"/>
                <a:gd name="T16" fmla="*/ 2 w 145"/>
                <a:gd name="T17" fmla="*/ 6 h 161"/>
                <a:gd name="T18" fmla="*/ 2 w 145"/>
                <a:gd name="T19" fmla="*/ 6 h 161"/>
                <a:gd name="T20" fmla="*/ 1 w 145"/>
                <a:gd name="T21" fmla="*/ 6 h 161"/>
                <a:gd name="T22" fmla="*/ 1 w 145"/>
                <a:gd name="T23" fmla="*/ 5 h 161"/>
                <a:gd name="T24" fmla="*/ 1 w 145"/>
                <a:gd name="T25" fmla="*/ 5 h 161"/>
                <a:gd name="T26" fmla="*/ 0 w 145"/>
                <a:gd name="T27" fmla="*/ 4 h 161"/>
                <a:gd name="T28" fmla="*/ 0 w 145"/>
                <a:gd name="T29" fmla="*/ 4 h 161"/>
                <a:gd name="T30" fmla="*/ 0 w 145"/>
                <a:gd name="T31" fmla="*/ 3 h 161"/>
                <a:gd name="T32" fmla="*/ 0 w 145"/>
                <a:gd name="T33" fmla="*/ 3 h 161"/>
                <a:gd name="T34" fmla="*/ 0 w 145"/>
                <a:gd name="T35" fmla="*/ 2 h 161"/>
                <a:gd name="T36" fmla="*/ 0 w 145"/>
                <a:gd name="T37" fmla="*/ 2 h 161"/>
                <a:gd name="T38" fmla="*/ 1 w 145"/>
                <a:gd name="T39" fmla="*/ 1 h 161"/>
                <a:gd name="T40" fmla="*/ 1 w 145"/>
                <a:gd name="T41" fmla="*/ 1 h 161"/>
                <a:gd name="T42" fmla="*/ 1 w 145"/>
                <a:gd name="T43" fmla="*/ 0 h 161"/>
                <a:gd name="T44" fmla="*/ 2 w 145"/>
                <a:gd name="T45" fmla="*/ 0 h 161"/>
                <a:gd name="T46" fmla="*/ 2 w 145"/>
                <a:gd name="T47" fmla="*/ 0 h 161"/>
                <a:gd name="T48" fmla="*/ 3 w 145"/>
                <a:gd name="T49" fmla="*/ 0 h 161"/>
                <a:gd name="T50" fmla="*/ 4 w 145"/>
                <a:gd name="T51" fmla="*/ 0 h 161"/>
                <a:gd name="T52" fmla="*/ 4 w 145"/>
                <a:gd name="T53" fmla="*/ 0 h 161"/>
                <a:gd name="T54" fmla="*/ 5 w 145"/>
                <a:gd name="T55" fmla="*/ 1 h 161"/>
                <a:gd name="T56" fmla="*/ 5 w 145"/>
                <a:gd name="T57" fmla="*/ 1 h 161"/>
                <a:gd name="T58" fmla="*/ 5 w 145"/>
                <a:gd name="T59" fmla="*/ 2 h 161"/>
                <a:gd name="T60" fmla="*/ 5 w 145"/>
                <a:gd name="T61" fmla="*/ 2 h 161"/>
                <a:gd name="T62" fmla="*/ 6 w 145"/>
                <a:gd name="T63" fmla="*/ 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61"/>
                <a:gd name="T98" fmla="*/ 145 w 145"/>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61">
                  <a:moveTo>
                    <a:pt x="145" y="81"/>
                  </a:moveTo>
                  <a:lnTo>
                    <a:pt x="145" y="89"/>
                  </a:lnTo>
                  <a:lnTo>
                    <a:pt x="144" y="97"/>
                  </a:lnTo>
                  <a:lnTo>
                    <a:pt x="142" y="106"/>
                  </a:lnTo>
                  <a:lnTo>
                    <a:pt x="140" y="113"/>
                  </a:lnTo>
                  <a:lnTo>
                    <a:pt x="137" y="120"/>
                  </a:lnTo>
                  <a:lnTo>
                    <a:pt x="133" y="126"/>
                  </a:lnTo>
                  <a:lnTo>
                    <a:pt x="129" y="133"/>
                  </a:lnTo>
                  <a:lnTo>
                    <a:pt x="125" y="138"/>
                  </a:lnTo>
                  <a:lnTo>
                    <a:pt x="119" y="144"/>
                  </a:lnTo>
                  <a:lnTo>
                    <a:pt x="114" y="148"/>
                  </a:lnTo>
                  <a:lnTo>
                    <a:pt x="108" y="152"/>
                  </a:lnTo>
                  <a:lnTo>
                    <a:pt x="102" y="155"/>
                  </a:lnTo>
                  <a:lnTo>
                    <a:pt x="94" y="158"/>
                  </a:lnTo>
                  <a:lnTo>
                    <a:pt x="88" y="160"/>
                  </a:lnTo>
                  <a:lnTo>
                    <a:pt x="80" y="161"/>
                  </a:lnTo>
                  <a:lnTo>
                    <a:pt x="73" y="161"/>
                  </a:lnTo>
                  <a:lnTo>
                    <a:pt x="65" y="161"/>
                  </a:lnTo>
                  <a:lnTo>
                    <a:pt x="58" y="160"/>
                  </a:lnTo>
                  <a:lnTo>
                    <a:pt x="51" y="158"/>
                  </a:lnTo>
                  <a:lnTo>
                    <a:pt x="44" y="155"/>
                  </a:lnTo>
                  <a:lnTo>
                    <a:pt x="37" y="152"/>
                  </a:lnTo>
                  <a:lnTo>
                    <a:pt x="32" y="148"/>
                  </a:lnTo>
                  <a:lnTo>
                    <a:pt x="26" y="144"/>
                  </a:lnTo>
                  <a:lnTo>
                    <a:pt x="21" y="138"/>
                  </a:lnTo>
                  <a:lnTo>
                    <a:pt x="17" y="133"/>
                  </a:lnTo>
                  <a:lnTo>
                    <a:pt x="12" y="126"/>
                  </a:lnTo>
                  <a:lnTo>
                    <a:pt x="9" y="120"/>
                  </a:lnTo>
                  <a:lnTo>
                    <a:pt x="6" y="113"/>
                  </a:lnTo>
                  <a:lnTo>
                    <a:pt x="4" y="106"/>
                  </a:lnTo>
                  <a:lnTo>
                    <a:pt x="2" y="97"/>
                  </a:lnTo>
                  <a:lnTo>
                    <a:pt x="0" y="89"/>
                  </a:lnTo>
                  <a:lnTo>
                    <a:pt x="0" y="81"/>
                  </a:lnTo>
                  <a:lnTo>
                    <a:pt x="0" y="72"/>
                  </a:lnTo>
                  <a:lnTo>
                    <a:pt x="2" y="64"/>
                  </a:lnTo>
                  <a:lnTo>
                    <a:pt x="4" y="57"/>
                  </a:lnTo>
                  <a:lnTo>
                    <a:pt x="6" y="49"/>
                  </a:lnTo>
                  <a:lnTo>
                    <a:pt x="9" y="42"/>
                  </a:lnTo>
                  <a:lnTo>
                    <a:pt x="12" y="35"/>
                  </a:lnTo>
                  <a:lnTo>
                    <a:pt x="17" y="29"/>
                  </a:lnTo>
                  <a:lnTo>
                    <a:pt x="21" y="23"/>
                  </a:lnTo>
                  <a:lnTo>
                    <a:pt x="26" y="18"/>
                  </a:lnTo>
                  <a:lnTo>
                    <a:pt x="32" y="13"/>
                  </a:lnTo>
                  <a:lnTo>
                    <a:pt x="37" y="10"/>
                  </a:lnTo>
                  <a:lnTo>
                    <a:pt x="44" y="6"/>
                  </a:lnTo>
                  <a:lnTo>
                    <a:pt x="51" y="4"/>
                  </a:lnTo>
                  <a:lnTo>
                    <a:pt x="58" y="1"/>
                  </a:lnTo>
                  <a:lnTo>
                    <a:pt x="65" y="0"/>
                  </a:lnTo>
                  <a:lnTo>
                    <a:pt x="73" y="0"/>
                  </a:lnTo>
                  <a:lnTo>
                    <a:pt x="80" y="0"/>
                  </a:lnTo>
                  <a:lnTo>
                    <a:pt x="88" y="1"/>
                  </a:lnTo>
                  <a:lnTo>
                    <a:pt x="94" y="4"/>
                  </a:lnTo>
                  <a:lnTo>
                    <a:pt x="102" y="6"/>
                  </a:lnTo>
                  <a:lnTo>
                    <a:pt x="108" y="10"/>
                  </a:lnTo>
                  <a:lnTo>
                    <a:pt x="114" y="13"/>
                  </a:lnTo>
                  <a:lnTo>
                    <a:pt x="119" y="18"/>
                  </a:lnTo>
                  <a:lnTo>
                    <a:pt x="125" y="23"/>
                  </a:lnTo>
                  <a:lnTo>
                    <a:pt x="129" y="29"/>
                  </a:lnTo>
                  <a:lnTo>
                    <a:pt x="133" y="35"/>
                  </a:lnTo>
                  <a:lnTo>
                    <a:pt x="137" y="42"/>
                  </a:lnTo>
                  <a:lnTo>
                    <a:pt x="140" y="49"/>
                  </a:lnTo>
                  <a:lnTo>
                    <a:pt x="142" y="57"/>
                  </a:lnTo>
                  <a:lnTo>
                    <a:pt x="144" y="64"/>
                  </a:lnTo>
                  <a:lnTo>
                    <a:pt x="145" y="72"/>
                  </a:lnTo>
                  <a:lnTo>
                    <a:pt x="145" y="81"/>
                  </a:lnTo>
                  <a:close/>
                </a:path>
              </a:pathLst>
            </a:custGeom>
            <a:solidFill>
              <a:srgbClr val="E87A41"/>
            </a:solidFill>
            <a:ln w="9525">
              <a:noFill/>
              <a:round/>
              <a:headEnd/>
              <a:tailEnd/>
            </a:ln>
          </p:spPr>
          <p:txBody>
            <a:bodyPr/>
            <a:lstStyle/>
            <a:p>
              <a:endParaRPr lang="en-US"/>
            </a:p>
          </p:txBody>
        </p:sp>
        <p:sp>
          <p:nvSpPr>
            <p:cNvPr id="45265" name="Freeform 202"/>
            <p:cNvSpPr>
              <a:spLocks/>
            </p:cNvSpPr>
            <p:nvPr/>
          </p:nvSpPr>
          <p:spPr bwMode="auto">
            <a:xfrm>
              <a:off x="3997" y="3600"/>
              <a:ext cx="28" cy="31"/>
            </a:xfrm>
            <a:custGeom>
              <a:avLst/>
              <a:gdLst>
                <a:gd name="T0" fmla="*/ 0 w 84"/>
                <a:gd name="T1" fmla="*/ 3 h 94"/>
                <a:gd name="T2" fmla="*/ 0 w 84"/>
                <a:gd name="T3" fmla="*/ 3 h 94"/>
                <a:gd name="T4" fmla="*/ 0 w 84"/>
                <a:gd name="T5" fmla="*/ 3 h 94"/>
                <a:gd name="T6" fmla="*/ 1 w 84"/>
                <a:gd name="T7" fmla="*/ 3 h 94"/>
                <a:gd name="T8" fmla="*/ 1 w 84"/>
                <a:gd name="T9" fmla="*/ 3 h 94"/>
                <a:gd name="T10" fmla="*/ 1 w 84"/>
                <a:gd name="T11" fmla="*/ 3 h 94"/>
                <a:gd name="T12" fmla="*/ 2 w 84"/>
                <a:gd name="T13" fmla="*/ 3 h 94"/>
                <a:gd name="T14" fmla="*/ 2 w 84"/>
                <a:gd name="T15" fmla="*/ 3 h 94"/>
                <a:gd name="T16" fmla="*/ 2 w 84"/>
                <a:gd name="T17" fmla="*/ 3 h 94"/>
                <a:gd name="T18" fmla="*/ 2 w 84"/>
                <a:gd name="T19" fmla="*/ 2 h 94"/>
                <a:gd name="T20" fmla="*/ 2 w 84"/>
                <a:gd name="T21" fmla="*/ 2 h 94"/>
                <a:gd name="T22" fmla="*/ 3 w 84"/>
                <a:gd name="T23" fmla="*/ 2 h 94"/>
                <a:gd name="T24" fmla="*/ 3 w 84"/>
                <a:gd name="T25" fmla="*/ 2 h 94"/>
                <a:gd name="T26" fmla="*/ 3 w 84"/>
                <a:gd name="T27" fmla="*/ 1 h 94"/>
                <a:gd name="T28" fmla="*/ 3 w 84"/>
                <a:gd name="T29" fmla="*/ 1 h 94"/>
                <a:gd name="T30" fmla="*/ 3 w 84"/>
                <a:gd name="T31" fmla="*/ 1 h 94"/>
                <a:gd name="T32" fmla="*/ 3 w 84"/>
                <a:gd name="T33" fmla="*/ 0 h 94"/>
                <a:gd name="T34" fmla="*/ 3 w 84"/>
                <a:gd name="T35" fmla="*/ 0 h 94"/>
                <a:gd name="T36" fmla="*/ 2 w 84"/>
                <a:gd name="T37" fmla="*/ 0 h 94"/>
                <a:gd name="T38" fmla="*/ 2 w 84"/>
                <a:gd name="T39" fmla="*/ 0 h 94"/>
                <a:gd name="T40" fmla="*/ 2 w 84"/>
                <a:gd name="T41" fmla="*/ 1 h 94"/>
                <a:gd name="T42" fmla="*/ 2 w 84"/>
                <a:gd name="T43" fmla="*/ 1 h 94"/>
                <a:gd name="T44" fmla="*/ 2 w 84"/>
                <a:gd name="T45" fmla="*/ 1 h 94"/>
                <a:gd name="T46" fmla="*/ 2 w 84"/>
                <a:gd name="T47" fmla="*/ 1 h 94"/>
                <a:gd name="T48" fmla="*/ 2 w 84"/>
                <a:gd name="T49" fmla="*/ 1 h 94"/>
                <a:gd name="T50" fmla="*/ 2 w 84"/>
                <a:gd name="T51" fmla="*/ 2 h 94"/>
                <a:gd name="T52" fmla="*/ 2 w 84"/>
                <a:gd name="T53" fmla="*/ 2 h 94"/>
                <a:gd name="T54" fmla="*/ 1 w 84"/>
                <a:gd name="T55" fmla="*/ 2 h 94"/>
                <a:gd name="T56" fmla="*/ 1 w 84"/>
                <a:gd name="T57" fmla="*/ 2 h 94"/>
                <a:gd name="T58" fmla="*/ 1 w 84"/>
                <a:gd name="T59" fmla="*/ 2 h 94"/>
                <a:gd name="T60" fmla="*/ 1 w 84"/>
                <a:gd name="T61" fmla="*/ 2 h 94"/>
                <a:gd name="T62" fmla="*/ 1 w 84"/>
                <a:gd name="T63" fmla="*/ 2 h 94"/>
                <a:gd name="T64" fmla="*/ 0 w 84"/>
                <a:gd name="T65" fmla="*/ 2 h 94"/>
                <a:gd name="T66" fmla="*/ 0 w 84"/>
                <a:gd name="T67" fmla="*/ 2 h 94"/>
                <a:gd name="T68" fmla="*/ 0 w 84"/>
                <a:gd name="T69" fmla="*/ 2 h 94"/>
                <a:gd name="T70" fmla="*/ 0 w 84"/>
                <a:gd name="T71" fmla="*/ 2 h 94"/>
                <a:gd name="T72" fmla="*/ 0 w 84"/>
                <a:gd name="T73" fmla="*/ 3 h 94"/>
                <a:gd name="T74" fmla="*/ 0 w 84"/>
                <a:gd name="T75" fmla="*/ 3 h 94"/>
                <a:gd name="T76" fmla="*/ 0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94"/>
                  </a:moveTo>
                  <a:lnTo>
                    <a:pt x="0" y="94"/>
                  </a:lnTo>
                  <a:lnTo>
                    <a:pt x="8" y="93"/>
                  </a:lnTo>
                  <a:lnTo>
                    <a:pt x="17" y="92"/>
                  </a:lnTo>
                  <a:lnTo>
                    <a:pt x="26" y="89"/>
                  </a:lnTo>
                  <a:lnTo>
                    <a:pt x="33" y="87"/>
                  </a:lnTo>
                  <a:lnTo>
                    <a:pt x="41" y="82"/>
                  </a:lnTo>
                  <a:lnTo>
                    <a:pt x="47" y="79"/>
                  </a:lnTo>
                  <a:lnTo>
                    <a:pt x="54" y="73"/>
                  </a:lnTo>
                  <a:lnTo>
                    <a:pt x="60" y="67"/>
                  </a:lnTo>
                  <a:lnTo>
                    <a:pt x="66" y="61"/>
                  </a:lnTo>
                  <a:lnTo>
                    <a:pt x="70" y="53"/>
                  </a:lnTo>
                  <a:lnTo>
                    <a:pt x="74" y="45"/>
                  </a:lnTo>
                  <a:lnTo>
                    <a:pt x="78" y="37"/>
                  </a:lnTo>
                  <a:lnTo>
                    <a:pt x="81" y="28"/>
                  </a:lnTo>
                  <a:lnTo>
                    <a:pt x="83" y="19"/>
                  </a:lnTo>
                  <a:lnTo>
                    <a:pt x="84" y="9"/>
                  </a:lnTo>
                  <a:lnTo>
                    <a:pt x="84" y="0"/>
                  </a:lnTo>
                  <a:lnTo>
                    <a:pt x="60" y="0"/>
                  </a:lnTo>
                  <a:lnTo>
                    <a:pt x="60" y="7"/>
                  </a:lnTo>
                  <a:lnTo>
                    <a:pt x="59" y="14"/>
                  </a:lnTo>
                  <a:lnTo>
                    <a:pt x="58" y="21"/>
                  </a:lnTo>
                  <a:lnTo>
                    <a:pt x="56" y="27"/>
                  </a:lnTo>
                  <a:lnTo>
                    <a:pt x="54" y="33"/>
                  </a:lnTo>
                  <a:lnTo>
                    <a:pt x="51" y="38"/>
                  </a:lnTo>
                  <a:lnTo>
                    <a:pt x="47" y="43"/>
                  </a:lnTo>
                  <a:lnTo>
                    <a:pt x="43" y="47"/>
                  </a:lnTo>
                  <a:lnTo>
                    <a:pt x="39" y="52"/>
                  </a:lnTo>
                  <a:lnTo>
                    <a:pt x="34" y="56"/>
                  </a:lnTo>
                  <a:lnTo>
                    <a:pt x="29" y="59"/>
                  </a:lnTo>
                  <a:lnTo>
                    <a:pt x="25" y="62"/>
                  </a:lnTo>
                  <a:lnTo>
                    <a:pt x="18" y="64"/>
                  </a:lnTo>
                  <a:lnTo>
                    <a:pt x="13" y="65"/>
                  </a:lnTo>
                  <a:lnTo>
                    <a:pt x="6" y="67"/>
                  </a:lnTo>
                  <a:lnTo>
                    <a:pt x="0" y="67"/>
                  </a:lnTo>
                  <a:lnTo>
                    <a:pt x="0" y="94"/>
                  </a:lnTo>
                  <a:close/>
                </a:path>
              </a:pathLst>
            </a:custGeom>
            <a:solidFill>
              <a:srgbClr val="1F1A17"/>
            </a:solidFill>
            <a:ln w="9525">
              <a:noFill/>
              <a:round/>
              <a:headEnd/>
              <a:tailEnd/>
            </a:ln>
          </p:spPr>
          <p:txBody>
            <a:bodyPr/>
            <a:lstStyle/>
            <a:p>
              <a:endParaRPr lang="en-US"/>
            </a:p>
          </p:txBody>
        </p:sp>
        <p:sp>
          <p:nvSpPr>
            <p:cNvPr id="45266" name="Freeform 203"/>
            <p:cNvSpPr>
              <a:spLocks/>
            </p:cNvSpPr>
            <p:nvPr/>
          </p:nvSpPr>
          <p:spPr bwMode="auto">
            <a:xfrm>
              <a:off x="3969" y="3600"/>
              <a:ext cx="28" cy="31"/>
            </a:xfrm>
            <a:custGeom>
              <a:avLst/>
              <a:gdLst>
                <a:gd name="T0" fmla="*/ 0 w 84"/>
                <a:gd name="T1" fmla="*/ 0 h 94"/>
                <a:gd name="T2" fmla="*/ 0 w 84"/>
                <a:gd name="T3" fmla="*/ 0 h 94"/>
                <a:gd name="T4" fmla="*/ 0 w 84"/>
                <a:gd name="T5" fmla="*/ 0 h 94"/>
                <a:gd name="T6" fmla="*/ 0 w 84"/>
                <a:gd name="T7" fmla="*/ 1 h 94"/>
                <a:gd name="T8" fmla="*/ 0 w 84"/>
                <a:gd name="T9" fmla="*/ 1 h 94"/>
                <a:gd name="T10" fmla="*/ 0 w 84"/>
                <a:gd name="T11" fmla="*/ 1 h 94"/>
                <a:gd name="T12" fmla="*/ 0 w 84"/>
                <a:gd name="T13" fmla="*/ 2 h 94"/>
                <a:gd name="T14" fmla="*/ 1 w 84"/>
                <a:gd name="T15" fmla="*/ 2 h 94"/>
                <a:gd name="T16" fmla="*/ 1 w 84"/>
                <a:gd name="T17" fmla="*/ 2 h 94"/>
                <a:gd name="T18" fmla="*/ 1 w 84"/>
                <a:gd name="T19" fmla="*/ 2 h 94"/>
                <a:gd name="T20" fmla="*/ 1 w 84"/>
                <a:gd name="T21" fmla="*/ 3 h 94"/>
                <a:gd name="T22" fmla="*/ 1 w 84"/>
                <a:gd name="T23" fmla="*/ 3 h 94"/>
                <a:gd name="T24" fmla="*/ 2 w 84"/>
                <a:gd name="T25" fmla="*/ 3 h 94"/>
                <a:gd name="T26" fmla="*/ 2 w 84"/>
                <a:gd name="T27" fmla="*/ 3 h 94"/>
                <a:gd name="T28" fmla="*/ 2 w 84"/>
                <a:gd name="T29" fmla="*/ 3 h 94"/>
                <a:gd name="T30" fmla="*/ 2 w 84"/>
                <a:gd name="T31" fmla="*/ 3 h 94"/>
                <a:gd name="T32" fmla="*/ 3 w 84"/>
                <a:gd name="T33" fmla="*/ 3 h 94"/>
                <a:gd name="T34" fmla="*/ 3 w 84"/>
                <a:gd name="T35" fmla="*/ 3 h 94"/>
                <a:gd name="T36" fmla="*/ 3 w 84"/>
                <a:gd name="T37" fmla="*/ 2 h 94"/>
                <a:gd name="T38" fmla="*/ 3 w 84"/>
                <a:gd name="T39" fmla="*/ 2 h 94"/>
                <a:gd name="T40" fmla="*/ 3 w 84"/>
                <a:gd name="T41" fmla="*/ 2 h 94"/>
                <a:gd name="T42" fmla="*/ 2 w 84"/>
                <a:gd name="T43" fmla="*/ 2 h 94"/>
                <a:gd name="T44" fmla="*/ 2 w 84"/>
                <a:gd name="T45" fmla="*/ 2 h 94"/>
                <a:gd name="T46" fmla="*/ 2 w 84"/>
                <a:gd name="T47" fmla="*/ 2 h 94"/>
                <a:gd name="T48" fmla="*/ 2 w 84"/>
                <a:gd name="T49" fmla="*/ 2 h 94"/>
                <a:gd name="T50" fmla="*/ 2 w 84"/>
                <a:gd name="T51" fmla="*/ 2 h 94"/>
                <a:gd name="T52" fmla="*/ 2 w 84"/>
                <a:gd name="T53" fmla="*/ 2 h 94"/>
                <a:gd name="T54" fmla="*/ 1 w 84"/>
                <a:gd name="T55" fmla="*/ 2 h 94"/>
                <a:gd name="T56" fmla="*/ 1 w 84"/>
                <a:gd name="T57" fmla="*/ 1 h 94"/>
                <a:gd name="T58" fmla="*/ 1 w 84"/>
                <a:gd name="T59" fmla="*/ 1 h 94"/>
                <a:gd name="T60" fmla="*/ 1 w 84"/>
                <a:gd name="T61" fmla="*/ 1 h 94"/>
                <a:gd name="T62" fmla="*/ 1 w 84"/>
                <a:gd name="T63" fmla="*/ 1 h 94"/>
                <a:gd name="T64" fmla="*/ 1 w 84"/>
                <a:gd name="T65" fmla="*/ 1 h 94"/>
                <a:gd name="T66" fmla="*/ 1 w 84"/>
                <a:gd name="T67" fmla="*/ 0 h 94"/>
                <a:gd name="T68" fmla="*/ 1 w 84"/>
                <a:gd name="T69" fmla="*/ 0 h 94"/>
                <a:gd name="T70" fmla="*/ 1 w 84"/>
                <a:gd name="T71" fmla="*/ 0 h 94"/>
                <a:gd name="T72" fmla="*/ 0 w 84"/>
                <a:gd name="T73" fmla="*/ 0 h 94"/>
                <a:gd name="T74" fmla="*/ 0 w 84"/>
                <a:gd name="T75" fmla="*/ 0 h 94"/>
                <a:gd name="T76" fmla="*/ 0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0"/>
                  </a:moveTo>
                  <a:lnTo>
                    <a:pt x="0" y="0"/>
                  </a:lnTo>
                  <a:lnTo>
                    <a:pt x="0" y="9"/>
                  </a:lnTo>
                  <a:lnTo>
                    <a:pt x="1" y="19"/>
                  </a:lnTo>
                  <a:lnTo>
                    <a:pt x="3" y="28"/>
                  </a:lnTo>
                  <a:lnTo>
                    <a:pt x="6" y="37"/>
                  </a:lnTo>
                  <a:lnTo>
                    <a:pt x="9" y="45"/>
                  </a:lnTo>
                  <a:lnTo>
                    <a:pt x="14" y="53"/>
                  </a:lnTo>
                  <a:lnTo>
                    <a:pt x="18" y="61"/>
                  </a:lnTo>
                  <a:lnTo>
                    <a:pt x="23" y="67"/>
                  </a:lnTo>
                  <a:lnTo>
                    <a:pt x="30" y="73"/>
                  </a:lnTo>
                  <a:lnTo>
                    <a:pt x="36" y="79"/>
                  </a:lnTo>
                  <a:lnTo>
                    <a:pt x="43" y="82"/>
                  </a:lnTo>
                  <a:lnTo>
                    <a:pt x="50" y="87"/>
                  </a:lnTo>
                  <a:lnTo>
                    <a:pt x="58" y="89"/>
                  </a:lnTo>
                  <a:lnTo>
                    <a:pt x="67" y="92"/>
                  </a:lnTo>
                  <a:lnTo>
                    <a:pt x="75" y="93"/>
                  </a:lnTo>
                  <a:lnTo>
                    <a:pt x="84" y="94"/>
                  </a:lnTo>
                  <a:lnTo>
                    <a:pt x="84" y="67"/>
                  </a:lnTo>
                  <a:lnTo>
                    <a:pt x="77" y="67"/>
                  </a:lnTo>
                  <a:lnTo>
                    <a:pt x="71" y="65"/>
                  </a:lnTo>
                  <a:lnTo>
                    <a:pt x="65" y="64"/>
                  </a:lnTo>
                  <a:lnTo>
                    <a:pt x="59" y="62"/>
                  </a:lnTo>
                  <a:lnTo>
                    <a:pt x="55" y="59"/>
                  </a:lnTo>
                  <a:lnTo>
                    <a:pt x="49" y="56"/>
                  </a:lnTo>
                  <a:lnTo>
                    <a:pt x="45" y="52"/>
                  </a:lnTo>
                  <a:lnTo>
                    <a:pt x="41" y="47"/>
                  </a:lnTo>
                  <a:lnTo>
                    <a:pt x="36" y="43"/>
                  </a:lnTo>
                  <a:lnTo>
                    <a:pt x="33" y="38"/>
                  </a:lnTo>
                  <a:lnTo>
                    <a:pt x="30" y="33"/>
                  </a:lnTo>
                  <a:lnTo>
                    <a:pt x="28" y="27"/>
                  </a:lnTo>
                  <a:lnTo>
                    <a:pt x="25" y="21"/>
                  </a:lnTo>
                  <a:lnTo>
                    <a:pt x="24" y="14"/>
                  </a:lnTo>
                  <a:lnTo>
                    <a:pt x="23" y="7"/>
                  </a:lnTo>
                  <a:lnTo>
                    <a:pt x="23" y="0"/>
                  </a:lnTo>
                  <a:lnTo>
                    <a:pt x="0" y="0"/>
                  </a:lnTo>
                  <a:close/>
                </a:path>
              </a:pathLst>
            </a:custGeom>
            <a:solidFill>
              <a:srgbClr val="1F1A17"/>
            </a:solidFill>
            <a:ln w="9525">
              <a:noFill/>
              <a:round/>
              <a:headEnd/>
              <a:tailEnd/>
            </a:ln>
          </p:spPr>
          <p:txBody>
            <a:bodyPr/>
            <a:lstStyle/>
            <a:p>
              <a:endParaRPr lang="en-US"/>
            </a:p>
          </p:txBody>
        </p:sp>
        <p:sp>
          <p:nvSpPr>
            <p:cNvPr id="45267" name="Freeform 204"/>
            <p:cNvSpPr>
              <a:spLocks/>
            </p:cNvSpPr>
            <p:nvPr/>
          </p:nvSpPr>
          <p:spPr bwMode="auto">
            <a:xfrm>
              <a:off x="3969" y="3569"/>
              <a:ext cx="28" cy="31"/>
            </a:xfrm>
            <a:custGeom>
              <a:avLst/>
              <a:gdLst>
                <a:gd name="T0" fmla="*/ 3 w 84"/>
                <a:gd name="T1" fmla="*/ 0 h 94"/>
                <a:gd name="T2" fmla="*/ 3 w 84"/>
                <a:gd name="T3" fmla="*/ 0 h 94"/>
                <a:gd name="T4" fmla="*/ 3 w 84"/>
                <a:gd name="T5" fmla="*/ 0 h 94"/>
                <a:gd name="T6" fmla="*/ 2 w 84"/>
                <a:gd name="T7" fmla="*/ 0 h 94"/>
                <a:gd name="T8" fmla="*/ 2 w 84"/>
                <a:gd name="T9" fmla="*/ 0 h 94"/>
                <a:gd name="T10" fmla="*/ 2 w 84"/>
                <a:gd name="T11" fmla="*/ 0 h 94"/>
                <a:gd name="T12" fmla="*/ 2 w 84"/>
                <a:gd name="T13" fmla="*/ 0 h 94"/>
                <a:gd name="T14" fmla="*/ 1 w 84"/>
                <a:gd name="T15" fmla="*/ 1 h 94"/>
                <a:gd name="T16" fmla="*/ 1 w 84"/>
                <a:gd name="T17" fmla="*/ 1 h 94"/>
                <a:gd name="T18" fmla="*/ 1 w 84"/>
                <a:gd name="T19" fmla="*/ 1 h 94"/>
                <a:gd name="T20" fmla="*/ 1 w 84"/>
                <a:gd name="T21" fmla="*/ 1 h 94"/>
                <a:gd name="T22" fmla="*/ 1 w 84"/>
                <a:gd name="T23" fmla="*/ 2 h 94"/>
                <a:gd name="T24" fmla="*/ 0 w 84"/>
                <a:gd name="T25" fmla="*/ 2 h 94"/>
                <a:gd name="T26" fmla="*/ 0 w 84"/>
                <a:gd name="T27" fmla="*/ 2 h 94"/>
                <a:gd name="T28" fmla="*/ 0 w 84"/>
                <a:gd name="T29" fmla="*/ 2 h 94"/>
                <a:gd name="T30" fmla="*/ 0 w 84"/>
                <a:gd name="T31" fmla="*/ 3 h 94"/>
                <a:gd name="T32" fmla="*/ 0 w 84"/>
                <a:gd name="T33" fmla="*/ 3 h 94"/>
                <a:gd name="T34" fmla="*/ 0 w 84"/>
                <a:gd name="T35" fmla="*/ 3 h 94"/>
                <a:gd name="T36" fmla="*/ 1 w 84"/>
                <a:gd name="T37" fmla="*/ 3 h 94"/>
                <a:gd name="T38" fmla="*/ 1 w 84"/>
                <a:gd name="T39" fmla="*/ 3 h 94"/>
                <a:gd name="T40" fmla="*/ 1 w 84"/>
                <a:gd name="T41" fmla="*/ 3 h 94"/>
                <a:gd name="T42" fmla="*/ 1 w 84"/>
                <a:gd name="T43" fmla="*/ 3 h 94"/>
                <a:gd name="T44" fmla="*/ 1 w 84"/>
                <a:gd name="T45" fmla="*/ 2 h 94"/>
                <a:gd name="T46" fmla="*/ 1 w 84"/>
                <a:gd name="T47" fmla="*/ 2 h 94"/>
                <a:gd name="T48" fmla="*/ 1 w 84"/>
                <a:gd name="T49" fmla="*/ 2 h 94"/>
                <a:gd name="T50" fmla="*/ 1 w 84"/>
                <a:gd name="T51" fmla="*/ 2 h 94"/>
                <a:gd name="T52" fmla="*/ 2 w 84"/>
                <a:gd name="T53" fmla="*/ 2 h 94"/>
                <a:gd name="T54" fmla="*/ 2 w 84"/>
                <a:gd name="T55" fmla="*/ 2 h 94"/>
                <a:gd name="T56" fmla="*/ 2 w 84"/>
                <a:gd name="T57" fmla="*/ 1 h 94"/>
                <a:gd name="T58" fmla="*/ 2 w 84"/>
                <a:gd name="T59" fmla="*/ 1 h 94"/>
                <a:gd name="T60" fmla="*/ 2 w 84"/>
                <a:gd name="T61" fmla="*/ 1 h 94"/>
                <a:gd name="T62" fmla="*/ 2 w 84"/>
                <a:gd name="T63" fmla="*/ 1 h 94"/>
                <a:gd name="T64" fmla="*/ 3 w 84"/>
                <a:gd name="T65" fmla="*/ 1 h 94"/>
                <a:gd name="T66" fmla="*/ 3 w 84"/>
                <a:gd name="T67" fmla="*/ 1 h 94"/>
                <a:gd name="T68" fmla="*/ 3 w 84"/>
                <a:gd name="T69" fmla="*/ 1 h 94"/>
                <a:gd name="T70" fmla="*/ 3 w 84"/>
                <a:gd name="T71" fmla="*/ 1 h 94"/>
                <a:gd name="T72" fmla="*/ 3 w 84"/>
                <a:gd name="T73" fmla="*/ 0 h 94"/>
                <a:gd name="T74" fmla="*/ 3 w 84"/>
                <a:gd name="T75" fmla="*/ 0 h 94"/>
                <a:gd name="T76" fmla="*/ 3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0"/>
                  </a:moveTo>
                  <a:lnTo>
                    <a:pt x="84" y="0"/>
                  </a:lnTo>
                  <a:lnTo>
                    <a:pt x="75" y="0"/>
                  </a:lnTo>
                  <a:lnTo>
                    <a:pt x="67" y="1"/>
                  </a:lnTo>
                  <a:lnTo>
                    <a:pt x="58" y="4"/>
                  </a:lnTo>
                  <a:lnTo>
                    <a:pt x="50" y="7"/>
                  </a:lnTo>
                  <a:lnTo>
                    <a:pt x="43" y="11"/>
                  </a:lnTo>
                  <a:lnTo>
                    <a:pt x="36" y="16"/>
                  </a:lnTo>
                  <a:lnTo>
                    <a:pt x="30" y="20"/>
                  </a:lnTo>
                  <a:lnTo>
                    <a:pt x="23" y="26"/>
                  </a:lnTo>
                  <a:lnTo>
                    <a:pt x="18" y="34"/>
                  </a:lnTo>
                  <a:lnTo>
                    <a:pt x="14" y="41"/>
                  </a:lnTo>
                  <a:lnTo>
                    <a:pt x="9" y="48"/>
                  </a:lnTo>
                  <a:lnTo>
                    <a:pt x="6" y="56"/>
                  </a:lnTo>
                  <a:lnTo>
                    <a:pt x="3" y="66"/>
                  </a:lnTo>
                  <a:lnTo>
                    <a:pt x="1" y="74"/>
                  </a:lnTo>
                  <a:lnTo>
                    <a:pt x="0" y="84"/>
                  </a:lnTo>
                  <a:lnTo>
                    <a:pt x="0" y="94"/>
                  </a:lnTo>
                  <a:lnTo>
                    <a:pt x="23" y="94"/>
                  </a:lnTo>
                  <a:lnTo>
                    <a:pt x="23" y="86"/>
                  </a:lnTo>
                  <a:lnTo>
                    <a:pt x="24" y="79"/>
                  </a:lnTo>
                  <a:lnTo>
                    <a:pt x="25" y="73"/>
                  </a:lnTo>
                  <a:lnTo>
                    <a:pt x="28" y="67"/>
                  </a:lnTo>
                  <a:lnTo>
                    <a:pt x="30" y="61"/>
                  </a:lnTo>
                  <a:lnTo>
                    <a:pt x="33" y="55"/>
                  </a:lnTo>
                  <a:lnTo>
                    <a:pt x="36" y="50"/>
                  </a:lnTo>
                  <a:lnTo>
                    <a:pt x="41" y="46"/>
                  </a:lnTo>
                  <a:lnTo>
                    <a:pt x="45" y="42"/>
                  </a:lnTo>
                  <a:lnTo>
                    <a:pt x="49" y="37"/>
                  </a:lnTo>
                  <a:lnTo>
                    <a:pt x="55" y="35"/>
                  </a:lnTo>
                  <a:lnTo>
                    <a:pt x="59" y="31"/>
                  </a:lnTo>
                  <a:lnTo>
                    <a:pt x="65" y="30"/>
                  </a:lnTo>
                  <a:lnTo>
                    <a:pt x="71" y="28"/>
                  </a:lnTo>
                  <a:lnTo>
                    <a:pt x="77" y="26"/>
                  </a:lnTo>
                  <a:lnTo>
                    <a:pt x="84" y="26"/>
                  </a:lnTo>
                  <a:lnTo>
                    <a:pt x="84" y="0"/>
                  </a:lnTo>
                  <a:close/>
                </a:path>
              </a:pathLst>
            </a:custGeom>
            <a:solidFill>
              <a:srgbClr val="1F1A17"/>
            </a:solidFill>
            <a:ln w="9525">
              <a:noFill/>
              <a:round/>
              <a:headEnd/>
              <a:tailEnd/>
            </a:ln>
          </p:spPr>
          <p:txBody>
            <a:bodyPr/>
            <a:lstStyle/>
            <a:p>
              <a:endParaRPr lang="en-US"/>
            </a:p>
          </p:txBody>
        </p:sp>
        <p:sp>
          <p:nvSpPr>
            <p:cNvPr id="45268" name="Freeform 205"/>
            <p:cNvSpPr>
              <a:spLocks/>
            </p:cNvSpPr>
            <p:nvPr/>
          </p:nvSpPr>
          <p:spPr bwMode="auto">
            <a:xfrm>
              <a:off x="3997" y="3569"/>
              <a:ext cx="28" cy="31"/>
            </a:xfrm>
            <a:custGeom>
              <a:avLst/>
              <a:gdLst>
                <a:gd name="T0" fmla="*/ 3 w 84"/>
                <a:gd name="T1" fmla="*/ 3 h 94"/>
                <a:gd name="T2" fmla="*/ 3 w 84"/>
                <a:gd name="T3" fmla="*/ 3 h 94"/>
                <a:gd name="T4" fmla="*/ 3 w 84"/>
                <a:gd name="T5" fmla="*/ 3 h 94"/>
                <a:gd name="T6" fmla="*/ 3 w 84"/>
                <a:gd name="T7" fmla="*/ 3 h 94"/>
                <a:gd name="T8" fmla="*/ 3 w 84"/>
                <a:gd name="T9" fmla="*/ 2 h 94"/>
                <a:gd name="T10" fmla="*/ 3 w 84"/>
                <a:gd name="T11" fmla="*/ 2 h 94"/>
                <a:gd name="T12" fmla="*/ 3 w 84"/>
                <a:gd name="T13" fmla="*/ 2 h 94"/>
                <a:gd name="T14" fmla="*/ 3 w 84"/>
                <a:gd name="T15" fmla="*/ 2 h 94"/>
                <a:gd name="T16" fmla="*/ 2 w 84"/>
                <a:gd name="T17" fmla="*/ 1 h 94"/>
                <a:gd name="T18" fmla="*/ 2 w 84"/>
                <a:gd name="T19" fmla="*/ 1 h 94"/>
                <a:gd name="T20" fmla="*/ 2 w 84"/>
                <a:gd name="T21" fmla="*/ 1 h 94"/>
                <a:gd name="T22" fmla="*/ 2 w 84"/>
                <a:gd name="T23" fmla="*/ 1 h 94"/>
                <a:gd name="T24" fmla="*/ 2 w 84"/>
                <a:gd name="T25" fmla="*/ 0 h 94"/>
                <a:gd name="T26" fmla="*/ 1 w 84"/>
                <a:gd name="T27" fmla="*/ 0 h 94"/>
                <a:gd name="T28" fmla="*/ 1 w 84"/>
                <a:gd name="T29" fmla="*/ 0 h 94"/>
                <a:gd name="T30" fmla="*/ 1 w 84"/>
                <a:gd name="T31" fmla="*/ 0 h 94"/>
                <a:gd name="T32" fmla="*/ 0 w 84"/>
                <a:gd name="T33" fmla="*/ 0 h 94"/>
                <a:gd name="T34" fmla="*/ 0 w 84"/>
                <a:gd name="T35" fmla="*/ 0 h 94"/>
                <a:gd name="T36" fmla="*/ 0 w 84"/>
                <a:gd name="T37" fmla="*/ 1 h 94"/>
                <a:gd name="T38" fmla="*/ 0 w 84"/>
                <a:gd name="T39" fmla="*/ 1 h 94"/>
                <a:gd name="T40" fmla="*/ 0 w 84"/>
                <a:gd name="T41" fmla="*/ 1 h 94"/>
                <a:gd name="T42" fmla="*/ 1 w 84"/>
                <a:gd name="T43" fmla="*/ 1 h 94"/>
                <a:gd name="T44" fmla="*/ 1 w 84"/>
                <a:gd name="T45" fmla="*/ 1 h 94"/>
                <a:gd name="T46" fmla="*/ 1 w 84"/>
                <a:gd name="T47" fmla="*/ 1 h 94"/>
                <a:gd name="T48" fmla="*/ 1 w 84"/>
                <a:gd name="T49" fmla="*/ 1 h 94"/>
                <a:gd name="T50" fmla="*/ 1 w 84"/>
                <a:gd name="T51" fmla="*/ 2 h 94"/>
                <a:gd name="T52" fmla="*/ 2 w 84"/>
                <a:gd name="T53" fmla="*/ 2 h 94"/>
                <a:gd name="T54" fmla="*/ 2 w 84"/>
                <a:gd name="T55" fmla="*/ 2 h 94"/>
                <a:gd name="T56" fmla="*/ 2 w 84"/>
                <a:gd name="T57" fmla="*/ 2 h 94"/>
                <a:gd name="T58" fmla="*/ 2 w 84"/>
                <a:gd name="T59" fmla="*/ 2 h 94"/>
                <a:gd name="T60" fmla="*/ 2 w 84"/>
                <a:gd name="T61" fmla="*/ 2 h 94"/>
                <a:gd name="T62" fmla="*/ 2 w 84"/>
                <a:gd name="T63" fmla="*/ 3 h 94"/>
                <a:gd name="T64" fmla="*/ 2 w 84"/>
                <a:gd name="T65" fmla="*/ 3 h 94"/>
                <a:gd name="T66" fmla="*/ 2 w 84"/>
                <a:gd name="T67" fmla="*/ 3 h 94"/>
                <a:gd name="T68" fmla="*/ 2 w 84"/>
                <a:gd name="T69" fmla="*/ 3 h 94"/>
                <a:gd name="T70" fmla="*/ 2 w 84"/>
                <a:gd name="T71" fmla="*/ 3 h 94"/>
                <a:gd name="T72" fmla="*/ 3 w 84"/>
                <a:gd name="T73" fmla="*/ 3 h 94"/>
                <a:gd name="T74" fmla="*/ 3 w 84"/>
                <a:gd name="T75" fmla="*/ 3 h 94"/>
                <a:gd name="T76" fmla="*/ 3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94"/>
                  </a:moveTo>
                  <a:lnTo>
                    <a:pt x="84" y="94"/>
                  </a:lnTo>
                  <a:lnTo>
                    <a:pt x="84" y="84"/>
                  </a:lnTo>
                  <a:lnTo>
                    <a:pt x="83" y="74"/>
                  </a:lnTo>
                  <a:lnTo>
                    <a:pt x="81" y="66"/>
                  </a:lnTo>
                  <a:lnTo>
                    <a:pt x="78" y="56"/>
                  </a:lnTo>
                  <a:lnTo>
                    <a:pt x="74" y="48"/>
                  </a:lnTo>
                  <a:lnTo>
                    <a:pt x="70" y="41"/>
                  </a:lnTo>
                  <a:lnTo>
                    <a:pt x="66" y="34"/>
                  </a:lnTo>
                  <a:lnTo>
                    <a:pt x="60" y="26"/>
                  </a:lnTo>
                  <a:lnTo>
                    <a:pt x="54" y="20"/>
                  </a:lnTo>
                  <a:lnTo>
                    <a:pt x="47" y="16"/>
                  </a:lnTo>
                  <a:lnTo>
                    <a:pt x="41" y="11"/>
                  </a:lnTo>
                  <a:lnTo>
                    <a:pt x="33" y="7"/>
                  </a:lnTo>
                  <a:lnTo>
                    <a:pt x="26" y="4"/>
                  </a:lnTo>
                  <a:lnTo>
                    <a:pt x="17" y="1"/>
                  </a:lnTo>
                  <a:lnTo>
                    <a:pt x="8" y="0"/>
                  </a:lnTo>
                  <a:lnTo>
                    <a:pt x="0" y="0"/>
                  </a:lnTo>
                  <a:lnTo>
                    <a:pt x="0" y="26"/>
                  </a:lnTo>
                  <a:lnTo>
                    <a:pt x="6" y="26"/>
                  </a:lnTo>
                  <a:lnTo>
                    <a:pt x="13" y="28"/>
                  </a:lnTo>
                  <a:lnTo>
                    <a:pt x="18" y="30"/>
                  </a:lnTo>
                  <a:lnTo>
                    <a:pt x="25" y="31"/>
                  </a:lnTo>
                  <a:lnTo>
                    <a:pt x="29" y="35"/>
                  </a:lnTo>
                  <a:lnTo>
                    <a:pt x="34" y="37"/>
                  </a:lnTo>
                  <a:lnTo>
                    <a:pt x="39" y="42"/>
                  </a:lnTo>
                  <a:lnTo>
                    <a:pt x="43" y="46"/>
                  </a:lnTo>
                  <a:lnTo>
                    <a:pt x="47" y="50"/>
                  </a:lnTo>
                  <a:lnTo>
                    <a:pt x="51" y="55"/>
                  </a:lnTo>
                  <a:lnTo>
                    <a:pt x="54" y="61"/>
                  </a:lnTo>
                  <a:lnTo>
                    <a:pt x="56" y="67"/>
                  </a:lnTo>
                  <a:lnTo>
                    <a:pt x="58" y="73"/>
                  </a:lnTo>
                  <a:lnTo>
                    <a:pt x="59" y="79"/>
                  </a:lnTo>
                  <a:lnTo>
                    <a:pt x="60" y="86"/>
                  </a:lnTo>
                  <a:lnTo>
                    <a:pt x="60" y="94"/>
                  </a:lnTo>
                  <a:lnTo>
                    <a:pt x="84" y="94"/>
                  </a:lnTo>
                  <a:close/>
                </a:path>
              </a:pathLst>
            </a:custGeom>
            <a:solidFill>
              <a:srgbClr val="1F1A17"/>
            </a:solidFill>
            <a:ln w="9525">
              <a:noFill/>
              <a:round/>
              <a:headEnd/>
              <a:tailEnd/>
            </a:ln>
          </p:spPr>
          <p:txBody>
            <a:bodyPr/>
            <a:lstStyle/>
            <a:p>
              <a:endParaRPr lang="en-US"/>
            </a:p>
          </p:txBody>
        </p:sp>
        <p:sp>
          <p:nvSpPr>
            <p:cNvPr id="45269" name="Freeform 206"/>
            <p:cNvSpPr>
              <a:spLocks/>
            </p:cNvSpPr>
            <p:nvPr/>
          </p:nvSpPr>
          <p:spPr bwMode="auto">
            <a:xfrm>
              <a:off x="4177" y="3352"/>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270" name="Freeform 207"/>
            <p:cNvSpPr>
              <a:spLocks/>
            </p:cNvSpPr>
            <p:nvPr/>
          </p:nvSpPr>
          <p:spPr bwMode="auto">
            <a:xfrm>
              <a:off x="4206" y="3385"/>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271" name="Freeform 208"/>
            <p:cNvSpPr>
              <a:spLocks/>
            </p:cNvSpPr>
            <p:nvPr/>
          </p:nvSpPr>
          <p:spPr bwMode="auto">
            <a:xfrm>
              <a:off x="4173" y="3385"/>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272" name="Freeform 209"/>
            <p:cNvSpPr>
              <a:spLocks/>
            </p:cNvSpPr>
            <p:nvPr/>
          </p:nvSpPr>
          <p:spPr bwMode="auto">
            <a:xfrm>
              <a:off x="4173" y="3347"/>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273" name="Freeform 210"/>
            <p:cNvSpPr>
              <a:spLocks/>
            </p:cNvSpPr>
            <p:nvPr/>
          </p:nvSpPr>
          <p:spPr bwMode="auto">
            <a:xfrm>
              <a:off x="4206" y="3347"/>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sp>
          <p:nvSpPr>
            <p:cNvPr id="45274" name="Freeform 211"/>
            <p:cNvSpPr>
              <a:spLocks/>
            </p:cNvSpPr>
            <p:nvPr/>
          </p:nvSpPr>
          <p:spPr bwMode="auto">
            <a:xfrm>
              <a:off x="2885" y="3132"/>
              <a:ext cx="42" cy="45"/>
            </a:xfrm>
            <a:custGeom>
              <a:avLst/>
              <a:gdLst>
                <a:gd name="T0" fmla="*/ 5 w 126"/>
                <a:gd name="T1" fmla="*/ 3 h 134"/>
                <a:gd name="T2" fmla="*/ 5 w 126"/>
                <a:gd name="T3" fmla="*/ 3 h 134"/>
                <a:gd name="T4" fmla="*/ 4 w 126"/>
                <a:gd name="T5" fmla="*/ 4 h 134"/>
                <a:gd name="T6" fmla="*/ 4 w 126"/>
                <a:gd name="T7" fmla="*/ 4 h 134"/>
                <a:gd name="T8" fmla="*/ 4 w 126"/>
                <a:gd name="T9" fmla="*/ 4 h 134"/>
                <a:gd name="T10" fmla="*/ 3 w 126"/>
                <a:gd name="T11" fmla="*/ 5 h 134"/>
                <a:gd name="T12" fmla="*/ 3 w 126"/>
                <a:gd name="T13" fmla="*/ 5 h 134"/>
                <a:gd name="T14" fmla="*/ 3 w 126"/>
                <a:gd name="T15" fmla="*/ 5 h 134"/>
                <a:gd name="T16" fmla="*/ 2 w 126"/>
                <a:gd name="T17" fmla="*/ 5 h 134"/>
                <a:gd name="T18" fmla="*/ 2 w 126"/>
                <a:gd name="T19" fmla="*/ 5 h 134"/>
                <a:gd name="T20" fmla="*/ 1 w 126"/>
                <a:gd name="T21" fmla="*/ 5 h 134"/>
                <a:gd name="T22" fmla="*/ 1 w 126"/>
                <a:gd name="T23" fmla="*/ 4 h 134"/>
                <a:gd name="T24" fmla="*/ 1 w 126"/>
                <a:gd name="T25" fmla="*/ 4 h 134"/>
                <a:gd name="T26" fmla="*/ 0 w 126"/>
                <a:gd name="T27" fmla="*/ 4 h 134"/>
                <a:gd name="T28" fmla="*/ 0 w 126"/>
                <a:gd name="T29" fmla="*/ 3 h 134"/>
                <a:gd name="T30" fmla="*/ 0 w 126"/>
                <a:gd name="T31" fmla="*/ 3 h 134"/>
                <a:gd name="T32" fmla="*/ 0 w 126"/>
                <a:gd name="T33" fmla="*/ 2 h 134"/>
                <a:gd name="T34" fmla="*/ 0 w 126"/>
                <a:gd name="T35" fmla="*/ 2 h 134"/>
                <a:gd name="T36" fmla="*/ 0 w 126"/>
                <a:gd name="T37" fmla="*/ 1 h 134"/>
                <a:gd name="T38" fmla="*/ 1 w 126"/>
                <a:gd name="T39" fmla="*/ 1 h 134"/>
                <a:gd name="T40" fmla="*/ 1 w 126"/>
                <a:gd name="T41" fmla="*/ 1 h 134"/>
                <a:gd name="T42" fmla="*/ 1 w 126"/>
                <a:gd name="T43" fmla="*/ 0 h 134"/>
                <a:gd name="T44" fmla="*/ 2 w 126"/>
                <a:gd name="T45" fmla="*/ 0 h 134"/>
                <a:gd name="T46" fmla="*/ 2 w 126"/>
                <a:gd name="T47" fmla="*/ 0 h 134"/>
                <a:gd name="T48" fmla="*/ 3 w 126"/>
                <a:gd name="T49" fmla="*/ 0 h 134"/>
                <a:gd name="T50" fmla="*/ 3 w 126"/>
                <a:gd name="T51" fmla="*/ 0 h 134"/>
                <a:gd name="T52" fmla="*/ 3 w 126"/>
                <a:gd name="T53" fmla="*/ 0 h 134"/>
                <a:gd name="T54" fmla="*/ 4 w 126"/>
                <a:gd name="T55" fmla="*/ 1 h 134"/>
                <a:gd name="T56" fmla="*/ 4 w 126"/>
                <a:gd name="T57" fmla="*/ 1 h 134"/>
                <a:gd name="T58" fmla="*/ 4 w 126"/>
                <a:gd name="T59" fmla="*/ 1 h 134"/>
                <a:gd name="T60" fmla="*/ 5 w 126"/>
                <a:gd name="T61" fmla="*/ 2 h 134"/>
                <a:gd name="T62" fmla="*/ 5 w 126"/>
                <a:gd name="T63" fmla="*/ 2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34"/>
                <a:gd name="T98" fmla="*/ 126 w 126"/>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34">
                  <a:moveTo>
                    <a:pt x="126" y="67"/>
                  </a:moveTo>
                  <a:lnTo>
                    <a:pt x="126" y="74"/>
                  </a:lnTo>
                  <a:lnTo>
                    <a:pt x="125" y="80"/>
                  </a:lnTo>
                  <a:lnTo>
                    <a:pt x="124" y="87"/>
                  </a:lnTo>
                  <a:lnTo>
                    <a:pt x="122" y="93"/>
                  </a:lnTo>
                  <a:lnTo>
                    <a:pt x="119" y="99"/>
                  </a:lnTo>
                  <a:lnTo>
                    <a:pt x="116" y="104"/>
                  </a:lnTo>
                  <a:lnTo>
                    <a:pt x="112" y="110"/>
                  </a:lnTo>
                  <a:lnTo>
                    <a:pt x="109" y="115"/>
                  </a:lnTo>
                  <a:lnTo>
                    <a:pt x="103" y="118"/>
                  </a:lnTo>
                  <a:lnTo>
                    <a:pt x="99" y="123"/>
                  </a:lnTo>
                  <a:lnTo>
                    <a:pt x="94" y="125"/>
                  </a:lnTo>
                  <a:lnTo>
                    <a:pt x="88" y="129"/>
                  </a:lnTo>
                  <a:lnTo>
                    <a:pt x="82" y="131"/>
                  </a:lnTo>
                  <a:lnTo>
                    <a:pt x="76" y="133"/>
                  </a:lnTo>
                  <a:lnTo>
                    <a:pt x="70" y="134"/>
                  </a:lnTo>
                  <a:lnTo>
                    <a:pt x="63" y="134"/>
                  </a:lnTo>
                  <a:lnTo>
                    <a:pt x="56" y="134"/>
                  </a:lnTo>
                  <a:lnTo>
                    <a:pt x="49" y="133"/>
                  </a:lnTo>
                  <a:lnTo>
                    <a:pt x="44" y="131"/>
                  </a:lnTo>
                  <a:lnTo>
                    <a:pt x="38" y="129"/>
                  </a:lnTo>
                  <a:lnTo>
                    <a:pt x="32" y="125"/>
                  </a:lnTo>
                  <a:lnTo>
                    <a:pt x="27" y="123"/>
                  </a:lnTo>
                  <a:lnTo>
                    <a:pt x="22" y="118"/>
                  </a:lnTo>
                  <a:lnTo>
                    <a:pt x="18" y="115"/>
                  </a:lnTo>
                  <a:lnTo>
                    <a:pt x="14" y="110"/>
                  </a:lnTo>
                  <a:lnTo>
                    <a:pt x="11" y="104"/>
                  </a:lnTo>
                  <a:lnTo>
                    <a:pt x="7" y="99"/>
                  </a:lnTo>
                  <a:lnTo>
                    <a:pt x="4" y="93"/>
                  </a:lnTo>
                  <a:lnTo>
                    <a:pt x="2" y="87"/>
                  </a:lnTo>
                  <a:lnTo>
                    <a:pt x="1" y="80"/>
                  </a:lnTo>
                  <a:lnTo>
                    <a:pt x="0" y="74"/>
                  </a:lnTo>
                  <a:lnTo>
                    <a:pt x="0" y="67"/>
                  </a:lnTo>
                  <a:lnTo>
                    <a:pt x="0" y="61"/>
                  </a:lnTo>
                  <a:lnTo>
                    <a:pt x="1" y="54"/>
                  </a:lnTo>
                  <a:lnTo>
                    <a:pt x="2" y="48"/>
                  </a:lnTo>
                  <a:lnTo>
                    <a:pt x="4" y="40"/>
                  </a:lnTo>
                  <a:lnTo>
                    <a:pt x="7" y="36"/>
                  </a:lnTo>
                  <a:lnTo>
                    <a:pt x="11" y="30"/>
                  </a:lnTo>
                  <a:lnTo>
                    <a:pt x="14" y="25"/>
                  </a:lnTo>
                  <a:lnTo>
                    <a:pt x="18" y="20"/>
                  </a:lnTo>
                  <a:lnTo>
                    <a:pt x="22" y="15"/>
                  </a:lnTo>
                  <a:lnTo>
                    <a:pt x="27" y="12"/>
                  </a:lnTo>
                  <a:lnTo>
                    <a:pt x="32" y="8"/>
                  </a:lnTo>
                  <a:lnTo>
                    <a:pt x="38" y="6"/>
                  </a:lnTo>
                  <a:lnTo>
                    <a:pt x="44" y="3"/>
                  </a:lnTo>
                  <a:lnTo>
                    <a:pt x="49" y="1"/>
                  </a:lnTo>
                  <a:lnTo>
                    <a:pt x="56" y="1"/>
                  </a:lnTo>
                  <a:lnTo>
                    <a:pt x="63" y="0"/>
                  </a:lnTo>
                  <a:lnTo>
                    <a:pt x="70" y="1"/>
                  </a:lnTo>
                  <a:lnTo>
                    <a:pt x="76" y="1"/>
                  </a:lnTo>
                  <a:lnTo>
                    <a:pt x="82" y="3"/>
                  </a:lnTo>
                  <a:lnTo>
                    <a:pt x="88" y="6"/>
                  </a:lnTo>
                  <a:lnTo>
                    <a:pt x="94" y="8"/>
                  </a:lnTo>
                  <a:lnTo>
                    <a:pt x="99" y="12"/>
                  </a:lnTo>
                  <a:lnTo>
                    <a:pt x="103" y="15"/>
                  </a:lnTo>
                  <a:lnTo>
                    <a:pt x="109" y="20"/>
                  </a:lnTo>
                  <a:lnTo>
                    <a:pt x="112" y="25"/>
                  </a:lnTo>
                  <a:lnTo>
                    <a:pt x="116" y="30"/>
                  </a:lnTo>
                  <a:lnTo>
                    <a:pt x="119" y="36"/>
                  </a:lnTo>
                  <a:lnTo>
                    <a:pt x="122" y="40"/>
                  </a:lnTo>
                  <a:lnTo>
                    <a:pt x="124" y="48"/>
                  </a:lnTo>
                  <a:lnTo>
                    <a:pt x="125" y="54"/>
                  </a:lnTo>
                  <a:lnTo>
                    <a:pt x="126" y="61"/>
                  </a:lnTo>
                  <a:lnTo>
                    <a:pt x="126" y="67"/>
                  </a:lnTo>
                  <a:close/>
                </a:path>
              </a:pathLst>
            </a:custGeom>
            <a:solidFill>
              <a:srgbClr val="E87A41"/>
            </a:solidFill>
            <a:ln w="9525">
              <a:noFill/>
              <a:round/>
              <a:headEnd/>
              <a:tailEnd/>
            </a:ln>
          </p:spPr>
          <p:txBody>
            <a:bodyPr/>
            <a:lstStyle/>
            <a:p>
              <a:endParaRPr lang="en-US"/>
            </a:p>
          </p:txBody>
        </p:sp>
        <p:sp>
          <p:nvSpPr>
            <p:cNvPr id="45275" name="Freeform 212"/>
            <p:cNvSpPr>
              <a:spLocks/>
            </p:cNvSpPr>
            <p:nvPr/>
          </p:nvSpPr>
          <p:spPr bwMode="auto">
            <a:xfrm>
              <a:off x="2906" y="3154"/>
              <a:ext cx="25" cy="27"/>
            </a:xfrm>
            <a:custGeom>
              <a:avLst/>
              <a:gdLst>
                <a:gd name="T0" fmla="*/ 0 w 76"/>
                <a:gd name="T1" fmla="*/ 3 h 80"/>
                <a:gd name="T2" fmla="*/ 0 w 76"/>
                <a:gd name="T3" fmla="*/ 3 h 80"/>
                <a:gd name="T4" fmla="*/ 0 w 76"/>
                <a:gd name="T5" fmla="*/ 3 h 80"/>
                <a:gd name="T6" fmla="*/ 1 w 76"/>
                <a:gd name="T7" fmla="*/ 3 h 80"/>
                <a:gd name="T8" fmla="*/ 1 w 76"/>
                <a:gd name="T9" fmla="*/ 3 h 80"/>
                <a:gd name="T10" fmla="*/ 1 w 76"/>
                <a:gd name="T11" fmla="*/ 3 h 80"/>
                <a:gd name="T12" fmla="*/ 1 w 76"/>
                <a:gd name="T13" fmla="*/ 3 h 80"/>
                <a:gd name="T14" fmla="*/ 2 w 76"/>
                <a:gd name="T15" fmla="*/ 3 h 80"/>
                <a:gd name="T16" fmla="*/ 2 w 76"/>
                <a:gd name="T17" fmla="*/ 2 h 80"/>
                <a:gd name="T18" fmla="*/ 2 w 76"/>
                <a:gd name="T19" fmla="*/ 2 h 80"/>
                <a:gd name="T20" fmla="*/ 2 w 76"/>
                <a:gd name="T21" fmla="*/ 2 h 80"/>
                <a:gd name="T22" fmla="*/ 2 w 76"/>
                <a:gd name="T23" fmla="*/ 2 h 80"/>
                <a:gd name="T24" fmla="*/ 2 w 76"/>
                <a:gd name="T25" fmla="*/ 1 h 80"/>
                <a:gd name="T26" fmla="*/ 3 w 76"/>
                <a:gd name="T27" fmla="*/ 1 h 80"/>
                <a:gd name="T28" fmla="*/ 3 w 76"/>
                <a:gd name="T29" fmla="*/ 1 h 80"/>
                <a:gd name="T30" fmla="*/ 3 w 76"/>
                <a:gd name="T31" fmla="*/ 1 h 80"/>
                <a:gd name="T32" fmla="*/ 3 w 76"/>
                <a:gd name="T33" fmla="*/ 0 h 80"/>
                <a:gd name="T34" fmla="*/ 3 w 76"/>
                <a:gd name="T35" fmla="*/ 0 h 80"/>
                <a:gd name="T36" fmla="*/ 2 w 76"/>
                <a:gd name="T37" fmla="*/ 0 h 80"/>
                <a:gd name="T38" fmla="*/ 2 w 76"/>
                <a:gd name="T39" fmla="*/ 0 h 80"/>
                <a:gd name="T40" fmla="*/ 2 w 76"/>
                <a:gd name="T41" fmla="*/ 0 h 80"/>
                <a:gd name="T42" fmla="*/ 2 w 76"/>
                <a:gd name="T43" fmla="*/ 1 h 80"/>
                <a:gd name="T44" fmla="*/ 2 w 76"/>
                <a:gd name="T45" fmla="*/ 1 h 80"/>
                <a:gd name="T46" fmla="*/ 2 w 76"/>
                <a:gd name="T47" fmla="*/ 1 h 80"/>
                <a:gd name="T48" fmla="*/ 2 w 76"/>
                <a:gd name="T49" fmla="*/ 1 h 80"/>
                <a:gd name="T50" fmla="*/ 1 w 76"/>
                <a:gd name="T51" fmla="*/ 1 h 80"/>
                <a:gd name="T52" fmla="*/ 1 w 76"/>
                <a:gd name="T53" fmla="*/ 1 h 80"/>
                <a:gd name="T54" fmla="*/ 1 w 76"/>
                <a:gd name="T55" fmla="*/ 2 h 80"/>
                <a:gd name="T56" fmla="*/ 1 w 76"/>
                <a:gd name="T57" fmla="*/ 2 h 80"/>
                <a:gd name="T58" fmla="*/ 1 w 76"/>
                <a:gd name="T59" fmla="*/ 2 h 80"/>
                <a:gd name="T60" fmla="*/ 1 w 76"/>
                <a:gd name="T61" fmla="*/ 2 h 80"/>
                <a:gd name="T62" fmla="*/ 1 w 76"/>
                <a:gd name="T63" fmla="*/ 2 h 80"/>
                <a:gd name="T64" fmla="*/ 0 w 76"/>
                <a:gd name="T65" fmla="*/ 2 h 80"/>
                <a:gd name="T66" fmla="*/ 0 w 76"/>
                <a:gd name="T67" fmla="*/ 2 h 80"/>
                <a:gd name="T68" fmla="*/ 0 w 76"/>
                <a:gd name="T69" fmla="*/ 2 h 80"/>
                <a:gd name="T70" fmla="*/ 0 w 76"/>
                <a:gd name="T71" fmla="*/ 2 h 80"/>
                <a:gd name="T72" fmla="*/ 0 w 76"/>
                <a:gd name="T73" fmla="*/ 3 h 80"/>
                <a:gd name="T74" fmla="*/ 0 w 76"/>
                <a:gd name="T75" fmla="*/ 3 h 80"/>
                <a:gd name="T76" fmla="*/ 0 w 76"/>
                <a:gd name="T77" fmla="*/ 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0"/>
                <a:gd name="T119" fmla="*/ 76 w 7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0">
                  <a:moveTo>
                    <a:pt x="0" y="80"/>
                  </a:moveTo>
                  <a:lnTo>
                    <a:pt x="0" y="80"/>
                  </a:lnTo>
                  <a:lnTo>
                    <a:pt x="8" y="80"/>
                  </a:lnTo>
                  <a:lnTo>
                    <a:pt x="16" y="79"/>
                  </a:lnTo>
                  <a:lnTo>
                    <a:pt x="23" y="76"/>
                  </a:lnTo>
                  <a:lnTo>
                    <a:pt x="30" y="74"/>
                  </a:lnTo>
                  <a:lnTo>
                    <a:pt x="36" y="70"/>
                  </a:lnTo>
                  <a:lnTo>
                    <a:pt x="43" y="67"/>
                  </a:lnTo>
                  <a:lnTo>
                    <a:pt x="48" y="62"/>
                  </a:lnTo>
                  <a:lnTo>
                    <a:pt x="53" y="57"/>
                  </a:lnTo>
                  <a:lnTo>
                    <a:pt x="59" y="51"/>
                  </a:lnTo>
                  <a:lnTo>
                    <a:pt x="63" y="45"/>
                  </a:lnTo>
                  <a:lnTo>
                    <a:pt x="66" y="38"/>
                  </a:lnTo>
                  <a:lnTo>
                    <a:pt x="70" y="31"/>
                  </a:lnTo>
                  <a:lnTo>
                    <a:pt x="72" y="24"/>
                  </a:lnTo>
                  <a:lnTo>
                    <a:pt x="74" y="16"/>
                  </a:lnTo>
                  <a:lnTo>
                    <a:pt x="75" y="8"/>
                  </a:lnTo>
                  <a:lnTo>
                    <a:pt x="76" y="0"/>
                  </a:lnTo>
                  <a:lnTo>
                    <a:pt x="51" y="0"/>
                  </a:lnTo>
                  <a:lnTo>
                    <a:pt x="51" y="6"/>
                  </a:lnTo>
                  <a:lnTo>
                    <a:pt x="50" y="10"/>
                  </a:lnTo>
                  <a:lnTo>
                    <a:pt x="49" y="15"/>
                  </a:lnTo>
                  <a:lnTo>
                    <a:pt x="48" y="21"/>
                  </a:lnTo>
                  <a:lnTo>
                    <a:pt x="46" y="25"/>
                  </a:lnTo>
                  <a:lnTo>
                    <a:pt x="43" y="30"/>
                  </a:lnTo>
                  <a:lnTo>
                    <a:pt x="40" y="34"/>
                  </a:lnTo>
                  <a:lnTo>
                    <a:pt x="37" y="38"/>
                  </a:lnTo>
                  <a:lnTo>
                    <a:pt x="33" y="42"/>
                  </a:lnTo>
                  <a:lnTo>
                    <a:pt x="30" y="44"/>
                  </a:lnTo>
                  <a:lnTo>
                    <a:pt x="25" y="46"/>
                  </a:lnTo>
                  <a:lnTo>
                    <a:pt x="21" y="49"/>
                  </a:lnTo>
                  <a:lnTo>
                    <a:pt x="16" y="51"/>
                  </a:lnTo>
                  <a:lnTo>
                    <a:pt x="11" y="52"/>
                  </a:lnTo>
                  <a:lnTo>
                    <a:pt x="6" y="54"/>
                  </a:lnTo>
                  <a:lnTo>
                    <a:pt x="0" y="54"/>
                  </a:lnTo>
                  <a:lnTo>
                    <a:pt x="0" y="80"/>
                  </a:lnTo>
                  <a:close/>
                </a:path>
              </a:pathLst>
            </a:custGeom>
            <a:solidFill>
              <a:srgbClr val="1F1A17"/>
            </a:solidFill>
            <a:ln w="9525">
              <a:noFill/>
              <a:round/>
              <a:headEnd/>
              <a:tailEnd/>
            </a:ln>
          </p:spPr>
          <p:txBody>
            <a:bodyPr/>
            <a:lstStyle/>
            <a:p>
              <a:endParaRPr lang="en-US"/>
            </a:p>
          </p:txBody>
        </p:sp>
        <p:sp>
          <p:nvSpPr>
            <p:cNvPr id="45276" name="Freeform 213"/>
            <p:cNvSpPr>
              <a:spLocks/>
            </p:cNvSpPr>
            <p:nvPr/>
          </p:nvSpPr>
          <p:spPr bwMode="auto">
            <a:xfrm>
              <a:off x="2881" y="3154"/>
              <a:ext cx="25" cy="27"/>
            </a:xfrm>
            <a:custGeom>
              <a:avLst/>
              <a:gdLst>
                <a:gd name="T0" fmla="*/ 0 w 75"/>
                <a:gd name="T1" fmla="*/ 0 h 80"/>
                <a:gd name="T2" fmla="*/ 0 w 75"/>
                <a:gd name="T3" fmla="*/ 0 h 80"/>
                <a:gd name="T4" fmla="*/ 0 w 75"/>
                <a:gd name="T5" fmla="*/ 0 h 80"/>
                <a:gd name="T6" fmla="*/ 0 w 75"/>
                <a:gd name="T7" fmla="*/ 1 h 80"/>
                <a:gd name="T8" fmla="*/ 0 w 75"/>
                <a:gd name="T9" fmla="*/ 1 h 80"/>
                <a:gd name="T10" fmla="*/ 0 w 75"/>
                <a:gd name="T11" fmla="*/ 1 h 80"/>
                <a:gd name="T12" fmla="*/ 0 w 75"/>
                <a:gd name="T13" fmla="*/ 1 h 80"/>
                <a:gd name="T14" fmla="*/ 0 w 75"/>
                <a:gd name="T15" fmla="*/ 2 h 80"/>
                <a:gd name="T16" fmla="*/ 1 w 75"/>
                <a:gd name="T17" fmla="*/ 2 h 80"/>
                <a:gd name="T18" fmla="*/ 1 w 75"/>
                <a:gd name="T19" fmla="*/ 2 h 80"/>
                <a:gd name="T20" fmla="*/ 1 w 75"/>
                <a:gd name="T21" fmla="*/ 2 h 80"/>
                <a:gd name="T22" fmla="*/ 1 w 75"/>
                <a:gd name="T23" fmla="*/ 3 h 80"/>
                <a:gd name="T24" fmla="*/ 1 w 75"/>
                <a:gd name="T25" fmla="*/ 3 h 80"/>
                <a:gd name="T26" fmla="*/ 2 w 75"/>
                <a:gd name="T27" fmla="*/ 3 h 80"/>
                <a:gd name="T28" fmla="*/ 2 w 75"/>
                <a:gd name="T29" fmla="*/ 3 h 80"/>
                <a:gd name="T30" fmla="*/ 2 w 75"/>
                <a:gd name="T31" fmla="*/ 3 h 80"/>
                <a:gd name="T32" fmla="*/ 2 w 75"/>
                <a:gd name="T33" fmla="*/ 3 h 80"/>
                <a:gd name="T34" fmla="*/ 3 w 75"/>
                <a:gd name="T35" fmla="*/ 3 h 80"/>
                <a:gd name="T36" fmla="*/ 3 w 75"/>
                <a:gd name="T37" fmla="*/ 2 h 80"/>
                <a:gd name="T38" fmla="*/ 3 w 75"/>
                <a:gd name="T39" fmla="*/ 2 h 80"/>
                <a:gd name="T40" fmla="*/ 2 w 75"/>
                <a:gd name="T41" fmla="*/ 2 h 80"/>
                <a:gd name="T42" fmla="*/ 2 w 75"/>
                <a:gd name="T43" fmla="*/ 2 h 80"/>
                <a:gd name="T44" fmla="*/ 2 w 75"/>
                <a:gd name="T45" fmla="*/ 2 h 80"/>
                <a:gd name="T46" fmla="*/ 2 w 75"/>
                <a:gd name="T47" fmla="*/ 2 h 80"/>
                <a:gd name="T48" fmla="*/ 2 w 75"/>
                <a:gd name="T49" fmla="*/ 2 h 80"/>
                <a:gd name="T50" fmla="*/ 2 w 75"/>
                <a:gd name="T51" fmla="*/ 2 h 80"/>
                <a:gd name="T52" fmla="*/ 1 w 75"/>
                <a:gd name="T53" fmla="*/ 1 h 80"/>
                <a:gd name="T54" fmla="*/ 1 w 75"/>
                <a:gd name="T55" fmla="*/ 1 h 80"/>
                <a:gd name="T56" fmla="*/ 1 w 75"/>
                <a:gd name="T57" fmla="*/ 1 h 80"/>
                <a:gd name="T58" fmla="*/ 1 w 75"/>
                <a:gd name="T59" fmla="*/ 1 h 80"/>
                <a:gd name="T60" fmla="*/ 1 w 75"/>
                <a:gd name="T61" fmla="*/ 1 h 80"/>
                <a:gd name="T62" fmla="*/ 1 w 75"/>
                <a:gd name="T63" fmla="*/ 1 h 80"/>
                <a:gd name="T64" fmla="*/ 1 w 75"/>
                <a:gd name="T65" fmla="*/ 0 h 80"/>
                <a:gd name="T66" fmla="*/ 1 w 75"/>
                <a:gd name="T67" fmla="*/ 0 h 80"/>
                <a:gd name="T68" fmla="*/ 1 w 75"/>
                <a:gd name="T69" fmla="*/ 0 h 80"/>
                <a:gd name="T70" fmla="*/ 1 w 75"/>
                <a:gd name="T71" fmla="*/ 0 h 80"/>
                <a:gd name="T72" fmla="*/ 0 w 75"/>
                <a:gd name="T73" fmla="*/ 0 h 80"/>
                <a:gd name="T74" fmla="*/ 0 w 75"/>
                <a:gd name="T75" fmla="*/ 0 h 80"/>
                <a:gd name="T76" fmla="*/ 0 w 75"/>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0"/>
                <a:gd name="T119" fmla="*/ 75 w 75"/>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0">
                  <a:moveTo>
                    <a:pt x="0" y="0"/>
                  </a:moveTo>
                  <a:lnTo>
                    <a:pt x="0" y="0"/>
                  </a:lnTo>
                  <a:lnTo>
                    <a:pt x="0" y="8"/>
                  </a:lnTo>
                  <a:lnTo>
                    <a:pt x="1" y="16"/>
                  </a:lnTo>
                  <a:lnTo>
                    <a:pt x="3" y="24"/>
                  </a:lnTo>
                  <a:lnTo>
                    <a:pt x="5" y="31"/>
                  </a:lnTo>
                  <a:lnTo>
                    <a:pt x="9" y="38"/>
                  </a:lnTo>
                  <a:lnTo>
                    <a:pt x="12" y="45"/>
                  </a:lnTo>
                  <a:lnTo>
                    <a:pt x="16" y="51"/>
                  </a:lnTo>
                  <a:lnTo>
                    <a:pt x="21" y="57"/>
                  </a:lnTo>
                  <a:lnTo>
                    <a:pt x="27" y="62"/>
                  </a:lnTo>
                  <a:lnTo>
                    <a:pt x="32" y="67"/>
                  </a:lnTo>
                  <a:lnTo>
                    <a:pt x="39" y="70"/>
                  </a:lnTo>
                  <a:lnTo>
                    <a:pt x="45" y="74"/>
                  </a:lnTo>
                  <a:lnTo>
                    <a:pt x="53" y="76"/>
                  </a:lnTo>
                  <a:lnTo>
                    <a:pt x="59" y="79"/>
                  </a:lnTo>
                  <a:lnTo>
                    <a:pt x="67" y="80"/>
                  </a:lnTo>
                  <a:lnTo>
                    <a:pt x="75" y="80"/>
                  </a:lnTo>
                  <a:lnTo>
                    <a:pt x="75" y="54"/>
                  </a:lnTo>
                  <a:lnTo>
                    <a:pt x="69" y="54"/>
                  </a:lnTo>
                  <a:lnTo>
                    <a:pt x="64" y="52"/>
                  </a:lnTo>
                  <a:lnTo>
                    <a:pt x="59" y="51"/>
                  </a:lnTo>
                  <a:lnTo>
                    <a:pt x="54" y="49"/>
                  </a:lnTo>
                  <a:lnTo>
                    <a:pt x="50" y="46"/>
                  </a:lnTo>
                  <a:lnTo>
                    <a:pt x="45" y="44"/>
                  </a:lnTo>
                  <a:lnTo>
                    <a:pt x="42" y="42"/>
                  </a:lnTo>
                  <a:lnTo>
                    <a:pt x="38" y="38"/>
                  </a:lnTo>
                  <a:lnTo>
                    <a:pt x="34" y="34"/>
                  </a:lnTo>
                  <a:lnTo>
                    <a:pt x="32" y="30"/>
                  </a:lnTo>
                  <a:lnTo>
                    <a:pt x="29" y="25"/>
                  </a:lnTo>
                  <a:lnTo>
                    <a:pt x="28" y="21"/>
                  </a:lnTo>
                  <a:lnTo>
                    <a:pt x="26" y="15"/>
                  </a:lnTo>
                  <a:lnTo>
                    <a:pt x="25" y="10"/>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277" name="Freeform 214"/>
            <p:cNvSpPr>
              <a:spLocks/>
            </p:cNvSpPr>
            <p:nvPr/>
          </p:nvSpPr>
          <p:spPr bwMode="auto">
            <a:xfrm>
              <a:off x="2881" y="3127"/>
              <a:ext cx="25" cy="27"/>
            </a:xfrm>
            <a:custGeom>
              <a:avLst/>
              <a:gdLst>
                <a:gd name="T0" fmla="*/ 3 w 75"/>
                <a:gd name="T1" fmla="*/ 0 h 81"/>
                <a:gd name="T2" fmla="*/ 3 w 75"/>
                <a:gd name="T3" fmla="*/ 0 h 81"/>
                <a:gd name="T4" fmla="*/ 2 w 75"/>
                <a:gd name="T5" fmla="*/ 0 h 81"/>
                <a:gd name="T6" fmla="*/ 2 w 75"/>
                <a:gd name="T7" fmla="*/ 0 h 81"/>
                <a:gd name="T8" fmla="*/ 2 w 75"/>
                <a:gd name="T9" fmla="*/ 0 h 81"/>
                <a:gd name="T10" fmla="*/ 2 w 75"/>
                <a:gd name="T11" fmla="*/ 0 h 81"/>
                <a:gd name="T12" fmla="*/ 1 w 75"/>
                <a:gd name="T13" fmla="*/ 0 h 81"/>
                <a:gd name="T14" fmla="*/ 1 w 75"/>
                <a:gd name="T15" fmla="*/ 1 h 81"/>
                <a:gd name="T16" fmla="*/ 1 w 75"/>
                <a:gd name="T17" fmla="*/ 1 h 81"/>
                <a:gd name="T18" fmla="*/ 1 w 75"/>
                <a:gd name="T19" fmla="*/ 1 h 81"/>
                <a:gd name="T20" fmla="*/ 1 w 75"/>
                <a:gd name="T21" fmla="*/ 1 h 81"/>
                <a:gd name="T22" fmla="*/ 0 w 75"/>
                <a:gd name="T23" fmla="*/ 1 h 81"/>
                <a:gd name="T24" fmla="*/ 0 w 75"/>
                <a:gd name="T25" fmla="*/ 2 h 81"/>
                <a:gd name="T26" fmla="*/ 0 w 75"/>
                <a:gd name="T27" fmla="*/ 2 h 81"/>
                <a:gd name="T28" fmla="*/ 0 w 75"/>
                <a:gd name="T29" fmla="*/ 2 h 81"/>
                <a:gd name="T30" fmla="*/ 0 w 75"/>
                <a:gd name="T31" fmla="*/ 2 h 81"/>
                <a:gd name="T32" fmla="*/ 0 w 75"/>
                <a:gd name="T33" fmla="*/ 3 h 81"/>
                <a:gd name="T34" fmla="*/ 0 w 75"/>
                <a:gd name="T35" fmla="*/ 3 h 81"/>
                <a:gd name="T36" fmla="*/ 1 w 75"/>
                <a:gd name="T37" fmla="*/ 3 h 81"/>
                <a:gd name="T38" fmla="*/ 1 w 75"/>
                <a:gd name="T39" fmla="*/ 3 h 81"/>
                <a:gd name="T40" fmla="*/ 1 w 75"/>
                <a:gd name="T41" fmla="*/ 3 h 81"/>
                <a:gd name="T42" fmla="*/ 1 w 75"/>
                <a:gd name="T43" fmla="*/ 2 h 81"/>
                <a:gd name="T44" fmla="*/ 1 w 75"/>
                <a:gd name="T45" fmla="*/ 2 h 81"/>
                <a:gd name="T46" fmla="*/ 1 w 75"/>
                <a:gd name="T47" fmla="*/ 2 h 81"/>
                <a:gd name="T48" fmla="*/ 1 w 75"/>
                <a:gd name="T49" fmla="*/ 2 h 81"/>
                <a:gd name="T50" fmla="*/ 1 w 75"/>
                <a:gd name="T51" fmla="*/ 2 h 81"/>
                <a:gd name="T52" fmla="*/ 1 w 75"/>
                <a:gd name="T53" fmla="*/ 2 h 81"/>
                <a:gd name="T54" fmla="*/ 2 w 75"/>
                <a:gd name="T55" fmla="*/ 1 h 81"/>
                <a:gd name="T56" fmla="*/ 2 w 75"/>
                <a:gd name="T57" fmla="*/ 1 h 81"/>
                <a:gd name="T58" fmla="*/ 2 w 75"/>
                <a:gd name="T59" fmla="*/ 1 h 81"/>
                <a:gd name="T60" fmla="*/ 2 w 75"/>
                <a:gd name="T61" fmla="*/ 1 h 81"/>
                <a:gd name="T62" fmla="*/ 2 w 75"/>
                <a:gd name="T63" fmla="*/ 1 h 81"/>
                <a:gd name="T64" fmla="*/ 2 w 75"/>
                <a:gd name="T65" fmla="*/ 1 h 81"/>
                <a:gd name="T66" fmla="*/ 3 w 75"/>
                <a:gd name="T67" fmla="*/ 1 h 81"/>
                <a:gd name="T68" fmla="*/ 3 w 75"/>
                <a:gd name="T69" fmla="*/ 1 h 81"/>
                <a:gd name="T70" fmla="*/ 3 w 75"/>
                <a:gd name="T71" fmla="*/ 1 h 81"/>
                <a:gd name="T72" fmla="*/ 3 w 75"/>
                <a:gd name="T73" fmla="*/ 0 h 81"/>
                <a:gd name="T74" fmla="*/ 3 w 75"/>
                <a:gd name="T75" fmla="*/ 0 h 81"/>
                <a:gd name="T76" fmla="*/ 3 w 75"/>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1"/>
                <a:gd name="T119" fmla="*/ 75 w 75"/>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1">
                  <a:moveTo>
                    <a:pt x="75" y="0"/>
                  </a:moveTo>
                  <a:lnTo>
                    <a:pt x="75" y="0"/>
                  </a:lnTo>
                  <a:lnTo>
                    <a:pt x="67" y="0"/>
                  </a:lnTo>
                  <a:lnTo>
                    <a:pt x="59" y="2"/>
                  </a:lnTo>
                  <a:lnTo>
                    <a:pt x="53" y="4"/>
                  </a:lnTo>
                  <a:lnTo>
                    <a:pt x="45" y="6"/>
                  </a:lnTo>
                  <a:lnTo>
                    <a:pt x="39" y="10"/>
                  </a:lnTo>
                  <a:lnTo>
                    <a:pt x="32" y="15"/>
                  </a:lnTo>
                  <a:lnTo>
                    <a:pt x="27" y="18"/>
                  </a:lnTo>
                  <a:lnTo>
                    <a:pt x="21" y="24"/>
                  </a:lnTo>
                  <a:lnTo>
                    <a:pt x="16" y="29"/>
                  </a:lnTo>
                  <a:lnTo>
                    <a:pt x="12" y="36"/>
                  </a:lnTo>
                  <a:lnTo>
                    <a:pt x="9" y="42"/>
                  </a:lnTo>
                  <a:lnTo>
                    <a:pt x="5" y="50"/>
                  </a:lnTo>
                  <a:lnTo>
                    <a:pt x="3" y="57"/>
                  </a:lnTo>
                  <a:lnTo>
                    <a:pt x="1" y="65"/>
                  </a:lnTo>
                  <a:lnTo>
                    <a:pt x="0" y="72"/>
                  </a:lnTo>
                  <a:lnTo>
                    <a:pt x="0" y="81"/>
                  </a:lnTo>
                  <a:lnTo>
                    <a:pt x="24" y="81"/>
                  </a:lnTo>
                  <a:lnTo>
                    <a:pt x="24" y="76"/>
                  </a:lnTo>
                  <a:lnTo>
                    <a:pt x="25" y="70"/>
                  </a:lnTo>
                  <a:lnTo>
                    <a:pt x="26" y="65"/>
                  </a:lnTo>
                  <a:lnTo>
                    <a:pt x="28" y="60"/>
                  </a:lnTo>
                  <a:lnTo>
                    <a:pt x="29" y="56"/>
                  </a:lnTo>
                  <a:lnTo>
                    <a:pt x="32" y="51"/>
                  </a:lnTo>
                  <a:lnTo>
                    <a:pt x="34" y="47"/>
                  </a:lnTo>
                  <a:lnTo>
                    <a:pt x="38" y="44"/>
                  </a:lnTo>
                  <a:lnTo>
                    <a:pt x="42" y="40"/>
                  </a:lnTo>
                  <a:lnTo>
                    <a:pt x="45" y="36"/>
                  </a:lnTo>
                  <a:lnTo>
                    <a:pt x="50" y="34"/>
                  </a:lnTo>
                  <a:lnTo>
                    <a:pt x="54" y="32"/>
                  </a:lnTo>
                  <a:lnTo>
                    <a:pt x="59" y="29"/>
                  </a:lnTo>
                  <a:lnTo>
                    <a:pt x="65" y="28"/>
                  </a:lnTo>
                  <a:lnTo>
                    <a:pt x="69" y="28"/>
                  </a:lnTo>
                  <a:lnTo>
                    <a:pt x="75" y="27"/>
                  </a:lnTo>
                  <a:lnTo>
                    <a:pt x="75" y="0"/>
                  </a:lnTo>
                  <a:close/>
                </a:path>
              </a:pathLst>
            </a:custGeom>
            <a:solidFill>
              <a:srgbClr val="1F1A17"/>
            </a:solidFill>
            <a:ln w="9525">
              <a:noFill/>
              <a:round/>
              <a:headEnd/>
              <a:tailEnd/>
            </a:ln>
          </p:spPr>
          <p:txBody>
            <a:bodyPr/>
            <a:lstStyle/>
            <a:p>
              <a:endParaRPr lang="en-US"/>
            </a:p>
          </p:txBody>
        </p:sp>
        <p:sp>
          <p:nvSpPr>
            <p:cNvPr id="45278" name="Freeform 215"/>
            <p:cNvSpPr>
              <a:spLocks/>
            </p:cNvSpPr>
            <p:nvPr/>
          </p:nvSpPr>
          <p:spPr bwMode="auto">
            <a:xfrm>
              <a:off x="2906" y="3127"/>
              <a:ext cx="25" cy="27"/>
            </a:xfrm>
            <a:custGeom>
              <a:avLst/>
              <a:gdLst>
                <a:gd name="T0" fmla="*/ 3 w 76"/>
                <a:gd name="T1" fmla="*/ 3 h 81"/>
                <a:gd name="T2" fmla="*/ 3 w 76"/>
                <a:gd name="T3" fmla="*/ 3 h 81"/>
                <a:gd name="T4" fmla="*/ 3 w 76"/>
                <a:gd name="T5" fmla="*/ 3 h 81"/>
                <a:gd name="T6" fmla="*/ 3 w 76"/>
                <a:gd name="T7" fmla="*/ 2 h 81"/>
                <a:gd name="T8" fmla="*/ 3 w 76"/>
                <a:gd name="T9" fmla="*/ 2 h 81"/>
                <a:gd name="T10" fmla="*/ 3 w 76"/>
                <a:gd name="T11" fmla="*/ 2 h 81"/>
                <a:gd name="T12" fmla="*/ 2 w 76"/>
                <a:gd name="T13" fmla="*/ 2 h 81"/>
                <a:gd name="T14" fmla="*/ 2 w 76"/>
                <a:gd name="T15" fmla="*/ 1 h 81"/>
                <a:gd name="T16" fmla="*/ 2 w 76"/>
                <a:gd name="T17" fmla="*/ 1 h 81"/>
                <a:gd name="T18" fmla="*/ 2 w 76"/>
                <a:gd name="T19" fmla="*/ 1 h 81"/>
                <a:gd name="T20" fmla="*/ 2 w 76"/>
                <a:gd name="T21" fmla="*/ 1 h 81"/>
                <a:gd name="T22" fmla="*/ 2 w 76"/>
                <a:gd name="T23" fmla="*/ 1 h 81"/>
                <a:gd name="T24" fmla="*/ 1 w 76"/>
                <a:gd name="T25" fmla="*/ 0 h 81"/>
                <a:gd name="T26" fmla="*/ 1 w 76"/>
                <a:gd name="T27" fmla="*/ 0 h 81"/>
                <a:gd name="T28" fmla="*/ 1 w 76"/>
                <a:gd name="T29" fmla="*/ 0 h 81"/>
                <a:gd name="T30" fmla="*/ 1 w 76"/>
                <a:gd name="T31" fmla="*/ 0 h 81"/>
                <a:gd name="T32" fmla="*/ 0 w 76"/>
                <a:gd name="T33" fmla="*/ 0 h 81"/>
                <a:gd name="T34" fmla="*/ 0 w 76"/>
                <a:gd name="T35" fmla="*/ 0 h 81"/>
                <a:gd name="T36" fmla="*/ 0 w 76"/>
                <a:gd name="T37" fmla="*/ 1 h 81"/>
                <a:gd name="T38" fmla="*/ 0 w 76"/>
                <a:gd name="T39" fmla="*/ 1 h 81"/>
                <a:gd name="T40" fmla="*/ 0 w 76"/>
                <a:gd name="T41" fmla="*/ 1 h 81"/>
                <a:gd name="T42" fmla="*/ 1 w 76"/>
                <a:gd name="T43" fmla="*/ 1 h 81"/>
                <a:gd name="T44" fmla="*/ 1 w 76"/>
                <a:gd name="T45" fmla="*/ 1 h 81"/>
                <a:gd name="T46" fmla="*/ 1 w 76"/>
                <a:gd name="T47" fmla="*/ 1 h 81"/>
                <a:gd name="T48" fmla="*/ 1 w 76"/>
                <a:gd name="T49" fmla="*/ 1 h 81"/>
                <a:gd name="T50" fmla="*/ 1 w 76"/>
                <a:gd name="T51" fmla="*/ 1 h 81"/>
                <a:gd name="T52" fmla="*/ 1 w 76"/>
                <a:gd name="T53" fmla="*/ 2 h 81"/>
                <a:gd name="T54" fmla="*/ 1 w 76"/>
                <a:gd name="T55" fmla="*/ 2 h 81"/>
                <a:gd name="T56" fmla="*/ 2 w 76"/>
                <a:gd name="T57" fmla="*/ 2 h 81"/>
                <a:gd name="T58" fmla="*/ 2 w 76"/>
                <a:gd name="T59" fmla="*/ 2 h 81"/>
                <a:gd name="T60" fmla="*/ 2 w 76"/>
                <a:gd name="T61" fmla="*/ 2 h 81"/>
                <a:gd name="T62" fmla="*/ 2 w 76"/>
                <a:gd name="T63" fmla="*/ 2 h 81"/>
                <a:gd name="T64" fmla="*/ 2 w 76"/>
                <a:gd name="T65" fmla="*/ 3 h 81"/>
                <a:gd name="T66" fmla="*/ 2 w 76"/>
                <a:gd name="T67" fmla="*/ 3 h 81"/>
                <a:gd name="T68" fmla="*/ 2 w 76"/>
                <a:gd name="T69" fmla="*/ 3 h 81"/>
                <a:gd name="T70" fmla="*/ 2 w 76"/>
                <a:gd name="T71" fmla="*/ 3 h 81"/>
                <a:gd name="T72" fmla="*/ 3 w 76"/>
                <a:gd name="T73" fmla="*/ 3 h 81"/>
                <a:gd name="T74" fmla="*/ 3 w 76"/>
                <a:gd name="T75" fmla="*/ 3 h 81"/>
                <a:gd name="T76" fmla="*/ 3 w 76"/>
                <a:gd name="T77" fmla="*/ 3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1"/>
                <a:gd name="T119" fmla="*/ 76 w 76"/>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1">
                  <a:moveTo>
                    <a:pt x="76" y="81"/>
                  </a:moveTo>
                  <a:lnTo>
                    <a:pt x="76" y="81"/>
                  </a:lnTo>
                  <a:lnTo>
                    <a:pt x="75" y="72"/>
                  </a:lnTo>
                  <a:lnTo>
                    <a:pt x="74" y="65"/>
                  </a:lnTo>
                  <a:lnTo>
                    <a:pt x="72" y="57"/>
                  </a:lnTo>
                  <a:lnTo>
                    <a:pt x="70" y="50"/>
                  </a:lnTo>
                  <a:lnTo>
                    <a:pt x="66" y="42"/>
                  </a:lnTo>
                  <a:lnTo>
                    <a:pt x="63" y="36"/>
                  </a:lnTo>
                  <a:lnTo>
                    <a:pt x="59" y="29"/>
                  </a:lnTo>
                  <a:lnTo>
                    <a:pt x="53" y="24"/>
                  </a:lnTo>
                  <a:lnTo>
                    <a:pt x="48" y="18"/>
                  </a:lnTo>
                  <a:lnTo>
                    <a:pt x="43" y="15"/>
                  </a:lnTo>
                  <a:lnTo>
                    <a:pt x="36" y="10"/>
                  </a:lnTo>
                  <a:lnTo>
                    <a:pt x="30" y="6"/>
                  </a:lnTo>
                  <a:lnTo>
                    <a:pt x="23" y="4"/>
                  </a:lnTo>
                  <a:lnTo>
                    <a:pt x="16" y="2"/>
                  </a:lnTo>
                  <a:lnTo>
                    <a:pt x="8" y="0"/>
                  </a:lnTo>
                  <a:lnTo>
                    <a:pt x="0" y="0"/>
                  </a:lnTo>
                  <a:lnTo>
                    <a:pt x="0" y="27"/>
                  </a:lnTo>
                  <a:lnTo>
                    <a:pt x="6" y="28"/>
                  </a:lnTo>
                  <a:lnTo>
                    <a:pt x="11" y="28"/>
                  </a:lnTo>
                  <a:lnTo>
                    <a:pt x="16" y="29"/>
                  </a:lnTo>
                  <a:lnTo>
                    <a:pt x="21" y="32"/>
                  </a:lnTo>
                  <a:lnTo>
                    <a:pt x="25" y="34"/>
                  </a:lnTo>
                  <a:lnTo>
                    <a:pt x="30" y="36"/>
                  </a:lnTo>
                  <a:lnTo>
                    <a:pt x="33" y="40"/>
                  </a:lnTo>
                  <a:lnTo>
                    <a:pt x="37" y="44"/>
                  </a:lnTo>
                  <a:lnTo>
                    <a:pt x="40" y="47"/>
                  </a:lnTo>
                  <a:lnTo>
                    <a:pt x="43" y="51"/>
                  </a:lnTo>
                  <a:lnTo>
                    <a:pt x="46" y="56"/>
                  </a:lnTo>
                  <a:lnTo>
                    <a:pt x="48" y="60"/>
                  </a:lnTo>
                  <a:lnTo>
                    <a:pt x="49" y="65"/>
                  </a:lnTo>
                  <a:lnTo>
                    <a:pt x="50" y="70"/>
                  </a:lnTo>
                  <a:lnTo>
                    <a:pt x="51" y="76"/>
                  </a:lnTo>
                  <a:lnTo>
                    <a:pt x="51" y="81"/>
                  </a:lnTo>
                  <a:lnTo>
                    <a:pt x="76" y="81"/>
                  </a:lnTo>
                  <a:close/>
                </a:path>
              </a:pathLst>
            </a:custGeom>
            <a:solidFill>
              <a:srgbClr val="1F1A17"/>
            </a:solidFill>
            <a:ln w="9525">
              <a:noFill/>
              <a:round/>
              <a:headEnd/>
              <a:tailEnd/>
            </a:ln>
          </p:spPr>
          <p:txBody>
            <a:bodyPr/>
            <a:lstStyle/>
            <a:p>
              <a:endParaRPr lang="en-US"/>
            </a:p>
          </p:txBody>
        </p:sp>
        <p:sp>
          <p:nvSpPr>
            <p:cNvPr id="45279" name="Freeform 216"/>
            <p:cNvSpPr>
              <a:spLocks/>
            </p:cNvSpPr>
            <p:nvPr/>
          </p:nvSpPr>
          <p:spPr bwMode="auto">
            <a:xfrm>
              <a:off x="3705" y="2993"/>
              <a:ext cx="48" cy="53"/>
            </a:xfrm>
            <a:custGeom>
              <a:avLst/>
              <a:gdLst>
                <a:gd name="T0" fmla="*/ 5 w 145"/>
                <a:gd name="T1" fmla="*/ 3 h 158"/>
                <a:gd name="T2" fmla="*/ 5 w 145"/>
                <a:gd name="T3" fmla="*/ 4 h 158"/>
                <a:gd name="T4" fmla="*/ 5 w 145"/>
                <a:gd name="T5" fmla="*/ 4 h 158"/>
                <a:gd name="T6" fmla="*/ 5 w 145"/>
                <a:gd name="T7" fmla="*/ 5 h 158"/>
                <a:gd name="T8" fmla="*/ 4 w 145"/>
                <a:gd name="T9" fmla="*/ 5 h 158"/>
                <a:gd name="T10" fmla="*/ 4 w 145"/>
                <a:gd name="T11" fmla="*/ 6 h 158"/>
                <a:gd name="T12" fmla="*/ 3 w 145"/>
                <a:gd name="T13" fmla="*/ 6 h 158"/>
                <a:gd name="T14" fmla="*/ 3 w 145"/>
                <a:gd name="T15" fmla="*/ 6 h 158"/>
                <a:gd name="T16" fmla="*/ 2 w 145"/>
                <a:gd name="T17" fmla="*/ 6 h 158"/>
                <a:gd name="T18" fmla="*/ 2 w 145"/>
                <a:gd name="T19" fmla="*/ 6 h 158"/>
                <a:gd name="T20" fmla="*/ 1 w 145"/>
                <a:gd name="T21" fmla="*/ 6 h 158"/>
                <a:gd name="T22" fmla="*/ 1 w 145"/>
                <a:gd name="T23" fmla="*/ 5 h 158"/>
                <a:gd name="T24" fmla="*/ 1 w 145"/>
                <a:gd name="T25" fmla="*/ 5 h 158"/>
                <a:gd name="T26" fmla="*/ 0 w 145"/>
                <a:gd name="T27" fmla="*/ 4 h 158"/>
                <a:gd name="T28" fmla="*/ 0 w 145"/>
                <a:gd name="T29" fmla="*/ 4 h 158"/>
                <a:gd name="T30" fmla="*/ 0 w 145"/>
                <a:gd name="T31" fmla="*/ 3 h 158"/>
                <a:gd name="T32" fmla="*/ 0 w 145"/>
                <a:gd name="T33" fmla="*/ 3 h 158"/>
                <a:gd name="T34" fmla="*/ 0 w 145"/>
                <a:gd name="T35" fmla="*/ 2 h 158"/>
                <a:gd name="T36" fmla="*/ 0 w 145"/>
                <a:gd name="T37" fmla="*/ 2 h 158"/>
                <a:gd name="T38" fmla="*/ 1 w 145"/>
                <a:gd name="T39" fmla="*/ 1 h 158"/>
                <a:gd name="T40" fmla="*/ 1 w 145"/>
                <a:gd name="T41" fmla="*/ 1 h 158"/>
                <a:gd name="T42" fmla="*/ 1 w 145"/>
                <a:gd name="T43" fmla="*/ 0 h 158"/>
                <a:gd name="T44" fmla="*/ 2 w 145"/>
                <a:gd name="T45" fmla="*/ 0 h 158"/>
                <a:gd name="T46" fmla="*/ 2 w 145"/>
                <a:gd name="T47" fmla="*/ 0 h 158"/>
                <a:gd name="T48" fmla="*/ 3 w 145"/>
                <a:gd name="T49" fmla="*/ 0 h 158"/>
                <a:gd name="T50" fmla="*/ 3 w 145"/>
                <a:gd name="T51" fmla="*/ 0 h 158"/>
                <a:gd name="T52" fmla="*/ 4 w 145"/>
                <a:gd name="T53" fmla="*/ 0 h 158"/>
                <a:gd name="T54" fmla="*/ 4 w 145"/>
                <a:gd name="T55" fmla="*/ 1 h 158"/>
                <a:gd name="T56" fmla="*/ 5 w 145"/>
                <a:gd name="T57" fmla="*/ 1 h 158"/>
                <a:gd name="T58" fmla="*/ 5 w 145"/>
                <a:gd name="T59" fmla="*/ 2 h 158"/>
                <a:gd name="T60" fmla="*/ 5 w 145"/>
                <a:gd name="T61" fmla="*/ 2 h 158"/>
                <a:gd name="T62" fmla="*/ 5 w 145"/>
                <a:gd name="T63" fmla="*/ 3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58"/>
                <a:gd name="T98" fmla="*/ 145 w 145"/>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58">
                  <a:moveTo>
                    <a:pt x="145" y="81"/>
                  </a:moveTo>
                  <a:lnTo>
                    <a:pt x="145" y="89"/>
                  </a:lnTo>
                  <a:lnTo>
                    <a:pt x="144" y="97"/>
                  </a:lnTo>
                  <a:lnTo>
                    <a:pt x="141" y="104"/>
                  </a:lnTo>
                  <a:lnTo>
                    <a:pt x="139" y="111"/>
                  </a:lnTo>
                  <a:lnTo>
                    <a:pt x="136" y="117"/>
                  </a:lnTo>
                  <a:lnTo>
                    <a:pt x="133" y="125"/>
                  </a:lnTo>
                  <a:lnTo>
                    <a:pt x="129" y="131"/>
                  </a:lnTo>
                  <a:lnTo>
                    <a:pt x="124" y="135"/>
                  </a:lnTo>
                  <a:lnTo>
                    <a:pt x="119" y="140"/>
                  </a:lnTo>
                  <a:lnTo>
                    <a:pt x="113" y="145"/>
                  </a:lnTo>
                  <a:lnTo>
                    <a:pt x="108" y="148"/>
                  </a:lnTo>
                  <a:lnTo>
                    <a:pt x="102" y="152"/>
                  </a:lnTo>
                  <a:lnTo>
                    <a:pt x="94" y="154"/>
                  </a:lnTo>
                  <a:lnTo>
                    <a:pt x="87" y="157"/>
                  </a:lnTo>
                  <a:lnTo>
                    <a:pt x="80" y="158"/>
                  </a:lnTo>
                  <a:lnTo>
                    <a:pt x="72" y="158"/>
                  </a:lnTo>
                  <a:lnTo>
                    <a:pt x="65" y="158"/>
                  </a:lnTo>
                  <a:lnTo>
                    <a:pt x="57" y="157"/>
                  </a:lnTo>
                  <a:lnTo>
                    <a:pt x="50" y="154"/>
                  </a:lnTo>
                  <a:lnTo>
                    <a:pt x="43" y="152"/>
                  </a:lnTo>
                  <a:lnTo>
                    <a:pt x="37" y="148"/>
                  </a:lnTo>
                  <a:lnTo>
                    <a:pt x="31" y="145"/>
                  </a:lnTo>
                  <a:lnTo>
                    <a:pt x="26" y="140"/>
                  </a:lnTo>
                  <a:lnTo>
                    <a:pt x="21" y="135"/>
                  </a:lnTo>
                  <a:lnTo>
                    <a:pt x="16" y="131"/>
                  </a:lnTo>
                  <a:lnTo>
                    <a:pt x="12" y="125"/>
                  </a:lnTo>
                  <a:lnTo>
                    <a:pt x="8" y="117"/>
                  </a:lnTo>
                  <a:lnTo>
                    <a:pt x="5" y="111"/>
                  </a:lnTo>
                  <a:lnTo>
                    <a:pt x="2" y="104"/>
                  </a:lnTo>
                  <a:lnTo>
                    <a:pt x="1" y="97"/>
                  </a:lnTo>
                  <a:lnTo>
                    <a:pt x="0" y="89"/>
                  </a:lnTo>
                  <a:lnTo>
                    <a:pt x="0" y="81"/>
                  </a:lnTo>
                  <a:lnTo>
                    <a:pt x="0" y="73"/>
                  </a:lnTo>
                  <a:lnTo>
                    <a:pt x="1" y="65"/>
                  </a:lnTo>
                  <a:lnTo>
                    <a:pt x="2" y="56"/>
                  </a:lnTo>
                  <a:lnTo>
                    <a:pt x="5" y="49"/>
                  </a:lnTo>
                  <a:lnTo>
                    <a:pt x="8" y="42"/>
                  </a:lnTo>
                  <a:lnTo>
                    <a:pt x="12" y="36"/>
                  </a:lnTo>
                  <a:lnTo>
                    <a:pt x="16" y="29"/>
                  </a:lnTo>
                  <a:lnTo>
                    <a:pt x="21" y="24"/>
                  </a:lnTo>
                  <a:lnTo>
                    <a:pt x="26" y="18"/>
                  </a:lnTo>
                  <a:lnTo>
                    <a:pt x="31" y="14"/>
                  </a:lnTo>
                  <a:lnTo>
                    <a:pt x="37" y="10"/>
                  </a:lnTo>
                  <a:lnTo>
                    <a:pt x="43" y="7"/>
                  </a:lnTo>
                  <a:lnTo>
                    <a:pt x="50" y="4"/>
                  </a:lnTo>
                  <a:lnTo>
                    <a:pt x="57" y="2"/>
                  </a:lnTo>
                  <a:lnTo>
                    <a:pt x="65" y="1"/>
                  </a:lnTo>
                  <a:lnTo>
                    <a:pt x="72" y="0"/>
                  </a:lnTo>
                  <a:lnTo>
                    <a:pt x="80" y="1"/>
                  </a:lnTo>
                  <a:lnTo>
                    <a:pt x="87" y="2"/>
                  </a:lnTo>
                  <a:lnTo>
                    <a:pt x="94" y="4"/>
                  </a:lnTo>
                  <a:lnTo>
                    <a:pt x="102" y="7"/>
                  </a:lnTo>
                  <a:lnTo>
                    <a:pt x="108" y="10"/>
                  </a:lnTo>
                  <a:lnTo>
                    <a:pt x="113" y="14"/>
                  </a:lnTo>
                  <a:lnTo>
                    <a:pt x="119" y="18"/>
                  </a:lnTo>
                  <a:lnTo>
                    <a:pt x="124" y="24"/>
                  </a:lnTo>
                  <a:lnTo>
                    <a:pt x="129" y="29"/>
                  </a:lnTo>
                  <a:lnTo>
                    <a:pt x="133" y="36"/>
                  </a:lnTo>
                  <a:lnTo>
                    <a:pt x="136" y="42"/>
                  </a:lnTo>
                  <a:lnTo>
                    <a:pt x="139" y="49"/>
                  </a:lnTo>
                  <a:lnTo>
                    <a:pt x="141" y="56"/>
                  </a:lnTo>
                  <a:lnTo>
                    <a:pt x="144" y="65"/>
                  </a:lnTo>
                  <a:lnTo>
                    <a:pt x="145" y="73"/>
                  </a:lnTo>
                  <a:lnTo>
                    <a:pt x="145" y="81"/>
                  </a:lnTo>
                  <a:close/>
                </a:path>
              </a:pathLst>
            </a:custGeom>
            <a:solidFill>
              <a:srgbClr val="E87A41"/>
            </a:solidFill>
            <a:ln w="9525">
              <a:noFill/>
              <a:round/>
              <a:headEnd/>
              <a:tailEnd/>
            </a:ln>
          </p:spPr>
          <p:txBody>
            <a:bodyPr/>
            <a:lstStyle/>
            <a:p>
              <a:endParaRPr lang="en-US"/>
            </a:p>
          </p:txBody>
        </p:sp>
        <p:sp>
          <p:nvSpPr>
            <p:cNvPr id="45280" name="Freeform 217"/>
            <p:cNvSpPr>
              <a:spLocks/>
            </p:cNvSpPr>
            <p:nvPr/>
          </p:nvSpPr>
          <p:spPr bwMode="auto">
            <a:xfrm>
              <a:off x="3729" y="3020"/>
              <a:ext cx="28" cy="30"/>
            </a:xfrm>
            <a:custGeom>
              <a:avLst/>
              <a:gdLst>
                <a:gd name="T0" fmla="*/ 0 w 85"/>
                <a:gd name="T1" fmla="*/ 3 h 90"/>
                <a:gd name="T2" fmla="*/ 0 w 85"/>
                <a:gd name="T3" fmla="*/ 3 h 90"/>
                <a:gd name="T4" fmla="*/ 0 w 85"/>
                <a:gd name="T5" fmla="*/ 3 h 90"/>
                <a:gd name="T6" fmla="*/ 1 w 85"/>
                <a:gd name="T7" fmla="*/ 3 h 90"/>
                <a:gd name="T8" fmla="*/ 1 w 85"/>
                <a:gd name="T9" fmla="*/ 3 h 90"/>
                <a:gd name="T10" fmla="*/ 1 w 85"/>
                <a:gd name="T11" fmla="*/ 3 h 90"/>
                <a:gd name="T12" fmla="*/ 2 w 85"/>
                <a:gd name="T13" fmla="*/ 3 h 90"/>
                <a:gd name="T14" fmla="*/ 2 w 85"/>
                <a:gd name="T15" fmla="*/ 3 h 90"/>
                <a:gd name="T16" fmla="*/ 2 w 85"/>
                <a:gd name="T17" fmla="*/ 3 h 90"/>
                <a:gd name="T18" fmla="*/ 2 w 85"/>
                <a:gd name="T19" fmla="*/ 2 h 90"/>
                <a:gd name="T20" fmla="*/ 2 w 85"/>
                <a:gd name="T21" fmla="*/ 2 h 90"/>
                <a:gd name="T22" fmla="*/ 3 w 85"/>
                <a:gd name="T23" fmla="*/ 2 h 90"/>
                <a:gd name="T24" fmla="*/ 3 w 85"/>
                <a:gd name="T25" fmla="*/ 2 h 90"/>
                <a:gd name="T26" fmla="*/ 3 w 85"/>
                <a:gd name="T27" fmla="*/ 1 h 90"/>
                <a:gd name="T28" fmla="*/ 3 w 85"/>
                <a:gd name="T29" fmla="*/ 1 h 90"/>
                <a:gd name="T30" fmla="*/ 3 w 85"/>
                <a:gd name="T31" fmla="*/ 1 h 90"/>
                <a:gd name="T32" fmla="*/ 3 w 85"/>
                <a:gd name="T33" fmla="*/ 0 h 90"/>
                <a:gd name="T34" fmla="*/ 3 w 85"/>
                <a:gd name="T35" fmla="*/ 0 h 90"/>
                <a:gd name="T36" fmla="*/ 2 w 85"/>
                <a:gd name="T37" fmla="*/ 0 h 90"/>
                <a:gd name="T38" fmla="*/ 2 w 85"/>
                <a:gd name="T39" fmla="*/ 0 h 90"/>
                <a:gd name="T40" fmla="*/ 2 w 85"/>
                <a:gd name="T41" fmla="*/ 0 h 90"/>
                <a:gd name="T42" fmla="*/ 2 w 85"/>
                <a:gd name="T43" fmla="*/ 1 h 90"/>
                <a:gd name="T44" fmla="*/ 2 w 85"/>
                <a:gd name="T45" fmla="*/ 1 h 90"/>
                <a:gd name="T46" fmla="*/ 2 w 85"/>
                <a:gd name="T47" fmla="*/ 1 h 90"/>
                <a:gd name="T48" fmla="*/ 2 w 85"/>
                <a:gd name="T49" fmla="*/ 1 h 90"/>
                <a:gd name="T50" fmla="*/ 2 w 85"/>
                <a:gd name="T51" fmla="*/ 1 h 90"/>
                <a:gd name="T52" fmla="*/ 2 w 85"/>
                <a:gd name="T53" fmla="*/ 2 h 90"/>
                <a:gd name="T54" fmla="*/ 1 w 85"/>
                <a:gd name="T55" fmla="*/ 2 h 90"/>
                <a:gd name="T56" fmla="*/ 1 w 85"/>
                <a:gd name="T57" fmla="*/ 2 h 90"/>
                <a:gd name="T58" fmla="*/ 1 w 85"/>
                <a:gd name="T59" fmla="*/ 2 h 90"/>
                <a:gd name="T60" fmla="*/ 1 w 85"/>
                <a:gd name="T61" fmla="*/ 2 h 90"/>
                <a:gd name="T62" fmla="*/ 1 w 85"/>
                <a:gd name="T63" fmla="*/ 2 h 90"/>
                <a:gd name="T64" fmla="*/ 0 w 85"/>
                <a:gd name="T65" fmla="*/ 2 h 90"/>
                <a:gd name="T66" fmla="*/ 0 w 85"/>
                <a:gd name="T67" fmla="*/ 2 h 90"/>
                <a:gd name="T68" fmla="*/ 0 w 85"/>
                <a:gd name="T69" fmla="*/ 2 h 90"/>
                <a:gd name="T70" fmla="*/ 0 w 85"/>
                <a:gd name="T71" fmla="*/ 2 h 90"/>
                <a:gd name="T72" fmla="*/ 0 w 85"/>
                <a:gd name="T73" fmla="*/ 3 h 90"/>
                <a:gd name="T74" fmla="*/ 0 w 85"/>
                <a:gd name="T75" fmla="*/ 3 h 90"/>
                <a:gd name="T76" fmla="*/ 0 w 85"/>
                <a:gd name="T77" fmla="*/ 3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90"/>
                  </a:moveTo>
                  <a:lnTo>
                    <a:pt x="0" y="90"/>
                  </a:lnTo>
                  <a:lnTo>
                    <a:pt x="9" y="90"/>
                  </a:lnTo>
                  <a:lnTo>
                    <a:pt x="18" y="89"/>
                  </a:lnTo>
                  <a:lnTo>
                    <a:pt x="25" y="87"/>
                  </a:lnTo>
                  <a:lnTo>
                    <a:pt x="34" y="83"/>
                  </a:lnTo>
                  <a:lnTo>
                    <a:pt x="41" y="79"/>
                  </a:lnTo>
                  <a:lnTo>
                    <a:pt x="48" y="75"/>
                  </a:lnTo>
                  <a:lnTo>
                    <a:pt x="54" y="70"/>
                  </a:lnTo>
                  <a:lnTo>
                    <a:pt x="61" y="64"/>
                  </a:lnTo>
                  <a:lnTo>
                    <a:pt x="66" y="58"/>
                  </a:lnTo>
                  <a:lnTo>
                    <a:pt x="71" y="51"/>
                  </a:lnTo>
                  <a:lnTo>
                    <a:pt x="75" y="44"/>
                  </a:lnTo>
                  <a:lnTo>
                    <a:pt x="78" y="35"/>
                  </a:lnTo>
                  <a:lnTo>
                    <a:pt x="81" y="27"/>
                  </a:lnTo>
                  <a:lnTo>
                    <a:pt x="84" y="18"/>
                  </a:lnTo>
                  <a:lnTo>
                    <a:pt x="85" y="9"/>
                  </a:lnTo>
                  <a:lnTo>
                    <a:pt x="85" y="0"/>
                  </a:lnTo>
                  <a:lnTo>
                    <a:pt x="61" y="0"/>
                  </a:lnTo>
                  <a:lnTo>
                    <a:pt x="61" y="6"/>
                  </a:lnTo>
                  <a:lnTo>
                    <a:pt x="60" y="12"/>
                  </a:lnTo>
                  <a:lnTo>
                    <a:pt x="59" y="18"/>
                  </a:lnTo>
                  <a:lnTo>
                    <a:pt x="57" y="24"/>
                  </a:lnTo>
                  <a:lnTo>
                    <a:pt x="54" y="30"/>
                  </a:lnTo>
                  <a:lnTo>
                    <a:pt x="51" y="35"/>
                  </a:lnTo>
                  <a:lnTo>
                    <a:pt x="48" y="40"/>
                  </a:lnTo>
                  <a:lnTo>
                    <a:pt x="44" y="45"/>
                  </a:lnTo>
                  <a:lnTo>
                    <a:pt x="39" y="50"/>
                  </a:lnTo>
                  <a:lnTo>
                    <a:pt x="35" y="53"/>
                  </a:lnTo>
                  <a:lnTo>
                    <a:pt x="30" y="56"/>
                  </a:lnTo>
                  <a:lnTo>
                    <a:pt x="24" y="59"/>
                  </a:lnTo>
                  <a:lnTo>
                    <a:pt x="19" y="60"/>
                  </a:lnTo>
                  <a:lnTo>
                    <a:pt x="13" y="63"/>
                  </a:lnTo>
                  <a:lnTo>
                    <a:pt x="7" y="64"/>
                  </a:lnTo>
                  <a:lnTo>
                    <a:pt x="0" y="64"/>
                  </a:lnTo>
                  <a:lnTo>
                    <a:pt x="0" y="90"/>
                  </a:lnTo>
                  <a:close/>
                </a:path>
              </a:pathLst>
            </a:custGeom>
            <a:solidFill>
              <a:srgbClr val="1F1A17"/>
            </a:solidFill>
            <a:ln w="9525">
              <a:noFill/>
              <a:round/>
              <a:headEnd/>
              <a:tailEnd/>
            </a:ln>
          </p:spPr>
          <p:txBody>
            <a:bodyPr/>
            <a:lstStyle/>
            <a:p>
              <a:endParaRPr lang="en-US"/>
            </a:p>
          </p:txBody>
        </p:sp>
        <p:sp>
          <p:nvSpPr>
            <p:cNvPr id="45281" name="Freeform 218"/>
            <p:cNvSpPr>
              <a:spLocks/>
            </p:cNvSpPr>
            <p:nvPr/>
          </p:nvSpPr>
          <p:spPr bwMode="auto">
            <a:xfrm>
              <a:off x="3701" y="3020"/>
              <a:ext cx="28" cy="30"/>
            </a:xfrm>
            <a:custGeom>
              <a:avLst/>
              <a:gdLst>
                <a:gd name="T0" fmla="*/ 0 w 85"/>
                <a:gd name="T1" fmla="*/ 0 h 90"/>
                <a:gd name="T2" fmla="*/ 0 w 85"/>
                <a:gd name="T3" fmla="*/ 0 h 90"/>
                <a:gd name="T4" fmla="*/ 0 w 85"/>
                <a:gd name="T5" fmla="*/ 0 h 90"/>
                <a:gd name="T6" fmla="*/ 0 w 85"/>
                <a:gd name="T7" fmla="*/ 1 h 90"/>
                <a:gd name="T8" fmla="*/ 0 w 85"/>
                <a:gd name="T9" fmla="*/ 1 h 90"/>
                <a:gd name="T10" fmla="*/ 0 w 85"/>
                <a:gd name="T11" fmla="*/ 1 h 90"/>
                <a:gd name="T12" fmla="*/ 0 w 85"/>
                <a:gd name="T13" fmla="*/ 2 h 90"/>
                <a:gd name="T14" fmla="*/ 1 w 85"/>
                <a:gd name="T15" fmla="*/ 2 h 90"/>
                <a:gd name="T16" fmla="*/ 1 w 85"/>
                <a:gd name="T17" fmla="*/ 2 h 90"/>
                <a:gd name="T18" fmla="*/ 1 w 85"/>
                <a:gd name="T19" fmla="*/ 2 h 90"/>
                <a:gd name="T20" fmla="*/ 1 w 85"/>
                <a:gd name="T21" fmla="*/ 3 h 90"/>
                <a:gd name="T22" fmla="*/ 1 w 85"/>
                <a:gd name="T23" fmla="*/ 3 h 90"/>
                <a:gd name="T24" fmla="*/ 2 w 85"/>
                <a:gd name="T25" fmla="*/ 3 h 90"/>
                <a:gd name="T26" fmla="*/ 2 w 85"/>
                <a:gd name="T27" fmla="*/ 3 h 90"/>
                <a:gd name="T28" fmla="*/ 2 w 85"/>
                <a:gd name="T29" fmla="*/ 3 h 90"/>
                <a:gd name="T30" fmla="*/ 2 w 85"/>
                <a:gd name="T31" fmla="*/ 3 h 90"/>
                <a:gd name="T32" fmla="*/ 3 w 85"/>
                <a:gd name="T33" fmla="*/ 3 h 90"/>
                <a:gd name="T34" fmla="*/ 3 w 85"/>
                <a:gd name="T35" fmla="*/ 3 h 90"/>
                <a:gd name="T36" fmla="*/ 3 w 85"/>
                <a:gd name="T37" fmla="*/ 2 h 90"/>
                <a:gd name="T38" fmla="*/ 3 w 85"/>
                <a:gd name="T39" fmla="*/ 2 h 90"/>
                <a:gd name="T40" fmla="*/ 3 w 85"/>
                <a:gd name="T41" fmla="*/ 2 h 90"/>
                <a:gd name="T42" fmla="*/ 2 w 85"/>
                <a:gd name="T43" fmla="*/ 2 h 90"/>
                <a:gd name="T44" fmla="*/ 2 w 85"/>
                <a:gd name="T45" fmla="*/ 2 h 90"/>
                <a:gd name="T46" fmla="*/ 2 w 85"/>
                <a:gd name="T47" fmla="*/ 2 h 90"/>
                <a:gd name="T48" fmla="*/ 2 w 85"/>
                <a:gd name="T49" fmla="*/ 2 h 90"/>
                <a:gd name="T50" fmla="*/ 2 w 85"/>
                <a:gd name="T51" fmla="*/ 2 h 90"/>
                <a:gd name="T52" fmla="*/ 2 w 85"/>
                <a:gd name="T53" fmla="*/ 2 h 90"/>
                <a:gd name="T54" fmla="*/ 1 w 85"/>
                <a:gd name="T55" fmla="*/ 1 h 90"/>
                <a:gd name="T56" fmla="*/ 1 w 85"/>
                <a:gd name="T57" fmla="*/ 1 h 90"/>
                <a:gd name="T58" fmla="*/ 1 w 85"/>
                <a:gd name="T59" fmla="*/ 1 h 90"/>
                <a:gd name="T60" fmla="*/ 1 w 85"/>
                <a:gd name="T61" fmla="*/ 1 h 90"/>
                <a:gd name="T62" fmla="*/ 1 w 85"/>
                <a:gd name="T63" fmla="*/ 1 h 90"/>
                <a:gd name="T64" fmla="*/ 1 w 85"/>
                <a:gd name="T65" fmla="*/ 0 h 90"/>
                <a:gd name="T66" fmla="*/ 1 w 85"/>
                <a:gd name="T67" fmla="*/ 0 h 90"/>
                <a:gd name="T68" fmla="*/ 1 w 85"/>
                <a:gd name="T69" fmla="*/ 0 h 90"/>
                <a:gd name="T70" fmla="*/ 1 w 85"/>
                <a:gd name="T71" fmla="*/ 0 h 90"/>
                <a:gd name="T72" fmla="*/ 0 w 85"/>
                <a:gd name="T73" fmla="*/ 0 h 90"/>
                <a:gd name="T74" fmla="*/ 0 w 85"/>
                <a:gd name="T75" fmla="*/ 0 h 90"/>
                <a:gd name="T76" fmla="*/ 0 w 85"/>
                <a:gd name="T77" fmla="*/ 0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0"/>
                  </a:moveTo>
                  <a:lnTo>
                    <a:pt x="0" y="0"/>
                  </a:lnTo>
                  <a:lnTo>
                    <a:pt x="1" y="9"/>
                  </a:lnTo>
                  <a:lnTo>
                    <a:pt x="2" y="18"/>
                  </a:lnTo>
                  <a:lnTo>
                    <a:pt x="4" y="27"/>
                  </a:lnTo>
                  <a:lnTo>
                    <a:pt x="7" y="35"/>
                  </a:lnTo>
                  <a:lnTo>
                    <a:pt x="11" y="44"/>
                  </a:lnTo>
                  <a:lnTo>
                    <a:pt x="15" y="51"/>
                  </a:lnTo>
                  <a:lnTo>
                    <a:pt x="19" y="58"/>
                  </a:lnTo>
                  <a:lnTo>
                    <a:pt x="25" y="64"/>
                  </a:lnTo>
                  <a:lnTo>
                    <a:pt x="31" y="70"/>
                  </a:lnTo>
                  <a:lnTo>
                    <a:pt x="38" y="75"/>
                  </a:lnTo>
                  <a:lnTo>
                    <a:pt x="44" y="79"/>
                  </a:lnTo>
                  <a:lnTo>
                    <a:pt x="52" y="83"/>
                  </a:lnTo>
                  <a:lnTo>
                    <a:pt x="59" y="87"/>
                  </a:lnTo>
                  <a:lnTo>
                    <a:pt x="68" y="89"/>
                  </a:lnTo>
                  <a:lnTo>
                    <a:pt x="77" y="90"/>
                  </a:lnTo>
                  <a:lnTo>
                    <a:pt x="85" y="90"/>
                  </a:lnTo>
                  <a:lnTo>
                    <a:pt x="85" y="64"/>
                  </a:lnTo>
                  <a:lnTo>
                    <a:pt x="79" y="64"/>
                  </a:lnTo>
                  <a:lnTo>
                    <a:pt x="72" y="63"/>
                  </a:lnTo>
                  <a:lnTo>
                    <a:pt x="66" y="60"/>
                  </a:lnTo>
                  <a:lnTo>
                    <a:pt x="61" y="59"/>
                  </a:lnTo>
                  <a:lnTo>
                    <a:pt x="55" y="56"/>
                  </a:lnTo>
                  <a:lnTo>
                    <a:pt x="51" y="53"/>
                  </a:lnTo>
                  <a:lnTo>
                    <a:pt x="45" y="50"/>
                  </a:lnTo>
                  <a:lnTo>
                    <a:pt x="42" y="45"/>
                  </a:lnTo>
                  <a:lnTo>
                    <a:pt x="38" y="40"/>
                  </a:lnTo>
                  <a:lnTo>
                    <a:pt x="35" y="35"/>
                  </a:lnTo>
                  <a:lnTo>
                    <a:pt x="31" y="30"/>
                  </a:lnTo>
                  <a:lnTo>
                    <a:pt x="29" y="24"/>
                  </a:lnTo>
                  <a:lnTo>
                    <a:pt x="27" y="18"/>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282" name="Freeform 219"/>
            <p:cNvSpPr>
              <a:spLocks/>
            </p:cNvSpPr>
            <p:nvPr/>
          </p:nvSpPr>
          <p:spPr bwMode="auto">
            <a:xfrm>
              <a:off x="3701" y="2989"/>
              <a:ext cx="28" cy="31"/>
            </a:xfrm>
            <a:custGeom>
              <a:avLst/>
              <a:gdLst>
                <a:gd name="T0" fmla="*/ 3 w 85"/>
                <a:gd name="T1" fmla="*/ 0 h 94"/>
                <a:gd name="T2" fmla="*/ 3 w 85"/>
                <a:gd name="T3" fmla="*/ 0 h 94"/>
                <a:gd name="T4" fmla="*/ 3 w 85"/>
                <a:gd name="T5" fmla="*/ 0 h 94"/>
                <a:gd name="T6" fmla="*/ 2 w 85"/>
                <a:gd name="T7" fmla="*/ 0 h 94"/>
                <a:gd name="T8" fmla="*/ 2 w 85"/>
                <a:gd name="T9" fmla="*/ 0 h 94"/>
                <a:gd name="T10" fmla="*/ 2 w 85"/>
                <a:gd name="T11" fmla="*/ 0 h 94"/>
                <a:gd name="T12" fmla="*/ 2 w 85"/>
                <a:gd name="T13" fmla="*/ 0 h 94"/>
                <a:gd name="T14" fmla="*/ 1 w 85"/>
                <a:gd name="T15" fmla="*/ 1 h 94"/>
                <a:gd name="T16" fmla="*/ 1 w 85"/>
                <a:gd name="T17" fmla="*/ 1 h 94"/>
                <a:gd name="T18" fmla="*/ 1 w 85"/>
                <a:gd name="T19" fmla="*/ 1 h 94"/>
                <a:gd name="T20" fmla="*/ 1 w 85"/>
                <a:gd name="T21" fmla="*/ 1 h 94"/>
                <a:gd name="T22" fmla="*/ 1 w 85"/>
                <a:gd name="T23" fmla="*/ 2 h 94"/>
                <a:gd name="T24" fmla="*/ 0 w 85"/>
                <a:gd name="T25" fmla="*/ 2 h 94"/>
                <a:gd name="T26" fmla="*/ 0 w 85"/>
                <a:gd name="T27" fmla="*/ 2 h 94"/>
                <a:gd name="T28" fmla="*/ 0 w 85"/>
                <a:gd name="T29" fmla="*/ 2 h 94"/>
                <a:gd name="T30" fmla="*/ 0 w 85"/>
                <a:gd name="T31" fmla="*/ 3 h 94"/>
                <a:gd name="T32" fmla="*/ 0 w 85"/>
                <a:gd name="T33" fmla="*/ 3 h 94"/>
                <a:gd name="T34" fmla="*/ 0 w 85"/>
                <a:gd name="T35" fmla="*/ 3 h 94"/>
                <a:gd name="T36" fmla="*/ 1 w 85"/>
                <a:gd name="T37" fmla="*/ 3 h 94"/>
                <a:gd name="T38" fmla="*/ 1 w 85"/>
                <a:gd name="T39" fmla="*/ 3 h 94"/>
                <a:gd name="T40" fmla="*/ 1 w 85"/>
                <a:gd name="T41" fmla="*/ 3 h 94"/>
                <a:gd name="T42" fmla="*/ 1 w 85"/>
                <a:gd name="T43" fmla="*/ 3 h 94"/>
                <a:gd name="T44" fmla="*/ 1 w 85"/>
                <a:gd name="T45" fmla="*/ 2 h 94"/>
                <a:gd name="T46" fmla="*/ 1 w 85"/>
                <a:gd name="T47" fmla="*/ 2 h 94"/>
                <a:gd name="T48" fmla="*/ 1 w 85"/>
                <a:gd name="T49" fmla="*/ 2 h 94"/>
                <a:gd name="T50" fmla="*/ 1 w 85"/>
                <a:gd name="T51" fmla="*/ 2 h 94"/>
                <a:gd name="T52" fmla="*/ 2 w 85"/>
                <a:gd name="T53" fmla="*/ 2 h 94"/>
                <a:gd name="T54" fmla="*/ 2 w 85"/>
                <a:gd name="T55" fmla="*/ 2 h 94"/>
                <a:gd name="T56" fmla="*/ 2 w 85"/>
                <a:gd name="T57" fmla="*/ 1 h 94"/>
                <a:gd name="T58" fmla="*/ 2 w 85"/>
                <a:gd name="T59" fmla="*/ 1 h 94"/>
                <a:gd name="T60" fmla="*/ 2 w 85"/>
                <a:gd name="T61" fmla="*/ 1 h 94"/>
                <a:gd name="T62" fmla="*/ 2 w 85"/>
                <a:gd name="T63" fmla="*/ 1 h 94"/>
                <a:gd name="T64" fmla="*/ 3 w 85"/>
                <a:gd name="T65" fmla="*/ 1 h 94"/>
                <a:gd name="T66" fmla="*/ 3 w 85"/>
                <a:gd name="T67" fmla="*/ 1 h 94"/>
                <a:gd name="T68" fmla="*/ 3 w 85"/>
                <a:gd name="T69" fmla="*/ 1 h 94"/>
                <a:gd name="T70" fmla="*/ 3 w 85"/>
                <a:gd name="T71" fmla="*/ 1 h 94"/>
                <a:gd name="T72" fmla="*/ 3 w 85"/>
                <a:gd name="T73" fmla="*/ 0 h 94"/>
                <a:gd name="T74" fmla="*/ 3 w 85"/>
                <a:gd name="T75" fmla="*/ 0 h 94"/>
                <a:gd name="T76" fmla="*/ 3 w 85"/>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4"/>
                <a:gd name="T119" fmla="*/ 85 w 85"/>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4">
                  <a:moveTo>
                    <a:pt x="85" y="0"/>
                  </a:moveTo>
                  <a:lnTo>
                    <a:pt x="85" y="0"/>
                  </a:lnTo>
                  <a:lnTo>
                    <a:pt x="77" y="1"/>
                  </a:lnTo>
                  <a:lnTo>
                    <a:pt x="68" y="2"/>
                  </a:lnTo>
                  <a:lnTo>
                    <a:pt x="59" y="5"/>
                  </a:lnTo>
                  <a:lnTo>
                    <a:pt x="52" y="7"/>
                  </a:lnTo>
                  <a:lnTo>
                    <a:pt x="44" y="11"/>
                  </a:lnTo>
                  <a:lnTo>
                    <a:pt x="38" y="15"/>
                  </a:lnTo>
                  <a:lnTo>
                    <a:pt x="30" y="21"/>
                  </a:lnTo>
                  <a:lnTo>
                    <a:pt x="25" y="27"/>
                  </a:lnTo>
                  <a:lnTo>
                    <a:pt x="19" y="33"/>
                  </a:lnTo>
                  <a:lnTo>
                    <a:pt x="14" y="41"/>
                  </a:lnTo>
                  <a:lnTo>
                    <a:pt x="11" y="49"/>
                  </a:lnTo>
                  <a:lnTo>
                    <a:pt x="7" y="57"/>
                  </a:lnTo>
                  <a:lnTo>
                    <a:pt x="4" y="66"/>
                  </a:lnTo>
                  <a:lnTo>
                    <a:pt x="2" y="75"/>
                  </a:lnTo>
                  <a:lnTo>
                    <a:pt x="1" y="85"/>
                  </a:lnTo>
                  <a:lnTo>
                    <a:pt x="0" y="94"/>
                  </a:lnTo>
                  <a:lnTo>
                    <a:pt x="25" y="94"/>
                  </a:lnTo>
                  <a:lnTo>
                    <a:pt x="25" y="87"/>
                  </a:lnTo>
                  <a:lnTo>
                    <a:pt x="26" y="80"/>
                  </a:lnTo>
                  <a:lnTo>
                    <a:pt x="27" y="73"/>
                  </a:lnTo>
                  <a:lnTo>
                    <a:pt x="29" y="67"/>
                  </a:lnTo>
                  <a:lnTo>
                    <a:pt x="31" y="61"/>
                  </a:lnTo>
                  <a:lnTo>
                    <a:pt x="35" y="56"/>
                  </a:lnTo>
                  <a:lnTo>
                    <a:pt x="38" y="51"/>
                  </a:lnTo>
                  <a:lnTo>
                    <a:pt x="42" y="46"/>
                  </a:lnTo>
                  <a:lnTo>
                    <a:pt x="46" y="42"/>
                  </a:lnTo>
                  <a:lnTo>
                    <a:pt x="51" y="38"/>
                  </a:lnTo>
                  <a:lnTo>
                    <a:pt x="55" y="35"/>
                  </a:lnTo>
                  <a:lnTo>
                    <a:pt x="61" y="32"/>
                  </a:lnTo>
                  <a:lnTo>
                    <a:pt x="67" y="30"/>
                  </a:lnTo>
                  <a:lnTo>
                    <a:pt x="72" y="29"/>
                  </a:lnTo>
                  <a:lnTo>
                    <a:pt x="79" y="27"/>
                  </a:lnTo>
                  <a:lnTo>
                    <a:pt x="85" y="27"/>
                  </a:lnTo>
                  <a:lnTo>
                    <a:pt x="85" y="0"/>
                  </a:lnTo>
                  <a:close/>
                </a:path>
              </a:pathLst>
            </a:custGeom>
            <a:solidFill>
              <a:srgbClr val="1F1A17"/>
            </a:solidFill>
            <a:ln w="9525">
              <a:noFill/>
              <a:round/>
              <a:headEnd/>
              <a:tailEnd/>
            </a:ln>
          </p:spPr>
          <p:txBody>
            <a:bodyPr/>
            <a:lstStyle/>
            <a:p>
              <a:endParaRPr lang="en-US"/>
            </a:p>
          </p:txBody>
        </p:sp>
        <p:sp>
          <p:nvSpPr>
            <p:cNvPr id="45283" name="Freeform 220"/>
            <p:cNvSpPr>
              <a:spLocks/>
            </p:cNvSpPr>
            <p:nvPr/>
          </p:nvSpPr>
          <p:spPr bwMode="auto">
            <a:xfrm>
              <a:off x="3729" y="2989"/>
              <a:ext cx="28" cy="31"/>
            </a:xfrm>
            <a:custGeom>
              <a:avLst/>
              <a:gdLst>
                <a:gd name="T0" fmla="*/ 3 w 85"/>
                <a:gd name="T1" fmla="*/ 3 h 94"/>
                <a:gd name="T2" fmla="*/ 3 w 85"/>
                <a:gd name="T3" fmla="*/ 3 h 94"/>
                <a:gd name="T4" fmla="*/ 3 w 85"/>
                <a:gd name="T5" fmla="*/ 3 h 94"/>
                <a:gd name="T6" fmla="*/ 3 w 85"/>
                <a:gd name="T7" fmla="*/ 3 h 94"/>
                <a:gd name="T8" fmla="*/ 3 w 85"/>
                <a:gd name="T9" fmla="*/ 2 h 94"/>
                <a:gd name="T10" fmla="*/ 3 w 85"/>
                <a:gd name="T11" fmla="*/ 2 h 94"/>
                <a:gd name="T12" fmla="*/ 3 w 85"/>
                <a:gd name="T13" fmla="*/ 2 h 94"/>
                <a:gd name="T14" fmla="*/ 3 w 85"/>
                <a:gd name="T15" fmla="*/ 2 h 94"/>
                <a:gd name="T16" fmla="*/ 2 w 85"/>
                <a:gd name="T17" fmla="*/ 1 h 94"/>
                <a:gd name="T18" fmla="*/ 2 w 85"/>
                <a:gd name="T19" fmla="*/ 1 h 94"/>
                <a:gd name="T20" fmla="*/ 2 w 85"/>
                <a:gd name="T21" fmla="*/ 1 h 94"/>
                <a:gd name="T22" fmla="*/ 2 w 85"/>
                <a:gd name="T23" fmla="*/ 1 h 94"/>
                <a:gd name="T24" fmla="*/ 2 w 85"/>
                <a:gd name="T25" fmla="*/ 0 h 94"/>
                <a:gd name="T26" fmla="*/ 1 w 85"/>
                <a:gd name="T27" fmla="*/ 0 h 94"/>
                <a:gd name="T28" fmla="*/ 1 w 85"/>
                <a:gd name="T29" fmla="*/ 0 h 94"/>
                <a:gd name="T30" fmla="*/ 1 w 85"/>
                <a:gd name="T31" fmla="*/ 0 h 94"/>
                <a:gd name="T32" fmla="*/ 0 w 85"/>
                <a:gd name="T33" fmla="*/ 0 h 94"/>
                <a:gd name="T34" fmla="*/ 0 w 85"/>
                <a:gd name="T35" fmla="*/ 0 h 94"/>
                <a:gd name="T36" fmla="*/ 0 w 85"/>
                <a:gd name="T37" fmla="*/ 1 h 94"/>
                <a:gd name="T38" fmla="*/ 0 w 85"/>
                <a:gd name="T39" fmla="*/ 1 h 94"/>
                <a:gd name="T40" fmla="*/ 0 w 85"/>
                <a:gd name="T41" fmla="*/ 1 h 94"/>
                <a:gd name="T42" fmla="*/ 1 w 85"/>
                <a:gd name="T43" fmla="*/ 1 h 94"/>
                <a:gd name="T44" fmla="*/ 1 w 85"/>
                <a:gd name="T45" fmla="*/ 1 h 94"/>
                <a:gd name="T46" fmla="*/ 1 w 85"/>
                <a:gd name="T47" fmla="*/ 1 h 94"/>
                <a:gd name="T48" fmla="*/ 1 w 85"/>
                <a:gd name="T49" fmla="*/ 1 h 94"/>
                <a:gd name="T50" fmla="*/ 1 w 85"/>
                <a:gd name="T51" fmla="*/ 2 h 94"/>
                <a:gd name="T52" fmla="*/ 2 w 85"/>
                <a:gd name="T53" fmla="*/ 2 h 94"/>
                <a:gd name="T54" fmla="*/ 2 w 85"/>
                <a:gd name="T55" fmla="*/ 2 h 94"/>
                <a:gd name="T56" fmla="*/ 2 w 85"/>
                <a:gd name="T57" fmla="*/ 2 h 94"/>
                <a:gd name="T58" fmla="*/ 2 w 85"/>
                <a:gd name="T59" fmla="*/ 2 h 94"/>
                <a:gd name="T60" fmla="*/ 2 w 85"/>
                <a:gd name="T61" fmla="*/ 2 h 94"/>
                <a:gd name="T62" fmla="*/ 2 w 85"/>
                <a:gd name="T63" fmla="*/ 3 h 94"/>
                <a:gd name="T64" fmla="*/ 2 w 85"/>
                <a:gd name="T65" fmla="*/ 3 h 94"/>
                <a:gd name="T66" fmla="*/ 2 w 85"/>
                <a:gd name="T67" fmla="*/ 3 h 94"/>
                <a:gd name="T68" fmla="*/ 2 w 85"/>
                <a:gd name="T69" fmla="*/ 3 h 94"/>
                <a:gd name="T70" fmla="*/ 2 w 85"/>
                <a:gd name="T71" fmla="*/ 3 h 94"/>
                <a:gd name="T72" fmla="*/ 3 w 85"/>
                <a:gd name="T73" fmla="*/ 3 h 94"/>
                <a:gd name="T74" fmla="*/ 3 w 85"/>
                <a:gd name="T75" fmla="*/ 3 h 94"/>
                <a:gd name="T76" fmla="*/ 3 w 85"/>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4"/>
                <a:gd name="T119" fmla="*/ 85 w 85"/>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4">
                  <a:moveTo>
                    <a:pt x="85" y="94"/>
                  </a:moveTo>
                  <a:lnTo>
                    <a:pt x="85" y="94"/>
                  </a:lnTo>
                  <a:lnTo>
                    <a:pt x="85" y="85"/>
                  </a:lnTo>
                  <a:lnTo>
                    <a:pt x="84" y="75"/>
                  </a:lnTo>
                  <a:lnTo>
                    <a:pt x="81" y="66"/>
                  </a:lnTo>
                  <a:lnTo>
                    <a:pt x="78" y="57"/>
                  </a:lnTo>
                  <a:lnTo>
                    <a:pt x="75" y="49"/>
                  </a:lnTo>
                  <a:lnTo>
                    <a:pt x="71" y="41"/>
                  </a:lnTo>
                  <a:lnTo>
                    <a:pt x="66" y="33"/>
                  </a:lnTo>
                  <a:lnTo>
                    <a:pt x="61" y="27"/>
                  </a:lnTo>
                  <a:lnTo>
                    <a:pt x="54" y="21"/>
                  </a:lnTo>
                  <a:lnTo>
                    <a:pt x="48" y="15"/>
                  </a:lnTo>
                  <a:lnTo>
                    <a:pt x="41" y="11"/>
                  </a:lnTo>
                  <a:lnTo>
                    <a:pt x="34" y="7"/>
                  </a:lnTo>
                  <a:lnTo>
                    <a:pt x="26" y="5"/>
                  </a:lnTo>
                  <a:lnTo>
                    <a:pt x="18" y="2"/>
                  </a:lnTo>
                  <a:lnTo>
                    <a:pt x="9" y="1"/>
                  </a:lnTo>
                  <a:lnTo>
                    <a:pt x="0" y="0"/>
                  </a:lnTo>
                  <a:lnTo>
                    <a:pt x="0" y="27"/>
                  </a:lnTo>
                  <a:lnTo>
                    <a:pt x="7" y="27"/>
                  </a:lnTo>
                  <a:lnTo>
                    <a:pt x="13" y="29"/>
                  </a:lnTo>
                  <a:lnTo>
                    <a:pt x="19" y="30"/>
                  </a:lnTo>
                  <a:lnTo>
                    <a:pt x="24" y="32"/>
                  </a:lnTo>
                  <a:lnTo>
                    <a:pt x="30" y="35"/>
                  </a:lnTo>
                  <a:lnTo>
                    <a:pt x="35" y="38"/>
                  </a:lnTo>
                  <a:lnTo>
                    <a:pt x="39" y="42"/>
                  </a:lnTo>
                  <a:lnTo>
                    <a:pt x="44" y="46"/>
                  </a:lnTo>
                  <a:lnTo>
                    <a:pt x="48" y="50"/>
                  </a:lnTo>
                  <a:lnTo>
                    <a:pt x="51" y="56"/>
                  </a:lnTo>
                  <a:lnTo>
                    <a:pt x="53" y="61"/>
                  </a:lnTo>
                  <a:lnTo>
                    <a:pt x="57" y="67"/>
                  </a:lnTo>
                  <a:lnTo>
                    <a:pt x="59" y="73"/>
                  </a:lnTo>
                  <a:lnTo>
                    <a:pt x="60" y="80"/>
                  </a:lnTo>
                  <a:lnTo>
                    <a:pt x="61" y="87"/>
                  </a:lnTo>
                  <a:lnTo>
                    <a:pt x="61" y="94"/>
                  </a:lnTo>
                  <a:lnTo>
                    <a:pt x="85" y="94"/>
                  </a:lnTo>
                  <a:close/>
                </a:path>
              </a:pathLst>
            </a:custGeom>
            <a:solidFill>
              <a:srgbClr val="1F1A17"/>
            </a:solidFill>
            <a:ln w="9525">
              <a:noFill/>
              <a:round/>
              <a:headEnd/>
              <a:tailEnd/>
            </a:ln>
          </p:spPr>
          <p:txBody>
            <a:bodyPr/>
            <a:lstStyle/>
            <a:p>
              <a:endParaRPr lang="en-US"/>
            </a:p>
          </p:txBody>
        </p:sp>
        <p:sp>
          <p:nvSpPr>
            <p:cNvPr id="45284" name="Freeform 221"/>
            <p:cNvSpPr>
              <a:spLocks/>
            </p:cNvSpPr>
            <p:nvPr/>
          </p:nvSpPr>
          <p:spPr bwMode="auto">
            <a:xfrm>
              <a:off x="2806" y="2751"/>
              <a:ext cx="48" cy="52"/>
            </a:xfrm>
            <a:custGeom>
              <a:avLst/>
              <a:gdLst>
                <a:gd name="T0" fmla="*/ 5 w 146"/>
                <a:gd name="T1" fmla="*/ 3 h 158"/>
                <a:gd name="T2" fmla="*/ 5 w 146"/>
                <a:gd name="T3" fmla="*/ 4 h 158"/>
                <a:gd name="T4" fmla="*/ 5 w 146"/>
                <a:gd name="T5" fmla="*/ 4 h 158"/>
                <a:gd name="T6" fmla="*/ 5 w 146"/>
                <a:gd name="T7" fmla="*/ 5 h 158"/>
                <a:gd name="T8" fmla="*/ 4 w 146"/>
                <a:gd name="T9" fmla="*/ 5 h 158"/>
                <a:gd name="T10" fmla="*/ 4 w 146"/>
                <a:gd name="T11" fmla="*/ 5 h 158"/>
                <a:gd name="T12" fmla="*/ 3 w 146"/>
                <a:gd name="T13" fmla="*/ 6 h 158"/>
                <a:gd name="T14" fmla="*/ 3 w 146"/>
                <a:gd name="T15" fmla="*/ 6 h 158"/>
                <a:gd name="T16" fmla="*/ 2 w 146"/>
                <a:gd name="T17" fmla="*/ 6 h 158"/>
                <a:gd name="T18" fmla="*/ 2 w 146"/>
                <a:gd name="T19" fmla="*/ 6 h 158"/>
                <a:gd name="T20" fmla="*/ 1 w 146"/>
                <a:gd name="T21" fmla="*/ 5 h 158"/>
                <a:gd name="T22" fmla="*/ 1 w 146"/>
                <a:gd name="T23" fmla="*/ 5 h 158"/>
                <a:gd name="T24" fmla="*/ 1 w 146"/>
                <a:gd name="T25" fmla="*/ 5 h 158"/>
                <a:gd name="T26" fmla="*/ 0 w 146"/>
                <a:gd name="T27" fmla="*/ 4 h 158"/>
                <a:gd name="T28" fmla="*/ 0 w 146"/>
                <a:gd name="T29" fmla="*/ 4 h 158"/>
                <a:gd name="T30" fmla="*/ 0 w 146"/>
                <a:gd name="T31" fmla="*/ 3 h 158"/>
                <a:gd name="T32" fmla="*/ 0 w 146"/>
                <a:gd name="T33" fmla="*/ 3 h 158"/>
                <a:gd name="T34" fmla="*/ 0 w 146"/>
                <a:gd name="T35" fmla="*/ 2 h 158"/>
                <a:gd name="T36" fmla="*/ 0 w 146"/>
                <a:gd name="T37" fmla="*/ 2 h 158"/>
                <a:gd name="T38" fmla="*/ 1 w 146"/>
                <a:gd name="T39" fmla="*/ 1 h 158"/>
                <a:gd name="T40" fmla="*/ 1 w 146"/>
                <a:gd name="T41" fmla="*/ 1 h 158"/>
                <a:gd name="T42" fmla="*/ 1 w 146"/>
                <a:gd name="T43" fmla="*/ 0 h 158"/>
                <a:gd name="T44" fmla="*/ 2 w 146"/>
                <a:gd name="T45" fmla="*/ 0 h 158"/>
                <a:gd name="T46" fmla="*/ 2 w 146"/>
                <a:gd name="T47" fmla="*/ 0 h 158"/>
                <a:gd name="T48" fmla="*/ 3 w 146"/>
                <a:gd name="T49" fmla="*/ 0 h 158"/>
                <a:gd name="T50" fmla="*/ 3 w 146"/>
                <a:gd name="T51" fmla="*/ 0 h 158"/>
                <a:gd name="T52" fmla="*/ 4 w 146"/>
                <a:gd name="T53" fmla="*/ 0 h 158"/>
                <a:gd name="T54" fmla="*/ 4 w 146"/>
                <a:gd name="T55" fmla="*/ 1 h 158"/>
                <a:gd name="T56" fmla="*/ 5 w 146"/>
                <a:gd name="T57" fmla="*/ 1 h 158"/>
                <a:gd name="T58" fmla="*/ 5 w 146"/>
                <a:gd name="T59" fmla="*/ 2 h 158"/>
                <a:gd name="T60" fmla="*/ 5 w 146"/>
                <a:gd name="T61" fmla="*/ 2 h 158"/>
                <a:gd name="T62" fmla="*/ 5 w 146"/>
                <a:gd name="T63" fmla="*/ 3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158"/>
                <a:gd name="T98" fmla="*/ 146 w 146"/>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158">
                  <a:moveTo>
                    <a:pt x="146" y="81"/>
                  </a:moveTo>
                  <a:lnTo>
                    <a:pt x="145" y="88"/>
                  </a:lnTo>
                  <a:lnTo>
                    <a:pt x="144" y="97"/>
                  </a:lnTo>
                  <a:lnTo>
                    <a:pt x="143" y="104"/>
                  </a:lnTo>
                  <a:lnTo>
                    <a:pt x="139" y="111"/>
                  </a:lnTo>
                  <a:lnTo>
                    <a:pt x="137" y="117"/>
                  </a:lnTo>
                  <a:lnTo>
                    <a:pt x="133" y="124"/>
                  </a:lnTo>
                  <a:lnTo>
                    <a:pt x="130" y="130"/>
                  </a:lnTo>
                  <a:lnTo>
                    <a:pt x="124" y="135"/>
                  </a:lnTo>
                  <a:lnTo>
                    <a:pt x="120" y="140"/>
                  </a:lnTo>
                  <a:lnTo>
                    <a:pt x="114" y="145"/>
                  </a:lnTo>
                  <a:lnTo>
                    <a:pt x="108" y="148"/>
                  </a:lnTo>
                  <a:lnTo>
                    <a:pt x="102" y="152"/>
                  </a:lnTo>
                  <a:lnTo>
                    <a:pt x="95" y="154"/>
                  </a:lnTo>
                  <a:lnTo>
                    <a:pt x="88" y="157"/>
                  </a:lnTo>
                  <a:lnTo>
                    <a:pt x="80" y="158"/>
                  </a:lnTo>
                  <a:lnTo>
                    <a:pt x="73" y="158"/>
                  </a:lnTo>
                  <a:lnTo>
                    <a:pt x="65" y="158"/>
                  </a:lnTo>
                  <a:lnTo>
                    <a:pt x="57" y="157"/>
                  </a:lnTo>
                  <a:lnTo>
                    <a:pt x="51" y="154"/>
                  </a:lnTo>
                  <a:lnTo>
                    <a:pt x="43" y="152"/>
                  </a:lnTo>
                  <a:lnTo>
                    <a:pt x="38" y="148"/>
                  </a:lnTo>
                  <a:lnTo>
                    <a:pt x="31" y="145"/>
                  </a:lnTo>
                  <a:lnTo>
                    <a:pt x="26" y="140"/>
                  </a:lnTo>
                  <a:lnTo>
                    <a:pt x="21" y="135"/>
                  </a:lnTo>
                  <a:lnTo>
                    <a:pt x="16" y="130"/>
                  </a:lnTo>
                  <a:lnTo>
                    <a:pt x="12" y="124"/>
                  </a:lnTo>
                  <a:lnTo>
                    <a:pt x="9" y="117"/>
                  </a:lnTo>
                  <a:lnTo>
                    <a:pt x="6" y="111"/>
                  </a:lnTo>
                  <a:lnTo>
                    <a:pt x="3" y="104"/>
                  </a:lnTo>
                  <a:lnTo>
                    <a:pt x="1" y="97"/>
                  </a:lnTo>
                  <a:lnTo>
                    <a:pt x="0" y="88"/>
                  </a:lnTo>
                  <a:lnTo>
                    <a:pt x="0" y="81"/>
                  </a:lnTo>
                  <a:lnTo>
                    <a:pt x="0" y="73"/>
                  </a:lnTo>
                  <a:lnTo>
                    <a:pt x="1" y="64"/>
                  </a:lnTo>
                  <a:lnTo>
                    <a:pt x="3" y="56"/>
                  </a:lnTo>
                  <a:lnTo>
                    <a:pt x="6" y="49"/>
                  </a:lnTo>
                  <a:lnTo>
                    <a:pt x="9" y="42"/>
                  </a:lnTo>
                  <a:lnTo>
                    <a:pt x="12" y="36"/>
                  </a:lnTo>
                  <a:lnTo>
                    <a:pt x="16" y="28"/>
                  </a:lnTo>
                  <a:lnTo>
                    <a:pt x="21" y="24"/>
                  </a:lnTo>
                  <a:lnTo>
                    <a:pt x="26" y="18"/>
                  </a:lnTo>
                  <a:lnTo>
                    <a:pt x="31" y="14"/>
                  </a:lnTo>
                  <a:lnTo>
                    <a:pt x="38" y="9"/>
                  </a:lnTo>
                  <a:lnTo>
                    <a:pt x="43" y="7"/>
                  </a:lnTo>
                  <a:lnTo>
                    <a:pt x="51" y="3"/>
                  </a:lnTo>
                  <a:lnTo>
                    <a:pt x="57" y="2"/>
                  </a:lnTo>
                  <a:lnTo>
                    <a:pt x="65" y="1"/>
                  </a:lnTo>
                  <a:lnTo>
                    <a:pt x="73" y="0"/>
                  </a:lnTo>
                  <a:lnTo>
                    <a:pt x="80" y="1"/>
                  </a:lnTo>
                  <a:lnTo>
                    <a:pt x="88" y="2"/>
                  </a:lnTo>
                  <a:lnTo>
                    <a:pt x="95" y="3"/>
                  </a:lnTo>
                  <a:lnTo>
                    <a:pt x="102" y="7"/>
                  </a:lnTo>
                  <a:lnTo>
                    <a:pt x="108" y="9"/>
                  </a:lnTo>
                  <a:lnTo>
                    <a:pt x="114" y="14"/>
                  </a:lnTo>
                  <a:lnTo>
                    <a:pt x="120" y="18"/>
                  </a:lnTo>
                  <a:lnTo>
                    <a:pt x="124" y="24"/>
                  </a:lnTo>
                  <a:lnTo>
                    <a:pt x="130" y="28"/>
                  </a:lnTo>
                  <a:lnTo>
                    <a:pt x="133" y="36"/>
                  </a:lnTo>
                  <a:lnTo>
                    <a:pt x="137" y="42"/>
                  </a:lnTo>
                  <a:lnTo>
                    <a:pt x="139" y="49"/>
                  </a:lnTo>
                  <a:lnTo>
                    <a:pt x="143" y="56"/>
                  </a:lnTo>
                  <a:lnTo>
                    <a:pt x="144" y="64"/>
                  </a:lnTo>
                  <a:lnTo>
                    <a:pt x="145" y="73"/>
                  </a:lnTo>
                  <a:lnTo>
                    <a:pt x="146" y="81"/>
                  </a:lnTo>
                  <a:close/>
                </a:path>
              </a:pathLst>
            </a:custGeom>
            <a:solidFill>
              <a:srgbClr val="E87A41"/>
            </a:solidFill>
            <a:ln w="9525">
              <a:noFill/>
              <a:round/>
              <a:headEnd/>
              <a:tailEnd/>
            </a:ln>
          </p:spPr>
          <p:txBody>
            <a:bodyPr/>
            <a:lstStyle/>
            <a:p>
              <a:endParaRPr lang="en-US"/>
            </a:p>
          </p:txBody>
        </p:sp>
        <p:sp>
          <p:nvSpPr>
            <p:cNvPr id="45285" name="Freeform 222"/>
            <p:cNvSpPr>
              <a:spLocks/>
            </p:cNvSpPr>
            <p:nvPr/>
          </p:nvSpPr>
          <p:spPr bwMode="auto">
            <a:xfrm>
              <a:off x="2830" y="2778"/>
              <a:ext cx="28" cy="30"/>
            </a:xfrm>
            <a:custGeom>
              <a:avLst/>
              <a:gdLst>
                <a:gd name="T0" fmla="*/ 0 w 85"/>
                <a:gd name="T1" fmla="*/ 3 h 90"/>
                <a:gd name="T2" fmla="*/ 0 w 85"/>
                <a:gd name="T3" fmla="*/ 3 h 90"/>
                <a:gd name="T4" fmla="*/ 0 w 85"/>
                <a:gd name="T5" fmla="*/ 3 h 90"/>
                <a:gd name="T6" fmla="*/ 1 w 85"/>
                <a:gd name="T7" fmla="*/ 3 h 90"/>
                <a:gd name="T8" fmla="*/ 1 w 85"/>
                <a:gd name="T9" fmla="*/ 3 h 90"/>
                <a:gd name="T10" fmla="*/ 1 w 85"/>
                <a:gd name="T11" fmla="*/ 3 h 90"/>
                <a:gd name="T12" fmla="*/ 2 w 85"/>
                <a:gd name="T13" fmla="*/ 3 h 90"/>
                <a:gd name="T14" fmla="*/ 2 w 85"/>
                <a:gd name="T15" fmla="*/ 3 h 90"/>
                <a:gd name="T16" fmla="*/ 2 w 85"/>
                <a:gd name="T17" fmla="*/ 3 h 90"/>
                <a:gd name="T18" fmla="*/ 2 w 85"/>
                <a:gd name="T19" fmla="*/ 2 h 90"/>
                <a:gd name="T20" fmla="*/ 2 w 85"/>
                <a:gd name="T21" fmla="*/ 2 h 90"/>
                <a:gd name="T22" fmla="*/ 3 w 85"/>
                <a:gd name="T23" fmla="*/ 2 h 90"/>
                <a:gd name="T24" fmla="*/ 3 w 85"/>
                <a:gd name="T25" fmla="*/ 2 h 90"/>
                <a:gd name="T26" fmla="*/ 3 w 85"/>
                <a:gd name="T27" fmla="*/ 1 h 90"/>
                <a:gd name="T28" fmla="*/ 3 w 85"/>
                <a:gd name="T29" fmla="*/ 1 h 90"/>
                <a:gd name="T30" fmla="*/ 3 w 85"/>
                <a:gd name="T31" fmla="*/ 1 h 90"/>
                <a:gd name="T32" fmla="*/ 3 w 85"/>
                <a:gd name="T33" fmla="*/ 0 h 90"/>
                <a:gd name="T34" fmla="*/ 3 w 85"/>
                <a:gd name="T35" fmla="*/ 0 h 90"/>
                <a:gd name="T36" fmla="*/ 2 w 85"/>
                <a:gd name="T37" fmla="*/ 0 h 90"/>
                <a:gd name="T38" fmla="*/ 2 w 85"/>
                <a:gd name="T39" fmla="*/ 0 h 90"/>
                <a:gd name="T40" fmla="*/ 2 w 85"/>
                <a:gd name="T41" fmla="*/ 0 h 90"/>
                <a:gd name="T42" fmla="*/ 2 w 85"/>
                <a:gd name="T43" fmla="*/ 1 h 90"/>
                <a:gd name="T44" fmla="*/ 2 w 85"/>
                <a:gd name="T45" fmla="*/ 1 h 90"/>
                <a:gd name="T46" fmla="*/ 2 w 85"/>
                <a:gd name="T47" fmla="*/ 1 h 90"/>
                <a:gd name="T48" fmla="*/ 2 w 85"/>
                <a:gd name="T49" fmla="*/ 1 h 90"/>
                <a:gd name="T50" fmla="*/ 2 w 85"/>
                <a:gd name="T51" fmla="*/ 1 h 90"/>
                <a:gd name="T52" fmla="*/ 2 w 85"/>
                <a:gd name="T53" fmla="*/ 2 h 90"/>
                <a:gd name="T54" fmla="*/ 1 w 85"/>
                <a:gd name="T55" fmla="*/ 2 h 90"/>
                <a:gd name="T56" fmla="*/ 1 w 85"/>
                <a:gd name="T57" fmla="*/ 2 h 90"/>
                <a:gd name="T58" fmla="*/ 1 w 85"/>
                <a:gd name="T59" fmla="*/ 2 h 90"/>
                <a:gd name="T60" fmla="*/ 1 w 85"/>
                <a:gd name="T61" fmla="*/ 2 h 90"/>
                <a:gd name="T62" fmla="*/ 1 w 85"/>
                <a:gd name="T63" fmla="*/ 2 h 90"/>
                <a:gd name="T64" fmla="*/ 0 w 85"/>
                <a:gd name="T65" fmla="*/ 2 h 90"/>
                <a:gd name="T66" fmla="*/ 0 w 85"/>
                <a:gd name="T67" fmla="*/ 2 h 90"/>
                <a:gd name="T68" fmla="*/ 0 w 85"/>
                <a:gd name="T69" fmla="*/ 2 h 90"/>
                <a:gd name="T70" fmla="*/ 0 w 85"/>
                <a:gd name="T71" fmla="*/ 2 h 90"/>
                <a:gd name="T72" fmla="*/ 0 w 85"/>
                <a:gd name="T73" fmla="*/ 3 h 90"/>
                <a:gd name="T74" fmla="*/ 0 w 85"/>
                <a:gd name="T75" fmla="*/ 3 h 90"/>
                <a:gd name="T76" fmla="*/ 0 w 85"/>
                <a:gd name="T77" fmla="*/ 3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90"/>
                  </a:moveTo>
                  <a:lnTo>
                    <a:pt x="0" y="90"/>
                  </a:lnTo>
                  <a:lnTo>
                    <a:pt x="8" y="90"/>
                  </a:lnTo>
                  <a:lnTo>
                    <a:pt x="17" y="89"/>
                  </a:lnTo>
                  <a:lnTo>
                    <a:pt x="25" y="86"/>
                  </a:lnTo>
                  <a:lnTo>
                    <a:pt x="33" y="83"/>
                  </a:lnTo>
                  <a:lnTo>
                    <a:pt x="41" y="79"/>
                  </a:lnTo>
                  <a:lnTo>
                    <a:pt x="47" y="74"/>
                  </a:lnTo>
                  <a:lnTo>
                    <a:pt x="55" y="70"/>
                  </a:lnTo>
                  <a:lnTo>
                    <a:pt x="60" y="64"/>
                  </a:lnTo>
                  <a:lnTo>
                    <a:pt x="65" y="58"/>
                  </a:lnTo>
                  <a:lnTo>
                    <a:pt x="71" y="50"/>
                  </a:lnTo>
                  <a:lnTo>
                    <a:pt x="74" y="43"/>
                  </a:lnTo>
                  <a:lnTo>
                    <a:pt x="78" y="35"/>
                  </a:lnTo>
                  <a:lnTo>
                    <a:pt x="81" y="26"/>
                  </a:lnTo>
                  <a:lnTo>
                    <a:pt x="83" y="18"/>
                  </a:lnTo>
                  <a:lnTo>
                    <a:pt x="84" y="10"/>
                  </a:lnTo>
                  <a:lnTo>
                    <a:pt x="85" y="0"/>
                  </a:lnTo>
                  <a:lnTo>
                    <a:pt x="60" y="0"/>
                  </a:lnTo>
                  <a:lnTo>
                    <a:pt x="60" y="6"/>
                  </a:lnTo>
                  <a:lnTo>
                    <a:pt x="59" y="12"/>
                  </a:lnTo>
                  <a:lnTo>
                    <a:pt x="58" y="18"/>
                  </a:lnTo>
                  <a:lnTo>
                    <a:pt x="56" y="24"/>
                  </a:lnTo>
                  <a:lnTo>
                    <a:pt x="54" y="30"/>
                  </a:lnTo>
                  <a:lnTo>
                    <a:pt x="50" y="35"/>
                  </a:lnTo>
                  <a:lnTo>
                    <a:pt x="47" y="40"/>
                  </a:lnTo>
                  <a:lnTo>
                    <a:pt x="44" y="44"/>
                  </a:lnTo>
                  <a:lnTo>
                    <a:pt x="39" y="49"/>
                  </a:lnTo>
                  <a:lnTo>
                    <a:pt x="34" y="53"/>
                  </a:lnTo>
                  <a:lnTo>
                    <a:pt x="30" y="55"/>
                  </a:lnTo>
                  <a:lnTo>
                    <a:pt x="24" y="59"/>
                  </a:lnTo>
                  <a:lnTo>
                    <a:pt x="19" y="60"/>
                  </a:lnTo>
                  <a:lnTo>
                    <a:pt x="12" y="62"/>
                  </a:lnTo>
                  <a:lnTo>
                    <a:pt x="6" y="64"/>
                  </a:lnTo>
                  <a:lnTo>
                    <a:pt x="0" y="64"/>
                  </a:lnTo>
                  <a:lnTo>
                    <a:pt x="0" y="90"/>
                  </a:lnTo>
                  <a:close/>
                </a:path>
              </a:pathLst>
            </a:custGeom>
            <a:solidFill>
              <a:srgbClr val="1F1A17"/>
            </a:solidFill>
            <a:ln w="9525">
              <a:noFill/>
              <a:round/>
              <a:headEnd/>
              <a:tailEnd/>
            </a:ln>
          </p:spPr>
          <p:txBody>
            <a:bodyPr/>
            <a:lstStyle/>
            <a:p>
              <a:endParaRPr lang="en-US"/>
            </a:p>
          </p:txBody>
        </p:sp>
        <p:sp>
          <p:nvSpPr>
            <p:cNvPr id="45286" name="Freeform 223"/>
            <p:cNvSpPr>
              <a:spLocks/>
            </p:cNvSpPr>
            <p:nvPr/>
          </p:nvSpPr>
          <p:spPr bwMode="auto">
            <a:xfrm>
              <a:off x="2802" y="2778"/>
              <a:ext cx="28" cy="30"/>
            </a:xfrm>
            <a:custGeom>
              <a:avLst/>
              <a:gdLst>
                <a:gd name="T0" fmla="*/ 0 w 85"/>
                <a:gd name="T1" fmla="*/ 0 h 90"/>
                <a:gd name="T2" fmla="*/ 0 w 85"/>
                <a:gd name="T3" fmla="*/ 0 h 90"/>
                <a:gd name="T4" fmla="*/ 0 w 85"/>
                <a:gd name="T5" fmla="*/ 0 h 90"/>
                <a:gd name="T6" fmla="*/ 0 w 85"/>
                <a:gd name="T7" fmla="*/ 1 h 90"/>
                <a:gd name="T8" fmla="*/ 0 w 85"/>
                <a:gd name="T9" fmla="*/ 1 h 90"/>
                <a:gd name="T10" fmla="*/ 0 w 85"/>
                <a:gd name="T11" fmla="*/ 1 h 90"/>
                <a:gd name="T12" fmla="*/ 0 w 85"/>
                <a:gd name="T13" fmla="*/ 2 h 90"/>
                <a:gd name="T14" fmla="*/ 1 w 85"/>
                <a:gd name="T15" fmla="*/ 2 h 90"/>
                <a:gd name="T16" fmla="*/ 1 w 85"/>
                <a:gd name="T17" fmla="*/ 2 h 90"/>
                <a:gd name="T18" fmla="*/ 1 w 85"/>
                <a:gd name="T19" fmla="*/ 2 h 90"/>
                <a:gd name="T20" fmla="*/ 1 w 85"/>
                <a:gd name="T21" fmla="*/ 3 h 90"/>
                <a:gd name="T22" fmla="*/ 1 w 85"/>
                <a:gd name="T23" fmla="*/ 3 h 90"/>
                <a:gd name="T24" fmla="*/ 2 w 85"/>
                <a:gd name="T25" fmla="*/ 3 h 90"/>
                <a:gd name="T26" fmla="*/ 2 w 85"/>
                <a:gd name="T27" fmla="*/ 3 h 90"/>
                <a:gd name="T28" fmla="*/ 2 w 85"/>
                <a:gd name="T29" fmla="*/ 3 h 90"/>
                <a:gd name="T30" fmla="*/ 2 w 85"/>
                <a:gd name="T31" fmla="*/ 3 h 90"/>
                <a:gd name="T32" fmla="*/ 3 w 85"/>
                <a:gd name="T33" fmla="*/ 3 h 90"/>
                <a:gd name="T34" fmla="*/ 3 w 85"/>
                <a:gd name="T35" fmla="*/ 3 h 90"/>
                <a:gd name="T36" fmla="*/ 3 w 85"/>
                <a:gd name="T37" fmla="*/ 2 h 90"/>
                <a:gd name="T38" fmla="*/ 3 w 85"/>
                <a:gd name="T39" fmla="*/ 2 h 90"/>
                <a:gd name="T40" fmla="*/ 3 w 85"/>
                <a:gd name="T41" fmla="*/ 2 h 90"/>
                <a:gd name="T42" fmla="*/ 2 w 85"/>
                <a:gd name="T43" fmla="*/ 2 h 90"/>
                <a:gd name="T44" fmla="*/ 2 w 85"/>
                <a:gd name="T45" fmla="*/ 2 h 90"/>
                <a:gd name="T46" fmla="*/ 2 w 85"/>
                <a:gd name="T47" fmla="*/ 2 h 90"/>
                <a:gd name="T48" fmla="*/ 2 w 85"/>
                <a:gd name="T49" fmla="*/ 2 h 90"/>
                <a:gd name="T50" fmla="*/ 2 w 85"/>
                <a:gd name="T51" fmla="*/ 2 h 90"/>
                <a:gd name="T52" fmla="*/ 2 w 85"/>
                <a:gd name="T53" fmla="*/ 2 h 90"/>
                <a:gd name="T54" fmla="*/ 1 w 85"/>
                <a:gd name="T55" fmla="*/ 1 h 90"/>
                <a:gd name="T56" fmla="*/ 1 w 85"/>
                <a:gd name="T57" fmla="*/ 1 h 90"/>
                <a:gd name="T58" fmla="*/ 1 w 85"/>
                <a:gd name="T59" fmla="*/ 1 h 90"/>
                <a:gd name="T60" fmla="*/ 1 w 85"/>
                <a:gd name="T61" fmla="*/ 1 h 90"/>
                <a:gd name="T62" fmla="*/ 1 w 85"/>
                <a:gd name="T63" fmla="*/ 1 h 90"/>
                <a:gd name="T64" fmla="*/ 1 w 85"/>
                <a:gd name="T65" fmla="*/ 0 h 90"/>
                <a:gd name="T66" fmla="*/ 1 w 85"/>
                <a:gd name="T67" fmla="*/ 0 h 90"/>
                <a:gd name="T68" fmla="*/ 1 w 85"/>
                <a:gd name="T69" fmla="*/ 0 h 90"/>
                <a:gd name="T70" fmla="*/ 1 w 85"/>
                <a:gd name="T71" fmla="*/ 0 h 90"/>
                <a:gd name="T72" fmla="*/ 0 w 85"/>
                <a:gd name="T73" fmla="*/ 0 h 90"/>
                <a:gd name="T74" fmla="*/ 0 w 85"/>
                <a:gd name="T75" fmla="*/ 0 h 90"/>
                <a:gd name="T76" fmla="*/ 0 w 85"/>
                <a:gd name="T77" fmla="*/ 0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0"/>
                  </a:moveTo>
                  <a:lnTo>
                    <a:pt x="0" y="0"/>
                  </a:lnTo>
                  <a:lnTo>
                    <a:pt x="0" y="8"/>
                  </a:lnTo>
                  <a:lnTo>
                    <a:pt x="1" y="18"/>
                  </a:lnTo>
                  <a:lnTo>
                    <a:pt x="4" y="26"/>
                  </a:lnTo>
                  <a:lnTo>
                    <a:pt x="7" y="35"/>
                  </a:lnTo>
                  <a:lnTo>
                    <a:pt x="10" y="43"/>
                  </a:lnTo>
                  <a:lnTo>
                    <a:pt x="14" y="50"/>
                  </a:lnTo>
                  <a:lnTo>
                    <a:pt x="19" y="58"/>
                  </a:lnTo>
                  <a:lnTo>
                    <a:pt x="24" y="64"/>
                  </a:lnTo>
                  <a:lnTo>
                    <a:pt x="31" y="70"/>
                  </a:lnTo>
                  <a:lnTo>
                    <a:pt x="37" y="74"/>
                  </a:lnTo>
                  <a:lnTo>
                    <a:pt x="43" y="79"/>
                  </a:lnTo>
                  <a:lnTo>
                    <a:pt x="51" y="83"/>
                  </a:lnTo>
                  <a:lnTo>
                    <a:pt x="60" y="86"/>
                  </a:lnTo>
                  <a:lnTo>
                    <a:pt x="67" y="89"/>
                  </a:lnTo>
                  <a:lnTo>
                    <a:pt x="76" y="90"/>
                  </a:lnTo>
                  <a:lnTo>
                    <a:pt x="85" y="90"/>
                  </a:lnTo>
                  <a:lnTo>
                    <a:pt x="85" y="64"/>
                  </a:lnTo>
                  <a:lnTo>
                    <a:pt x="78" y="64"/>
                  </a:lnTo>
                  <a:lnTo>
                    <a:pt x="72" y="62"/>
                  </a:lnTo>
                  <a:lnTo>
                    <a:pt x="66" y="60"/>
                  </a:lnTo>
                  <a:lnTo>
                    <a:pt x="61" y="59"/>
                  </a:lnTo>
                  <a:lnTo>
                    <a:pt x="55" y="55"/>
                  </a:lnTo>
                  <a:lnTo>
                    <a:pt x="50" y="53"/>
                  </a:lnTo>
                  <a:lnTo>
                    <a:pt x="46" y="49"/>
                  </a:lnTo>
                  <a:lnTo>
                    <a:pt x="41" y="44"/>
                  </a:lnTo>
                  <a:lnTo>
                    <a:pt x="37" y="40"/>
                  </a:lnTo>
                  <a:lnTo>
                    <a:pt x="34" y="35"/>
                  </a:lnTo>
                  <a:lnTo>
                    <a:pt x="32" y="30"/>
                  </a:lnTo>
                  <a:lnTo>
                    <a:pt x="28" y="24"/>
                  </a:lnTo>
                  <a:lnTo>
                    <a:pt x="26" y="18"/>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287" name="Freeform 224"/>
            <p:cNvSpPr>
              <a:spLocks/>
            </p:cNvSpPr>
            <p:nvPr/>
          </p:nvSpPr>
          <p:spPr bwMode="auto">
            <a:xfrm>
              <a:off x="2802" y="2746"/>
              <a:ext cx="28" cy="32"/>
            </a:xfrm>
            <a:custGeom>
              <a:avLst/>
              <a:gdLst>
                <a:gd name="T0" fmla="*/ 3 w 85"/>
                <a:gd name="T1" fmla="*/ 0 h 95"/>
                <a:gd name="T2" fmla="*/ 3 w 85"/>
                <a:gd name="T3" fmla="*/ 0 h 95"/>
                <a:gd name="T4" fmla="*/ 3 w 85"/>
                <a:gd name="T5" fmla="*/ 0 h 95"/>
                <a:gd name="T6" fmla="*/ 2 w 85"/>
                <a:gd name="T7" fmla="*/ 0 h 95"/>
                <a:gd name="T8" fmla="*/ 2 w 85"/>
                <a:gd name="T9" fmla="*/ 0 h 95"/>
                <a:gd name="T10" fmla="*/ 2 w 85"/>
                <a:gd name="T11" fmla="*/ 0 h 95"/>
                <a:gd name="T12" fmla="*/ 2 w 85"/>
                <a:gd name="T13" fmla="*/ 0 h 95"/>
                <a:gd name="T14" fmla="*/ 1 w 85"/>
                <a:gd name="T15" fmla="*/ 1 h 95"/>
                <a:gd name="T16" fmla="*/ 1 w 85"/>
                <a:gd name="T17" fmla="*/ 1 h 95"/>
                <a:gd name="T18" fmla="*/ 1 w 85"/>
                <a:gd name="T19" fmla="*/ 1 h 95"/>
                <a:gd name="T20" fmla="*/ 1 w 85"/>
                <a:gd name="T21" fmla="*/ 1 h 95"/>
                <a:gd name="T22" fmla="*/ 1 w 85"/>
                <a:gd name="T23" fmla="*/ 2 h 95"/>
                <a:gd name="T24" fmla="*/ 0 w 85"/>
                <a:gd name="T25" fmla="*/ 2 h 95"/>
                <a:gd name="T26" fmla="*/ 0 w 85"/>
                <a:gd name="T27" fmla="*/ 2 h 95"/>
                <a:gd name="T28" fmla="*/ 0 w 85"/>
                <a:gd name="T29" fmla="*/ 2 h 95"/>
                <a:gd name="T30" fmla="*/ 0 w 85"/>
                <a:gd name="T31" fmla="*/ 3 h 95"/>
                <a:gd name="T32" fmla="*/ 0 w 85"/>
                <a:gd name="T33" fmla="*/ 3 h 95"/>
                <a:gd name="T34" fmla="*/ 0 w 85"/>
                <a:gd name="T35" fmla="*/ 4 h 95"/>
                <a:gd name="T36" fmla="*/ 1 w 85"/>
                <a:gd name="T37" fmla="*/ 4 h 95"/>
                <a:gd name="T38" fmla="*/ 1 w 85"/>
                <a:gd name="T39" fmla="*/ 3 h 95"/>
                <a:gd name="T40" fmla="*/ 1 w 85"/>
                <a:gd name="T41" fmla="*/ 3 h 95"/>
                <a:gd name="T42" fmla="*/ 1 w 85"/>
                <a:gd name="T43" fmla="*/ 3 h 95"/>
                <a:gd name="T44" fmla="*/ 1 w 85"/>
                <a:gd name="T45" fmla="*/ 3 h 95"/>
                <a:gd name="T46" fmla="*/ 1 w 85"/>
                <a:gd name="T47" fmla="*/ 2 h 95"/>
                <a:gd name="T48" fmla="*/ 1 w 85"/>
                <a:gd name="T49" fmla="*/ 2 h 95"/>
                <a:gd name="T50" fmla="*/ 1 w 85"/>
                <a:gd name="T51" fmla="*/ 2 h 95"/>
                <a:gd name="T52" fmla="*/ 2 w 85"/>
                <a:gd name="T53" fmla="*/ 2 h 95"/>
                <a:gd name="T54" fmla="*/ 2 w 85"/>
                <a:gd name="T55" fmla="*/ 2 h 95"/>
                <a:gd name="T56" fmla="*/ 2 w 85"/>
                <a:gd name="T57" fmla="*/ 1 h 95"/>
                <a:gd name="T58" fmla="*/ 2 w 85"/>
                <a:gd name="T59" fmla="*/ 1 h 95"/>
                <a:gd name="T60" fmla="*/ 2 w 85"/>
                <a:gd name="T61" fmla="*/ 1 h 95"/>
                <a:gd name="T62" fmla="*/ 2 w 85"/>
                <a:gd name="T63" fmla="*/ 1 h 95"/>
                <a:gd name="T64" fmla="*/ 3 w 85"/>
                <a:gd name="T65" fmla="*/ 1 h 95"/>
                <a:gd name="T66" fmla="*/ 3 w 85"/>
                <a:gd name="T67" fmla="*/ 1 h 95"/>
                <a:gd name="T68" fmla="*/ 3 w 85"/>
                <a:gd name="T69" fmla="*/ 1 h 95"/>
                <a:gd name="T70" fmla="*/ 3 w 85"/>
                <a:gd name="T71" fmla="*/ 1 h 95"/>
                <a:gd name="T72" fmla="*/ 3 w 85"/>
                <a:gd name="T73" fmla="*/ 0 h 95"/>
                <a:gd name="T74" fmla="*/ 3 w 85"/>
                <a:gd name="T75" fmla="*/ 0 h 95"/>
                <a:gd name="T76" fmla="*/ 3 w 85"/>
                <a:gd name="T77" fmla="*/ 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5"/>
                <a:gd name="T119" fmla="*/ 85 w 85"/>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5">
                  <a:moveTo>
                    <a:pt x="85" y="0"/>
                  </a:moveTo>
                  <a:lnTo>
                    <a:pt x="85" y="0"/>
                  </a:lnTo>
                  <a:lnTo>
                    <a:pt x="76" y="2"/>
                  </a:lnTo>
                  <a:lnTo>
                    <a:pt x="67" y="3"/>
                  </a:lnTo>
                  <a:lnTo>
                    <a:pt x="60" y="5"/>
                  </a:lnTo>
                  <a:lnTo>
                    <a:pt x="51" y="8"/>
                  </a:lnTo>
                  <a:lnTo>
                    <a:pt x="43" y="12"/>
                  </a:lnTo>
                  <a:lnTo>
                    <a:pt x="37" y="16"/>
                  </a:lnTo>
                  <a:lnTo>
                    <a:pt x="31" y="22"/>
                  </a:lnTo>
                  <a:lnTo>
                    <a:pt x="24" y="28"/>
                  </a:lnTo>
                  <a:lnTo>
                    <a:pt x="19" y="34"/>
                  </a:lnTo>
                  <a:lnTo>
                    <a:pt x="14" y="41"/>
                  </a:lnTo>
                  <a:lnTo>
                    <a:pt x="10" y="50"/>
                  </a:lnTo>
                  <a:lnTo>
                    <a:pt x="7" y="58"/>
                  </a:lnTo>
                  <a:lnTo>
                    <a:pt x="4" y="66"/>
                  </a:lnTo>
                  <a:lnTo>
                    <a:pt x="1" y="76"/>
                  </a:lnTo>
                  <a:lnTo>
                    <a:pt x="0" y="86"/>
                  </a:lnTo>
                  <a:lnTo>
                    <a:pt x="0" y="95"/>
                  </a:lnTo>
                  <a:lnTo>
                    <a:pt x="24" y="95"/>
                  </a:lnTo>
                  <a:lnTo>
                    <a:pt x="24" y="88"/>
                  </a:lnTo>
                  <a:lnTo>
                    <a:pt x="25" y="81"/>
                  </a:lnTo>
                  <a:lnTo>
                    <a:pt x="27" y="74"/>
                  </a:lnTo>
                  <a:lnTo>
                    <a:pt x="28" y="68"/>
                  </a:lnTo>
                  <a:lnTo>
                    <a:pt x="32" y="62"/>
                  </a:lnTo>
                  <a:lnTo>
                    <a:pt x="34" y="57"/>
                  </a:lnTo>
                  <a:lnTo>
                    <a:pt x="37" y="52"/>
                  </a:lnTo>
                  <a:lnTo>
                    <a:pt x="41" y="47"/>
                  </a:lnTo>
                  <a:lnTo>
                    <a:pt x="46" y="42"/>
                  </a:lnTo>
                  <a:lnTo>
                    <a:pt x="50" y="39"/>
                  </a:lnTo>
                  <a:lnTo>
                    <a:pt x="55" y="35"/>
                  </a:lnTo>
                  <a:lnTo>
                    <a:pt x="61" y="33"/>
                  </a:lnTo>
                  <a:lnTo>
                    <a:pt x="66" y="30"/>
                  </a:lnTo>
                  <a:lnTo>
                    <a:pt x="72" y="29"/>
                  </a:lnTo>
                  <a:lnTo>
                    <a:pt x="78" y="28"/>
                  </a:lnTo>
                  <a:lnTo>
                    <a:pt x="85" y="28"/>
                  </a:lnTo>
                  <a:lnTo>
                    <a:pt x="85" y="0"/>
                  </a:lnTo>
                  <a:close/>
                </a:path>
              </a:pathLst>
            </a:custGeom>
            <a:solidFill>
              <a:srgbClr val="1F1A17"/>
            </a:solidFill>
            <a:ln w="9525">
              <a:noFill/>
              <a:round/>
              <a:headEnd/>
              <a:tailEnd/>
            </a:ln>
          </p:spPr>
          <p:txBody>
            <a:bodyPr/>
            <a:lstStyle/>
            <a:p>
              <a:endParaRPr lang="en-US"/>
            </a:p>
          </p:txBody>
        </p:sp>
        <p:sp>
          <p:nvSpPr>
            <p:cNvPr id="45288" name="Freeform 225"/>
            <p:cNvSpPr>
              <a:spLocks/>
            </p:cNvSpPr>
            <p:nvPr/>
          </p:nvSpPr>
          <p:spPr bwMode="auto">
            <a:xfrm>
              <a:off x="2830" y="2746"/>
              <a:ext cx="28" cy="32"/>
            </a:xfrm>
            <a:custGeom>
              <a:avLst/>
              <a:gdLst>
                <a:gd name="T0" fmla="*/ 3 w 85"/>
                <a:gd name="T1" fmla="*/ 4 h 95"/>
                <a:gd name="T2" fmla="*/ 3 w 85"/>
                <a:gd name="T3" fmla="*/ 4 h 95"/>
                <a:gd name="T4" fmla="*/ 3 w 85"/>
                <a:gd name="T5" fmla="*/ 3 h 95"/>
                <a:gd name="T6" fmla="*/ 3 w 85"/>
                <a:gd name="T7" fmla="*/ 3 h 95"/>
                <a:gd name="T8" fmla="*/ 3 w 85"/>
                <a:gd name="T9" fmla="*/ 2 h 95"/>
                <a:gd name="T10" fmla="*/ 3 w 85"/>
                <a:gd name="T11" fmla="*/ 2 h 95"/>
                <a:gd name="T12" fmla="*/ 3 w 85"/>
                <a:gd name="T13" fmla="*/ 2 h 95"/>
                <a:gd name="T14" fmla="*/ 3 w 85"/>
                <a:gd name="T15" fmla="*/ 2 h 95"/>
                <a:gd name="T16" fmla="*/ 2 w 85"/>
                <a:gd name="T17" fmla="*/ 1 h 95"/>
                <a:gd name="T18" fmla="*/ 2 w 85"/>
                <a:gd name="T19" fmla="*/ 1 h 95"/>
                <a:gd name="T20" fmla="*/ 2 w 85"/>
                <a:gd name="T21" fmla="*/ 1 h 95"/>
                <a:gd name="T22" fmla="*/ 2 w 85"/>
                <a:gd name="T23" fmla="*/ 1 h 95"/>
                <a:gd name="T24" fmla="*/ 2 w 85"/>
                <a:gd name="T25" fmla="*/ 0 h 95"/>
                <a:gd name="T26" fmla="*/ 1 w 85"/>
                <a:gd name="T27" fmla="*/ 0 h 95"/>
                <a:gd name="T28" fmla="*/ 1 w 85"/>
                <a:gd name="T29" fmla="*/ 0 h 95"/>
                <a:gd name="T30" fmla="*/ 1 w 85"/>
                <a:gd name="T31" fmla="*/ 0 h 95"/>
                <a:gd name="T32" fmla="*/ 0 w 85"/>
                <a:gd name="T33" fmla="*/ 0 h 95"/>
                <a:gd name="T34" fmla="*/ 0 w 85"/>
                <a:gd name="T35" fmla="*/ 0 h 95"/>
                <a:gd name="T36" fmla="*/ 0 w 85"/>
                <a:gd name="T37" fmla="*/ 1 h 95"/>
                <a:gd name="T38" fmla="*/ 0 w 85"/>
                <a:gd name="T39" fmla="*/ 1 h 95"/>
                <a:gd name="T40" fmla="*/ 0 w 85"/>
                <a:gd name="T41" fmla="*/ 1 h 95"/>
                <a:gd name="T42" fmla="*/ 1 w 85"/>
                <a:gd name="T43" fmla="*/ 1 h 95"/>
                <a:gd name="T44" fmla="*/ 1 w 85"/>
                <a:gd name="T45" fmla="*/ 1 h 95"/>
                <a:gd name="T46" fmla="*/ 1 w 85"/>
                <a:gd name="T47" fmla="*/ 1 h 95"/>
                <a:gd name="T48" fmla="*/ 1 w 85"/>
                <a:gd name="T49" fmla="*/ 1 h 95"/>
                <a:gd name="T50" fmla="*/ 1 w 85"/>
                <a:gd name="T51" fmla="*/ 2 h 95"/>
                <a:gd name="T52" fmla="*/ 2 w 85"/>
                <a:gd name="T53" fmla="*/ 2 h 95"/>
                <a:gd name="T54" fmla="*/ 2 w 85"/>
                <a:gd name="T55" fmla="*/ 2 h 95"/>
                <a:gd name="T56" fmla="*/ 2 w 85"/>
                <a:gd name="T57" fmla="*/ 2 h 95"/>
                <a:gd name="T58" fmla="*/ 2 w 85"/>
                <a:gd name="T59" fmla="*/ 2 h 95"/>
                <a:gd name="T60" fmla="*/ 2 w 85"/>
                <a:gd name="T61" fmla="*/ 3 h 95"/>
                <a:gd name="T62" fmla="*/ 2 w 85"/>
                <a:gd name="T63" fmla="*/ 3 h 95"/>
                <a:gd name="T64" fmla="*/ 2 w 85"/>
                <a:gd name="T65" fmla="*/ 3 h 95"/>
                <a:gd name="T66" fmla="*/ 2 w 85"/>
                <a:gd name="T67" fmla="*/ 3 h 95"/>
                <a:gd name="T68" fmla="*/ 2 w 85"/>
                <a:gd name="T69" fmla="*/ 4 h 95"/>
                <a:gd name="T70" fmla="*/ 2 w 85"/>
                <a:gd name="T71" fmla="*/ 4 h 95"/>
                <a:gd name="T72" fmla="*/ 3 w 85"/>
                <a:gd name="T73" fmla="*/ 4 h 95"/>
                <a:gd name="T74" fmla="*/ 3 w 85"/>
                <a:gd name="T75" fmla="*/ 4 h 95"/>
                <a:gd name="T76" fmla="*/ 3 w 85"/>
                <a:gd name="T77" fmla="*/ 4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5"/>
                <a:gd name="T119" fmla="*/ 85 w 85"/>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5">
                  <a:moveTo>
                    <a:pt x="85" y="95"/>
                  </a:moveTo>
                  <a:lnTo>
                    <a:pt x="85" y="95"/>
                  </a:lnTo>
                  <a:lnTo>
                    <a:pt x="84" y="86"/>
                  </a:lnTo>
                  <a:lnTo>
                    <a:pt x="83" y="76"/>
                  </a:lnTo>
                  <a:lnTo>
                    <a:pt x="81" y="66"/>
                  </a:lnTo>
                  <a:lnTo>
                    <a:pt x="78" y="58"/>
                  </a:lnTo>
                  <a:lnTo>
                    <a:pt x="75" y="50"/>
                  </a:lnTo>
                  <a:lnTo>
                    <a:pt x="71" y="41"/>
                  </a:lnTo>
                  <a:lnTo>
                    <a:pt x="65" y="34"/>
                  </a:lnTo>
                  <a:lnTo>
                    <a:pt x="60" y="28"/>
                  </a:lnTo>
                  <a:lnTo>
                    <a:pt x="55" y="22"/>
                  </a:lnTo>
                  <a:lnTo>
                    <a:pt x="48" y="16"/>
                  </a:lnTo>
                  <a:lnTo>
                    <a:pt x="41" y="12"/>
                  </a:lnTo>
                  <a:lnTo>
                    <a:pt x="33" y="8"/>
                  </a:lnTo>
                  <a:lnTo>
                    <a:pt x="25" y="5"/>
                  </a:lnTo>
                  <a:lnTo>
                    <a:pt x="17" y="3"/>
                  </a:lnTo>
                  <a:lnTo>
                    <a:pt x="8" y="2"/>
                  </a:lnTo>
                  <a:lnTo>
                    <a:pt x="0" y="0"/>
                  </a:lnTo>
                  <a:lnTo>
                    <a:pt x="0" y="28"/>
                  </a:lnTo>
                  <a:lnTo>
                    <a:pt x="6" y="28"/>
                  </a:lnTo>
                  <a:lnTo>
                    <a:pt x="12" y="29"/>
                  </a:lnTo>
                  <a:lnTo>
                    <a:pt x="19" y="30"/>
                  </a:lnTo>
                  <a:lnTo>
                    <a:pt x="24" y="33"/>
                  </a:lnTo>
                  <a:lnTo>
                    <a:pt x="30" y="35"/>
                  </a:lnTo>
                  <a:lnTo>
                    <a:pt x="34" y="39"/>
                  </a:lnTo>
                  <a:lnTo>
                    <a:pt x="39" y="42"/>
                  </a:lnTo>
                  <a:lnTo>
                    <a:pt x="43" y="47"/>
                  </a:lnTo>
                  <a:lnTo>
                    <a:pt x="47" y="52"/>
                  </a:lnTo>
                  <a:lnTo>
                    <a:pt x="50" y="57"/>
                  </a:lnTo>
                  <a:lnTo>
                    <a:pt x="54" y="62"/>
                  </a:lnTo>
                  <a:lnTo>
                    <a:pt x="56" y="68"/>
                  </a:lnTo>
                  <a:lnTo>
                    <a:pt x="58" y="74"/>
                  </a:lnTo>
                  <a:lnTo>
                    <a:pt x="59" y="81"/>
                  </a:lnTo>
                  <a:lnTo>
                    <a:pt x="60" y="88"/>
                  </a:lnTo>
                  <a:lnTo>
                    <a:pt x="60" y="95"/>
                  </a:lnTo>
                  <a:lnTo>
                    <a:pt x="85" y="95"/>
                  </a:lnTo>
                  <a:close/>
                </a:path>
              </a:pathLst>
            </a:custGeom>
            <a:solidFill>
              <a:srgbClr val="1F1A17"/>
            </a:solidFill>
            <a:ln w="9525">
              <a:noFill/>
              <a:round/>
              <a:headEnd/>
              <a:tailEnd/>
            </a:ln>
          </p:spPr>
          <p:txBody>
            <a:bodyPr/>
            <a:lstStyle/>
            <a:p>
              <a:endParaRPr lang="en-US"/>
            </a:p>
          </p:txBody>
        </p:sp>
        <p:sp>
          <p:nvSpPr>
            <p:cNvPr id="45289" name="Freeform 226"/>
            <p:cNvSpPr>
              <a:spLocks/>
            </p:cNvSpPr>
            <p:nvPr/>
          </p:nvSpPr>
          <p:spPr bwMode="auto">
            <a:xfrm>
              <a:off x="2460" y="2976"/>
              <a:ext cx="49" cy="52"/>
            </a:xfrm>
            <a:custGeom>
              <a:avLst/>
              <a:gdLst>
                <a:gd name="T0" fmla="*/ 5 w 146"/>
                <a:gd name="T1" fmla="*/ 3 h 157"/>
                <a:gd name="T2" fmla="*/ 5 w 146"/>
                <a:gd name="T3" fmla="*/ 4 h 157"/>
                <a:gd name="T4" fmla="*/ 5 w 146"/>
                <a:gd name="T5" fmla="*/ 4 h 157"/>
                <a:gd name="T6" fmla="*/ 5 w 146"/>
                <a:gd name="T7" fmla="*/ 5 h 157"/>
                <a:gd name="T8" fmla="*/ 4 w 146"/>
                <a:gd name="T9" fmla="*/ 5 h 157"/>
                <a:gd name="T10" fmla="*/ 4 w 146"/>
                <a:gd name="T11" fmla="*/ 5 h 157"/>
                <a:gd name="T12" fmla="*/ 4 w 146"/>
                <a:gd name="T13" fmla="*/ 6 h 157"/>
                <a:gd name="T14" fmla="*/ 3 w 146"/>
                <a:gd name="T15" fmla="*/ 6 h 157"/>
                <a:gd name="T16" fmla="*/ 2 w 146"/>
                <a:gd name="T17" fmla="*/ 6 h 157"/>
                <a:gd name="T18" fmla="*/ 2 w 146"/>
                <a:gd name="T19" fmla="*/ 6 h 157"/>
                <a:gd name="T20" fmla="*/ 1 w 146"/>
                <a:gd name="T21" fmla="*/ 5 h 157"/>
                <a:gd name="T22" fmla="*/ 1 w 146"/>
                <a:gd name="T23" fmla="*/ 5 h 157"/>
                <a:gd name="T24" fmla="*/ 1 w 146"/>
                <a:gd name="T25" fmla="*/ 5 h 157"/>
                <a:gd name="T26" fmla="*/ 0 w 146"/>
                <a:gd name="T27" fmla="*/ 4 h 157"/>
                <a:gd name="T28" fmla="*/ 0 w 146"/>
                <a:gd name="T29" fmla="*/ 4 h 157"/>
                <a:gd name="T30" fmla="*/ 0 w 146"/>
                <a:gd name="T31" fmla="*/ 3 h 157"/>
                <a:gd name="T32" fmla="*/ 0 w 146"/>
                <a:gd name="T33" fmla="*/ 3 h 157"/>
                <a:gd name="T34" fmla="*/ 0 w 146"/>
                <a:gd name="T35" fmla="*/ 2 h 157"/>
                <a:gd name="T36" fmla="*/ 0 w 146"/>
                <a:gd name="T37" fmla="*/ 2 h 157"/>
                <a:gd name="T38" fmla="*/ 1 w 146"/>
                <a:gd name="T39" fmla="*/ 1 h 157"/>
                <a:gd name="T40" fmla="*/ 1 w 146"/>
                <a:gd name="T41" fmla="*/ 1 h 157"/>
                <a:gd name="T42" fmla="*/ 1 w 146"/>
                <a:gd name="T43" fmla="*/ 0 h 157"/>
                <a:gd name="T44" fmla="*/ 2 w 146"/>
                <a:gd name="T45" fmla="*/ 0 h 157"/>
                <a:gd name="T46" fmla="*/ 2 w 146"/>
                <a:gd name="T47" fmla="*/ 0 h 157"/>
                <a:gd name="T48" fmla="*/ 3 w 146"/>
                <a:gd name="T49" fmla="*/ 0 h 157"/>
                <a:gd name="T50" fmla="*/ 4 w 146"/>
                <a:gd name="T51" fmla="*/ 0 h 157"/>
                <a:gd name="T52" fmla="*/ 4 w 146"/>
                <a:gd name="T53" fmla="*/ 0 h 157"/>
                <a:gd name="T54" fmla="*/ 4 w 146"/>
                <a:gd name="T55" fmla="*/ 1 h 157"/>
                <a:gd name="T56" fmla="*/ 5 w 146"/>
                <a:gd name="T57" fmla="*/ 1 h 157"/>
                <a:gd name="T58" fmla="*/ 5 w 146"/>
                <a:gd name="T59" fmla="*/ 2 h 157"/>
                <a:gd name="T60" fmla="*/ 5 w 146"/>
                <a:gd name="T61" fmla="*/ 2 h 157"/>
                <a:gd name="T62" fmla="*/ 5 w 146"/>
                <a:gd name="T63" fmla="*/ 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157"/>
                <a:gd name="T98" fmla="*/ 146 w 146"/>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157">
                  <a:moveTo>
                    <a:pt x="146" y="81"/>
                  </a:moveTo>
                  <a:lnTo>
                    <a:pt x="146" y="88"/>
                  </a:lnTo>
                  <a:lnTo>
                    <a:pt x="145" y="96"/>
                  </a:lnTo>
                  <a:lnTo>
                    <a:pt x="143" y="103"/>
                  </a:lnTo>
                  <a:lnTo>
                    <a:pt x="141" y="111"/>
                  </a:lnTo>
                  <a:lnTo>
                    <a:pt x="138" y="117"/>
                  </a:lnTo>
                  <a:lnTo>
                    <a:pt x="134" y="124"/>
                  </a:lnTo>
                  <a:lnTo>
                    <a:pt x="130" y="130"/>
                  </a:lnTo>
                  <a:lnTo>
                    <a:pt x="126" y="135"/>
                  </a:lnTo>
                  <a:lnTo>
                    <a:pt x="120" y="139"/>
                  </a:lnTo>
                  <a:lnTo>
                    <a:pt x="115" y="144"/>
                  </a:lnTo>
                  <a:lnTo>
                    <a:pt x="108" y="148"/>
                  </a:lnTo>
                  <a:lnTo>
                    <a:pt x="102" y="151"/>
                  </a:lnTo>
                  <a:lnTo>
                    <a:pt x="95" y="154"/>
                  </a:lnTo>
                  <a:lnTo>
                    <a:pt x="89" y="156"/>
                  </a:lnTo>
                  <a:lnTo>
                    <a:pt x="81" y="157"/>
                  </a:lnTo>
                  <a:lnTo>
                    <a:pt x="74" y="157"/>
                  </a:lnTo>
                  <a:lnTo>
                    <a:pt x="66" y="157"/>
                  </a:lnTo>
                  <a:lnTo>
                    <a:pt x="59" y="156"/>
                  </a:lnTo>
                  <a:lnTo>
                    <a:pt x="51" y="154"/>
                  </a:lnTo>
                  <a:lnTo>
                    <a:pt x="45" y="151"/>
                  </a:lnTo>
                  <a:lnTo>
                    <a:pt x="38" y="148"/>
                  </a:lnTo>
                  <a:lnTo>
                    <a:pt x="32" y="144"/>
                  </a:lnTo>
                  <a:lnTo>
                    <a:pt x="26" y="139"/>
                  </a:lnTo>
                  <a:lnTo>
                    <a:pt x="22" y="135"/>
                  </a:lnTo>
                  <a:lnTo>
                    <a:pt x="17" y="130"/>
                  </a:lnTo>
                  <a:lnTo>
                    <a:pt x="13" y="124"/>
                  </a:lnTo>
                  <a:lnTo>
                    <a:pt x="9" y="117"/>
                  </a:lnTo>
                  <a:lnTo>
                    <a:pt x="6" y="111"/>
                  </a:lnTo>
                  <a:lnTo>
                    <a:pt x="4" y="103"/>
                  </a:lnTo>
                  <a:lnTo>
                    <a:pt x="3" y="96"/>
                  </a:lnTo>
                  <a:lnTo>
                    <a:pt x="1" y="88"/>
                  </a:lnTo>
                  <a:lnTo>
                    <a:pt x="0" y="81"/>
                  </a:lnTo>
                  <a:lnTo>
                    <a:pt x="1" y="72"/>
                  </a:lnTo>
                  <a:lnTo>
                    <a:pt x="3" y="64"/>
                  </a:lnTo>
                  <a:lnTo>
                    <a:pt x="4" y="56"/>
                  </a:lnTo>
                  <a:lnTo>
                    <a:pt x="6" y="48"/>
                  </a:lnTo>
                  <a:lnTo>
                    <a:pt x="9" y="41"/>
                  </a:lnTo>
                  <a:lnTo>
                    <a:pt x="13" y="35"/>
                  </a:lnTo>
                  <a:lnTo>
                    <a:pt x="17" y="29"/>
                  </a:lnTo>
                  <a:lnTo>
                    <a:pt x="22" y="23"/>
                  </a:lnTo>
                  <a:lnTo>
                    <a:pt x="26" y="17"/>
                  </a:lnTo>
                  <a:lnTo>
                    <a:pt x="32" y="14"/>
                  </a:lnTo>
                  <a:lnTo>
                    <a:pt x="38" y="9"/>
                  </a:lnTo>
                  <a:lnTo>
                    <a:pt x="45" y="6"/>
                  </a:lnTo>
                  <a:lnTo>
                    <a:pt x="51" y="3"/>
                  </a:lnTo>
                  <a:lnTo>
                    <a:pt x="59" y="2"/>
                  </a:lnTo>
                  <a:lnTo>
                    <a:pt x="66" y="0"/>
                  </a:lnTo>
                  <a:lnTo>
                    <a:pt x="74" y="0"/>
                  </a:lnTo>
                  <a:lnTo>
                    <a:pt x="81" y="0"/>
                  </a:lnTo>
                  <a:lnTo>
                    <a:pt x="89" y="2"/>
                  </a:lnTo>
                  <a:lnTo>
                    <a:pt x="95" y="3"/>
                  </a:lnTo>
                  <a:lnTo>
                    <a:pt x="102" y="6"/>
                  </a:lnTo>
                  <a:lnTo>
                    <a:pt x="108" y="9"/>
                  </a:lnTo>
                  <a:lnTo>
                    <a:pt x="115" y="14"/>
                  </a:lnTo>
                  <a:lnTo>
                    <a:pt x="120" y="17"/>
                  </a:lnTo>
                  <a:lnTo>
                    <a:pt x="126" y="23"/>
                  </a:lnTo>
                  <a:lnTo>
                    <a:pt x="130" y="29"/>
                  </a:lnTo>
                  <a:lnTo>
                    <a:pt x="134" y="35"/>
                  </a:lnTo>
                  <a:lnTo>
                    <a:pt x="138" y="41"/>
                  </a:lnTo>
                  <a:lnTo>
                    <a:pt x="141" y="48"/>
                  </a:lnTo>
                  <a:lnTo>
                    <a:pt x="143" y="56"/>
                  </a:lnTo>
                  <a:lnTo>
                    <a:pt x="145" y="64"/>
                  </a:lnTo>
                  <a:lnTo>
                    <a:pt x="146" y="72"/>
                  </a:lnTo>
                  <a:lnTo>
                    <a:pt x="146" y="81"/>
                  </a:lnTo>
                  <a:close/>
                </a:path>
              </a:pathLst>
            </a:custGeom>
            <a:solidFill>
              <a:srgbClr val="E87A41"/>
            </a:solidFill>
            <a:ln w="9525">
              <a:noFill/>
              <a:round/>
              <a:headEnd/>
              <a:tailEnd/>
            </a:ln>
          </p:spPr>
          <p:txBody>
            <a:bodyPr/>
            <a:lstStyle/>
            <a:p>
              <a:endParaRPr lang="en-US"/>
            </a:p>
          </p:txBody>
        </p:sp>
        <p:sp>
          <p:nvSpPr>
            <p:cNvPr id="45290" name="Freeform 227"/>
            <p:cNvSpPr>
              <a:spLocks/>
            </p:cNvSpPr>
            <p:nvPr/>
          </p:nvSpPr>
          <p:spPr bwMode="auto">
            <a:xfrm>
              <a:off x="2485" y="3003"/>
              <a:ext cx="28" cy="30"/>
            </a:xfrm>
            <a:custGeom>
              <a:avLst/>
              <a:gdLst>
                <a:gd name="T0" fmla="*/ 0 w 84"/>
                <a:gd name="T1" fmla="*/ 3 h 90"/>
                <a:gd name="T2" fmla="*/ 0 w 84"/>
                <a:gd name="T3" fmla="*/ 3 h 90"/>
                <a:gd name="T4" fmla="*/ 0 w 84"/>
                <a:gd name="T5" fmla="*/ 3 h 90"/>
                <a:gd name="T6" fmla="*/ 1 w 84"/>
                <a:gd name="T7" fmla="*/ 3 h 90"/>
                <a:gd name="T8" fmla="*/ 1 w 84"/>
                <a:gd name="T9" fmla="*/ 3 h 90"/>
                <a:gd name="T10" fmla="*/ 1 w 84"/>
                <a:gd name="T11" fmla="*/ 3 h 90"/>
                <a:gd name="T12" fmla="*/ 1 w 84"/>
                <a:gd name="T13" fmla="*/ 3 h 90"/>
                <a:gd name="T14" fmla="*/ 2 w 84"/>
                <a:gd name="T15" fmla="*/ 3 h 90"/>
                <a:gd name="T16" fmla="*/ 2 w 84"/>
                <a:gd name="T17" fmla="*/ 3 h 90"/>
                <a:gd name="T18" fmla="*/ 2 w 84"/>
                <a:gd name="T19" fmla="*/ 2 h 90"/>
                <a:gd name="T20" fmla="*/ 2 w 84"/>
                <a:gd name="T21" fmla="*/ 2 h 90"/>
                <a:gd name="T22" fmla="*/ 3 w 84"/>
                <a:gd name="T23" fmla="*/ 2 h 90"/>
                <a:gd name="T24" fmla="*/ 3 w 84"/>
                <a:gd name="T25" fmla="*/ 2 h 90"/>
                <a:gd name="T26" fmla="*/ 3 w 84"/>
                <a:gd name="T27" fmla="*/ 1 h 90"/>
                <a:gd name="T28" fmla="*/ 3 w 84"/>
                <a:gd name="T29" fmla="*/ 1 h 90"/>
                <a:gd name="T30" fmla="*/ 3 w 84"/>
                <a:gd name="T31" fmla="*/ 1 h 90"/>
                <a:gd name="T32" fmla="*/ 3 w 84"/>
                <a:gd name="T33" fmla="*/ 0 h 90"/>
                <a:gd name="T34" fmla="*/ 3 w 84"/>
                <a:gd name="T35" fmla="*/ 0 h 90"/>
                <a:gd name="T36" fmla="*/ 2 w 84"/>
                <a:gd name="T37" fmla="*/ 0 h 90"/>
                <a:gd name="T38" fmla="*/ 2 w 84"/>
                <a:gd name="T39" fmla="*/ 0 h 90"/>
                <a:gd name="T40" fmla="*/ 2 w 84"/>
                <a:gd name="T41" fmla="*/ 0 h 90"/>
                <a:gd name="T42" fmla="*/ 2 w 84"/>
                <a:gd name="T43" fmla="*/ 1 h 90"/>
                <a:gd name="T44" fmla="*/ 2 w 84"/>
                <a:gd name="T45" fmla="*/ 1 h 90"/>
                <a:gd name="T46" fmla="*/ 2 w 84"/>
                <a:gd name="T47" fmla="*/ 1 h 90"/>
                <a:gd name="T48" fmla="*/ 2 w 84"/>
                <a:gd name="T49" fmla="*/ 1 h 90"/>
                <a:gd name="T50" fmla="*/ 2 w 84"/>
                <a:gd name="T51" fmla="*/ 1 h 90"/>
                <a:gd name="T52" fmla="*/ 2 w 84"/>
                <a:gd name="T53" fmla="*/ 2 h 90"/>
                <a:gd name="T54" fmla="*/ 1 w 84"/>
                <a:gd name="T55" fmla="*/ 2 h 90"/>
                <a:gd name="T56" fmla="*/ 1 w 84"/>
                <a:gd name="T57" fmla="*/ 2 h 90"/>
                <a:gd name="T58" fmla="*/ 1 w 84"/>
                <a:gd name="T59" fmla="*/ 2 h 90"/>
                <a:gd name="T60" fmla="*/ 1 w 84"/>
                <a:gd name="T61" fmla="*/ 2 h 90"/>
                <a:gd name="T62" fmla="*/ 1 w 84"/>
                <a:gd name="T63" fmla="*/ 2 h 90"/>
                <a:gd name="T64" fmla="*/ 0 w 84"/>
                <a:gd name="T65" fmla="*/ 2 h 90"/>
                <a:gd name="T66" fmla="*/ 0 w 84"/>
                <a:gd name="T67" fmla="*/ 2 h 90"/>
                <a:gd name="T68" fmla="*/ 0 w 84"/>
                <a:gd name="T69" fmla="*/ 2 h 90"/>
                <a:gd name="T70" fmla="*/ 0 w 84"/>
                <a:gd name="T71" fmla="*/ 2 h 90"/>
                <a:gd name="T72" fmla="*/ 0 w 84"/>
                <a:gd name="T73" fmla="*/ 3 h 90"/>
                <a:gd name="T74" fmla="*/ 0 w 84"/>
                <a:gd name="T75" fmla="*/ 3 h 90"/>
                <a:gd name="T76" fmla="*/ 0 w 84"/>
                <a:gd name="T77" fmla="*/ 3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0"/>
                <a:gd name="T119" fmla="*/ 84 w 84"/>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0">
                  <a:moveTo>
                    <a:pt x="0" y="90"/>
                  </a:moveTo>
                  <a:lnTo>
                    <a:pt x="0" y="90"/>
                  </a:lnTo>
                  <a:lnTo>
                    <a:pt x="8" y="90"/>
                  </a:lnTo>
                  <a:lnTo>
                    <a:pt x="17" y="88"/>
                  </a:lnTo>
                  <a:lnTo>
                    <a:pt x="25" y="86"/>
                  </a:lnTo>
                  <a:lnTo>
                    <a:pt x="33" y="82"/>
                  </a:lnTo>
                  <a:lnTo>
                    <a:pt x="40" y="79"/>
                  </a:lnTo>
                  <a:lnTo>
                    <a:pt x="47" y="74"/>
                  </a:lnTo>
                  <a:lnTo>
                    <a:pt x="54" y="69"/>
                  </a:lnTo>
                  <a:lnTo>
                    <a:pt x="60" y="63"/>
                  </a:lnTo>
                  <a:lnTo>
                    <a:pt x="66" y="57"/>
                  </a:lnTo>
                  <a:lnTo>
                    <a:pt x="70" y="50"/>
                  </a:lnTo>
                  <a:lnTo>
                    <a:pt x="74" y="43"/>
                  </a:lnTo>
                  <a:lnTo>
                    <a:pt x="78" y="34"/>
                  </a:lnTo>
                  <a:lnTo>
                    <a:pt x="81" y="26"/>
                  </a:lnTo>
                  <a:lnTo>
                    <a:pt x="83" y="18"/>
                  </a:lnTo>
                  <a:lnTo>
                    <a:pt x="84" y="9"/>
                  </a:lnTo>
                  <a:lnTo>
                    <a:pt x="84" y="0"/>
                  </a:lnTo>
                  <a:lnTo>
                    <a:pt x="60" y="0"/>
                  </a:lnTo>
                  <a:lnTo>
                    <a:pt x="60" y="6"/>
                  </a:lnTo>
                  <a:lnTo>
                    <a:pt x="59" y="13"/>
                  </a:lnTo>
                  <a:lnTo>
                    <a:pt x="57" y="19"/>
                  </a:lnTo>
                  <a:lnTo>
                    <a:pt x="56" y="24"/>
                  </a:lnTo>
                  <a:lnTo>
                    <a:pt x="53" y="30"/>
                  </a:lnTo>
                  <a:lnTo>
                    <a:pt x="51" y="34"/>
                  </a:lnTo>
                  <a:lnTo>
                    <a:pt x="47" y="39"/>
                  </a:lnTo>
                  <a:lnTo>
                    <a:pt x="43" y="44"/>
                  </a:lnTo>
                  <a:lnTo>
                    <a:pt x="39" y="49"/>
                  </a:lnTo>
                  <a:lnTo>
                    <a:pt x="34" y="52"/>
                  </a:lnTo>
                  <a:lnTo>
                    <a:pt x="29" y="55"/>
                  </a:lnTo>
                  <a:lnTo>
                    <a:pt x="24" y="58"/>
                  </a:lnTo>
                  <a:lnTo>
                    <a:pt x="18" y="60"/>
                  </a:lnTo>
                  <a:lnTo>
                    <a:pt x="13" y="62"/>
                  </a:lnTo>
                  <a:lnTo>
                    <a:pt x="6" y="63"/>
                  </a:lnTo>
                  <a:lnTo>
                    <a:pt x="0" y="63"/>
                  </a:lnTo>
                  <a:lnTo>
                    <a:pt x="0" y="90"/>
                  </a:lnTo>
                  <a:close/>
                </a:path>
              </a:pathLst>
            </a:custGeom>
            <a:solidFill>
              <a:srgbClr val="1F1A17"/>
            </a:solidFill>
            <a:ln w="9525">
              <a:noFill/>
              <a:round/>
              <a:headEnd/>
              <a:tailEnd/>
            </a:ln>
          </p:spPr>
          <p:txBody>
            <a:bodyPr/>
            <a:lstStyle/>
            <a:p>
              <a:endParaRPr lang="en-US"/>
            </a:p>
          </p:txBody>
        </p:sp>
        <p:sp>
          <p:nvSpPr>
            <p:cNvPr id="45291" name="Freeform 228"/>
            <p:cNvSpPr>
              <a:spLocks/>
            </p:cNvSpPr>
            <p:nvPr/>
          </p:nvSpPr>
          <p:spPr bwMode="auto">
            <a:xfrm>
              <a:off x="2456" y="3003"/>
              <a:ext cx="29" cy="30"/>
            </a:xfrm>
            <a:custGeom>
              <a:avLst/>
              <a:gdLst>
                <a:gd name="T0" fmla="*/ 0 w 86"/>
                <a:gd name="T1" fmla="*/ 0 h 90"/>
                <a:gd name="T2" fmla="*/ 0 w 86"/>
                <a:gd name="T3" fmla="*/ 0 h 90"/>
                <a:gd name="T4" fmla="*/ 0 w 86"/>
                <a:gd name="T5" fmla="*/ 0 h 90"/>
                <a:gd name="T6" fmla="*/ 0 w 86"/>
                <a:gd name="T7" fmla="*/ 1 h 90"/>
                <a:gd name="T8" fmla="*/ 0 w 86"/>
                <a:gd name="T9" fmla="*/ 1 h 90"/>
                <a:gd name="T10" fmla="*/ 0 w 86"/>
                <a:gd name="T11" fmla="*/ 1 h 90"/>
                <a:gd name="T12" fmla="*/ 0 w 86"/>
                <a:gd name="T13" fmla="*/ 2 h 90"/>
                <a:gd name="T14" fmla="*/ 1 w 86"/>
                <a:gd name="T15" fmla="*/ 2 h 90"/>
                <a:gd name="T16" fmla="*/ 1 w 86"/>
                <a:gd name="T17" fmla="*/ 2 h 90"/>
                <a:gd name="T18" fmla="*/ 1 w 86"/>
                <a:gd name="T19" fmla="*/ 2 h 90"/>
                <a:gd name="T20" fmla="*/ 1 w 86"/>
                <a:gd name="T21" fmla="*/ 3 h 90"/>
                <a:gd name="T22" fmla="*/ 1 w 86"/>
                <a:gd name="T23" fmla="*/ 3 h 90"/>
                <a:gd name="T24" fmla="*/ 2 w 86"/>
                <a:gd name="T25" fmla="*/ 3 h 90"/>
                <a:gd name="T26" fmla="*/ 2 w 86"/>
                <a:gd name="T27" fmla="*/ 3 h 90"/>
                <a:gd name="T28" fmla="*/ 2 w 86"/>
                <a:gd name="T29" fmla="*/ 3 h 90"/>
                <a:gd name="T30" fmla="*/ 3 w 86"/>
                <a:gd name="T31" fmla="*/ 3 h 90"/>
                <a:gd name="T32" fmla="*/ 3 w 86"/>
                <a:gd name="T33" fmla="*/ 3 h 90"/>
                <a:gd name="T34" fmla="*/ 3 w 86"/>
                <a:gd name="T35" fmla="*/ 3 h 90"/>
                <a:gd name="T36" fmla="*/ 3 w 86"/>
                <a:gd name="T37" fmla="*/ 2 h 90"/>
                <a:gd name="T38" fmla="*/ 3 w 86"/>
                <a:gd name="T39" fmla="*/ 2 h 90"/>
                <a:gd name="T40" fmla="*/ 3 w 86"/>
                <a:gd name="T41" fmla="*/ 2 h 90"/>
                <a:gd name="T42" fmla="*/ 2 w 86"/>
                <a:gd name="T43" fmla="*/ 2 h 90"/>
                <a:gd name="T44" fmla="*/ 2 w 86"/>
                <a:gd name="T45" fmla="*/ 2 h 90"/>
                <a:gd name="T46" fmla="*/ 2 w 86"/>
                <a:gd name="T47" fmla="*/ 2 h 90"/>
                <a:gd name="T48" fmla="*/ 2 w 86"/>
                <a:gd name="T49" fmla="*/ 2 h 90"/>
                <a:gd name="T50" fmla="*/ 2 w 86"/>
                <a:gd name="T51" fmla="*/ 2 h 90"/>
                <a:gd name="T52" fmla="*/ 2 w 86"/>
                <a:gd name="T53" fmla="*/ 2 h 90"/>
                <a:gd name="T54" fmla="*/ 1 w 86"/>
                <a:gd name="T55" fmla="*/ 1 h 90"/>
                <a:gd name="T56" fmla="*/ 1 w 86"/>
                <a:gd name="T57" fmla="*/ 1 h 90"/>
                <a:gd name="T58" fmla="*/ 1 w 86"/>
                <a:gd name="T59" fmla="*/ 1 h 90"/>
                <a:gd name="T60" fmla="*/ 1 w 86"/>
                <a:gd name="T61" fmla="*/ 1 h 90"/>
                <a:gd name="T62" fmla="*/ 1 w 86"/>
                <a:gd name="T63" fmla="*/ 1 h 90"/>
                <a:gd name="T64" fmla="*/ 1 w 86"/>
                <a:gd name="T65" fmla="*/ 0 h 90"/>
                <a:gd name="T66" fmla="*/ 1 w 86"/>
                <a:gd name="T67" fmla="*/ 0 h 90"/>
                <a:gd name="T68" fmla="*/ 1 w 86"/>
                <a:gd name="T69" fmla="*/ 0 h 90"/>
                <a:gd name="T70" fmla="*/ 1 w 86"/>
                <a:gd name="T71" fmla="*/ 0 h 90"/>
                <a:gd name="T72" fmla="*/ 0 w 86"/>
                <a:gd name="T73" fmla="*/ 0 h 90"/>
                <a:gd name="T74" fmla="*/ 0 w 86"/>
                <a:gd name="T75" fmla="*/ 0 h 90"/>
                <a:gd name="T76" fmla="*/ 0 w 86"/>
                <a:gd name="T77" fmla="*/ 0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0"/>
                <a:gd name="T119" fmla="*/ 86 w 8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0">
                  <a:moveTo>
                    <a:pt x="0" y="0"/>
                  </a:moveTo>
                  <a:lnTo>
                    <a:pt x="0" y="0"/>
                  </a:lnTo>
                  <a:lnTo>
                    <a:pt x="2" y="8"/>
                  </a:lnTo>
                  <a:lnTo>
                    <a:pt x="3" y="18"/>
                  </a:lnTo>
                  <a:lnTo>
                    <a:pt x="5" y="26"/>
                  </a:lnTo>
                  <a:lnTo>
                    <a:pt x="7" y="34"/>
                  </a:lnTo>
                  <a:lnTo>
                    <a:pt x="10" y="43"/>
                  </a:lnTo>
                  <a:lnTo>
                    <a:pt x="15" y="50"/>
                  </a:lnTo>
                  <a:lnTo>
                    <a:pt x="20" y="57"/>
                  </a:lnTo>
                  <a:lnTo>
                    <a:pt x="25" y="63"/>
                  </a:lnTo>
                  <a:lnTo>
                    <a:pt x="31" y="69"/>
                  </a:lnTo>
                  <a:lnTo>
                    <a:pt x="37" y="74"/>
                  </a:lnTo>
                  <a:lnTo>
                    <a:pt x="45" y="79"/>
                  </a:lnTo>
                  <a:lnTo>
                    <a:pt x="52" y="82"/>
                  </a:lnTo>
                  <a:lnTo>
                    <a:pt x="60" y="86"/>
                  </a:lnTo>
                  <a:lnTo>
                    <a:pt x="69" y="88"/>
                  </a:lnTo>
                  <a:lnTo>
                    <a:pt x="77" y="90"/>
                  </a:lnTo>
                  <a:lnTo>
                    <a:pt x="86" y="90"/>
                  </a:lnTo>
                  <a:lnTo>
                    <a:pt x="86" y="63"/>
                  </a:lnTo>
                  <a:lnTo>
                    <a:pt x="79" y="63"/>
                  </a:lnTo>
                  <a:lnTo>
                    <a:pt x="73" y="62"/>
                  </a:lnTo>
                  <a:lnTo>
                    <a:pt x="66" y="60"/>
                  </a:lnTo>
                  <a:lnTo>
                    <a:pt x="61" y="58"/>
                  </a:lnTo>
                  <a:lnTo>
                    <a:pt x="56" y="55"/>
                  </a:lnTo>
                  <a:lnTo>
                    <a:pt x="51" y="52"/>
                  </a:lnTo>
                  <a:lnTo>
                    <a:pt x="46" y="49"/>
                  </a:lnTo>
                  <a:lnTo>
                    <a:pt x="42" y="44"/>
                  </a:lnTo>
                  <a:lnTo>
                    <a:pt x="38" y="39"/>
                  </a:lnTo>
                  <a:lnTo>
                    <a:pt x="35" y="34"/>
                  </a:lnTo>
                  <a:lnTo>
                    <a:pt x="32" y="30"/>
                  </a:lnTo>
                  <a:lnTo>
                    <a:pt x="30" y="24"/>
                  </a:lnTo>
                  <a:lnTo>
                    <a:pt x="27" y="19"/>
                  </a:lnTo>
                  <a:lnTo>
                    <a:pt x="26" y="13"/>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292" name="Freeform 229"/>
            <p:cNvSpPr>
              <a:spLocks/>
            </p:cNvSpPr>
            <p:nvPr/>
          </p:nvSpPr>
          <p:spPr bwMode="auto">
            <a:xfrm>
              <a:off x="2456" y="2971"/>
              <a:ext cx="29" cy="32"/>
            </a:xfrm>
            <a:custGeom>
              <a:avLst/>
              <a:gdLst>
                <a:gd name="T0" fmla="*/ 3 w 86"/>
                <a:gd name="T1" fmla="*/ 0 h 95"/>
                <a:gd name="T2" fmla="*/ 3 w 86"/>
                <a:gd name="T3" fmla="*/ 0 h 95"/>
                <a:gd name="T4" fmla="*/ 3 w 86"/>
                <a:gd name="T5" fmla="*/ 0 h 95"/>
                <a:gd name="T6" fmla="*/ 3 w 86"/>
                <a:gd name="T7" fmla="*/ 0 h 95"/>
                <a:gd name="T8" fmla="*/ 2 w 86"/>
                <a:gd name="T9" fmla="*/ 0 h 95"/>
                <a:gd name="T10" fmla="*/ 2 w 86"/>
                <a:gd name="T11" fmla="*/ 0 h 95"/>
                <a:gd name="T12" fmla="*/ 2 w 86"/>
                <a:gd name="T13" fmla="*/ 0 h 95"/>
                <a:gd name="T14" fmla="*/ 1 w 86"/>
                <a:gd name="T15" fmla="*/ 1 h 95"/>
                <a:gd name="T16" fmla="*/ 1 w 86"/>
                <a:gd name="T17" fmla="*/ 1 h 95"/>
                <a:gd name="T18" fmla="*/ 1 w 86"/>
                <a:gd name="T19" fmla="*/ 1 h 95"/>
                <a:gd name="T20" fmla="*/ 1 w 86"/>
                <a:gd name="T21" fmla="*/ 1 h 95"/>
                <a:gd name="T22" fmla="*/ 1 w 86"/>
                <a:gd name="T23" fmla="*/ 2 h 95"/>
                <a:gd name="T24" fmla="*/ 0 w 86"/>
                <a:gd name="T25" fmla="*/ 2 h 95"/>
                <a:gd name="T26" fmla="*/ 0 w 86"/>
                <a:gd name="T27" fmla="*/ 2 h 95"/>
                <a:gd name="T28" fmla="*/ 0 w 86"/>
                <a:gd name="T29" fmla="*/ 2 h 95"/>
                <a:gd name="T30" fmla="*/ 0 w 86"/>
                <a:gd name="T31" fmla="*/ 3 h 95"/>
                <a:gd name="T32" fmla="*/ 0 w 86"/>
                <a:gd name="T33" fmla="*/ 3 h 95"/>
                <a:gd name="T34" fmla="*/ 0 w 86"/>
                <a:gd name="T35" fmla="*/ 4 h 95"/>
                <a:gd name="T36" fmla="*/ 1 w 86"/>
                <a:gd name="T37" fmla="*/ 4 h 95"/>
                <a:gd name="T38" fmla="*/ 1 w 86"/>
                <a:gd name="T39" fmla="*/ 3 h 95"/>
                <a:gd name="T40" fmla="*/ 1 w 86"/>
                <a:gd name="T41" fmla="*/ 3 h 95"/>
                <a:gd name="T42" fmla="*/ 1 w 86"/>
                <a:gd name="T43" fmla="*/ 3 h 95"/>
                <a:gd name="T44" fmla="*/ 1 w 86"/>
                <a:gd name="T45" fmla="*/ 3 h 95"/>
                <a:gd name="T46" fmla="*/ 1 w 86"/>
                <a:gd name="T47" fmla="*/ 2 h 95"/>
                <a:gd name="T48" fmla="*/ 1 w 86"/>
                <a:gd name="T49" fmla="*/ 2 h 95"/>
                <a:gd name="T50" fmla="*/ 1 w 86"/>
                <a:gd name="T51" fmla="*/ 2 h 95"/>
                <a:gd name="T52" fmla="*/ 2 w 86"/>
                <a:gd name="T53" fmla="*/ 2 h 95"/>
                <a:gd name="T54" fmla="*/ 2 w 86"/>
                <a:gd name="T55" fmla="*/ 2 h 95"/>
                <a:gd name="T56" fmla="*/ 2 w 86"/>
                <a:gd name="T57" fmla="*/ 1 h 95"/>
                <a:gd name="T58" fmla="*/ 2 w 86"/>
                <a:gd name="T59" fmla="*/ 1 h 95"/>
                <a:gd name="T60" fmla="*/ 2 w 86"/>
                <a:gd name="T61" fmla="*/ 1 h 95"/>
                <a:gd name="T62" fmla="*/ 2 w 86"/>
                <a:gd name="T63" fmla="*/ 1 h 95"/>
                <a:gd name="T64" fmla="*/ 3 w 86"/>
                <a:gd name="T65" fmla="*/ 1 h 95"/>
                <a:gd name="T66" fmla="*/ 3 w 86"/>
                <a:gd name="T67" fmla="*/ 1 h 95"/>
                <a:gd name="T68" fmla="*/ 3 w 86"/>
                <a:gd name="T69" fmla="*/ 1 h 95"/>
                <a:gd name="T70" fmla="*/ 3 w 86"/>
                <a:gd name="T71" fmla="*/ 1 h 95"/>
                <a:gd name="T72" fmla="*/ 3 w 86"/>
                <a:gd name="T73" fmla="*/ 0 h 95"/>
                <a:gd name="T74" fmla="*/ 3 w 86"/>
                <a:gd name="T75" fmla="*/ 0 h 95"/>
                <a:gd name="T76" fmla="*/ 3 w 86"/>
                <a:gd name="T77" fmla="*/ 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5"/>
                <a:gd name="T119" fmla="*/ 86 w 86"/>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5">
                  <a:moveTo>
                    <a:pt x="86" y="0"/>
                  </a:moveTo>
                  <a:lnTo>
                    <a:pt x="86" y="0"/>
                  </a:lnTo>
                  <a:lnTo>
                    <a:pt x="77" y="1"/>
                  </a:lnTo>
                  <a:lnTo>
                    <a:pt x="69" y="2"/>
                  </a:lnTo>
                  <a:lnTo>
                    <a:pt x="60" y="5"/>
                  </a:lnTo>
                  <a:lnTo>
                    <a:pt x="52" y="7"/>
                  </a:lnTo>
                  <a:lnTo>
                    <a:pt x="45" y="12"/>
                  </a:lnTo>
                  <a:lnTo>
                    <a:pt x="37" y="16"/>
                  </a:lnTo>
                  <a:lnTo>
                    <a:pt x="31" y="22"/>
                  </a:lnTo>
                  <a:lnTo>
                    <a:pt x="25" y="28"/>
                  </a:lnTo>
                  <a:lnTo>
                    <a:pt x="20" y="34"/>
                  </a:lnTo>
                  <a:lnTo>
                    <a:pt x="15" y="41"/>
                  </a:lnTo>
                  <a:lnTo>
                    <a:pt x="10" y="49"/>
                  </a:lnTo>
                  <a:lnTo>
                    <a:pt x="7" y="58"/>
                  </a:lnTo>
                  <a:lnTo>
                    <a:pt x="5" y="66"/>
                  </a:lnTo>
                  <a:lnTo>
                    <a:pt x="3" y="76"/>
                  </a:lnTo>
                  <a:lnTo>
                    <a:pt x="2" y="85"/>
                  </a:lnTo>
                  <a:lnTo>
                    <a:pt x="0" y="95"/>
                  </a:lnTo>
                  <a:lnTo>
                    <a:pt x="25" y="95"/>
                  </a:lnTo>
                  <a:lnTo>
                    <a:pt x="25" y="88"/>
                  </a:lnTo>
                  <a:lnTo>
                    <a:pt x="26" y="80"/>
                  </a:lnTo>
                  <a:lnTo>
                    <a:pt x="27" y="74"/>
                  </a:lnTo>
                  <a:lnTo>
                    <a:pt x="30" y="67"/>
                  </a:lnTo>
                  <a:lnTo>
                    <a:pt x="32" y="61"/>
                  </a:lnTo>
                  <a:lnTo>
                    <a:pt x="35" y="56"/>
                  </a:lnTo>
                  <a:lnTo>
                    <a:pt x="38" y="52"/>
                  </a:lnTo>
                  <a:lnTo>
                    <a:pt x="43" y="47"/>
                  </a:lnTo>
                  <a:lnTo>
                    <a:pt x="46" y="42"/>
                  </a:lnTo>
                  <a:lnTo>
                    <a:pt x="51" y="38"/>
                  </a:lnTo>
                  <a:lnTo>
                    <a:pt x="56" y="35"/>
                  </a:lnTo>
                  <a:lnTo>
                    <a:pt x="61" y="32"/>
                  </a:lnTo>
                  <a:lnTo>
                    <a:pt x="66" y="30"/>
                  </a:lnTo>
                  <a:lnTo>
                    <a:pt x="73" y="29"/>
                  </a:lnTo>
                  <a:lnTo>
                    <a:pt x="79" y="28"/>
                  </a:lnTo>
                  <a:lnTo>
                    <a:pt x="86" y="28"/>
                  </a:lnTo>
                  <a:lnTo>
                    <a:pt x="86" y="0"/>
                  </a:lnTo>
                  <a:close/>
                </a:path>
              </a:pathLst>
            </a:custGeom>
            <a:solidFill>
              <a:srgbClr val="1F1A17"/>
            </a:solidFill>
            <a:ln w="9525">
              <a:noFill/>
              <a:round/>
              <a:headEnd/>
              <a:tailEnd/>
            </a:ln>
          </p:spPr>
          <p:txBody>
            <a:bodyPr/>
            <a:lstStyle/>
            <a:p>
              <a:endParaRPr lang="en-US"/>
            </a:p>
          </p:txBody>
        </p:sp>
        <p:sp>
          <p:nvSpPr>
            <p:cNvPr id="45293" name="Freeform 230"/>
            <p:cNvSpPr>
              <a:spLocks/>
            </p:cNvSpPr>
            <p:nvPr/>
          </p:nvSpPr>
          <p:spPr bwMode="auto">
            <a:xfrm>
              <a:off x="2485" y="2971"/>
              <a:ext cx="28" cy="32"/>
            </a:xfrm>
            <a:custGeom>
              <a:avLst/>
              <a:gdLst>
                <a:gd name="T0" fmla="*/ 3 w 84"/>
                <a:gd name="T1" fmla="*/ 4 h 95"/>
                <a:gd name="T2" fmla="*/ 3 w 84"/>
                <a:gd name="T3" fmla="*/ 4 h 95"/>
                <a:gd name="T4" fmla="*/ 3 w 84"/>
                <a:gd name="T5" fmla="*/ 3 h 95"/>
                <a:gd name="T6" fmla="*/ 3 w 84"/>
                <a:gd name="T7" fmla="*/ 3 h 95"/>
                <a:gd name="T8" fmla="*/ 3 w 84"/>
                <a:gd name="T9" fmla="*/ 2 h 95"/>
                <a:gd name="T10" fmla="*/ 3 w 84"/>
                <a:gd name="T11" fmla="*/ 2 h 95"/>
                <a:gd name="T12" fmla="*/ 3 w 84"/>
                <a:gd name="T13" fmla="*/ 2 h 95"/>
                <a:gd name="T14" fmla="*/ 3 w 84"/>
                <a:gd name="T15" fmla="*/ 2 h 95"/>
                <a:gd name="T16" fmla="*/ 2 w 84"/>
                <a:gd name="T17" fmla="*/ 1 h 95"/>
                <a:gd name="T18" fmla="*/ 2 w 84"/>
                <a:gd name="T19" fmla="*/ 1 h 95"/>
                <a:gd name="T20" fmla="*/ 2 w 84"/>
                <a:gd name="T21" fmla="*/ 1 h 95"/>
                <a:gd name="T22" fmla="*/ 2 w 84"/>
                <a:gd name="T23" fmla="*/ 1 h 95"/>
                <a:gd name="T24" fmla="*/ 2 w 84"/>
                <a:gd name="T25" fmla="*/ 0 h 95"/>
                <a:gd name="T26" fmla="*/ 1 w 84"/>
                <a:gd name="T27" fmla="*/ 0 h 95"/>
                <a:gd name="T28" fmla="*/ 1 w 84"/>
                <a:gd name="T29" fmla="*/ 0 h 95"/>
                <a:gd name="T30" fmla="*/ 1 w 84"/>
                <a:gd name="T31" fmla="*/ 0 h 95"/>
                <a:gd name="T32" fmla="*/ 0 w 84"/>
                <a:gd name="T33" fmla="*/ 0 h 95"/>
                <a:gd name="T34" fmla="*/ 0 w 84"/>
                <a:gd name="T35" fmla="*/ 0 h 95"/>
                <a:gd name="T36" fmla="*/ 0 w 84"/>
                <a:gd name="T37" fmla="*/ 1 h 95"/>
                <a:gd name="T38" fmla="*/ 0 w 84"/>
                <a:gd name="T39" fmla="*/ 1 h 95"/>
                <a:gd name="T40" fmla="*/ 0 w 84"/>
                <a:gd name="T41" fmla="*/ 1 h 95"/>
                <a:gd name="T42" fmla="*/ 1 w 84"/>
                <a:gd name="T43" fmla="*/ 1 h 95"/>
                <a:gd name="T44" fmla="*/ 1 w 84"/>
                <a:gd name="T45" fmla="*/ 1 h 95"/>
                <a:gd name="T46" fmla="*/ 1 w 84"/>
                <a:gd name="T47" fmla="*/ 1 h 95"/>
                <a:gd name="T48" fmla="*/ 1 w 84"/>
                <a:gd name="T49" fmla="*/ 1 h 95"/>
                <a:gd name="T50" fmla="*/ 1 w 84"/>
                <a:gd name="T51" fmla="*/ 2 h 95"/>
                <a:gd name="T52" fmla="*/ 2 w 84"/>
                <a:gd name="T53" fmla="*/ 2 h 95"/>
                <a:gd name="T54" fmla="*/ 2 w 84"/>
                <a:gd name="T55" fmla="*/ 2 h 95"/>
                <a:gd name="T56" fmla="*/ 2 w 84"/>
                <a:gd name="T57" fmla="*/ 2 h 95"/>
                <a:gd name="T58" fmla="*/ 2 w 84"/>
                <a:gd name="T59" fmla="*/ 2 h 95"/>
                <a:gd name="T60" fmla="*/ 2 w 84"/>
                <a:gd name="T61" fmla="*/ 3 h 95"/>
                <a:gd name="T62" fmla="*/ 2 w 84"/>
                <a:gd name="T63" fmla="*/ 3 h 95"/>
                <a:gd name="T64" fmla="*/ 2 w 84"/>
                <a:gd name="T65" fmla="*/ 3 h 95"/>
                <a:gd name="T66" fmla="*/ 2 w 84"/>
                <a:gd name="T67" fmla="*/ 3 h 95"/>
                <a:gd name="T68" fmla="*/ 2 w 84"/>
                <a:gd name="T69" fmla="*/ 4 h 95"/>
                <a:gd name="T70" fmla="*/ 2 w 84"/>
                <a:gd name="T71" fmla="*/ 4 h 95"/>
                <a:gd name="T72" fmla="*/ 3 w 84"/>
                <a:gd name="T73" fmla="*/ 4 h 95"/>
                <a:gd name="T74" fmla="*/ 3 w 84"/>
                <a:gd name="T75" fmla="*/ 4 h 95"/>
                <a:gd name="T76" fmla="*/ 3 w 84"/>
                <a:gd name="T77" fmla="*/ 4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5"/>
                <a:gd name="T119" fmla="*/ 84 w 84"/>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5">
                  <a:moveTo>
                    <a:pt x="84" y="95"/>
                  </a:moveTo>
                  <a:lnTo>
                    <a:pt x="84" y="95"/>
                  </a:lnTo>
                  <a:lnTo>
                    <a:pt x="84" y="85"/>
                  </a:lnTo>
                  <a:lnTo>
                    <a:pt x="83" y="76"/>
                  </a:lnTo>
                  <a:lnTo>
                    <a:pt x="81" y="66"/>
                  </a:lnTo>
                  <a:lnTo>
                    <a:pt x="78" y="58"/>
                  </a:lnTo>
                  <a:lnTo>
                    <a:pt x="74" y="49"/>
                  </a:lnTo>
                  <a:lnTo>
                    <a:pt x="70" y="41"/>
                  </a:lnTo>
                  <a:lnTo>
                    <a:pt x="66" y="34"/>
                  </a:lnTo>
                  <a:lnTo>
                    <a:pt x="60" y="28"/>
                  </a:lnTo>
                  <a:lnTo>
                    <a:pt x="54" y="22"/>
                  </a:lnTo>
                  <a:lnTo>
                    <a:pt x="47" y="16"/>
                  </a:lnTo>
                  <a:lnTo>
                    <a:pt x="41" y="12"/>
                  </a:lnTo>
                  <a:lnTo>
                    <a:pt x="33" y="7"/>
                  </a:lnTo>
                  <a:lnTo>
                    <a:pt x="25" y="5"/>
                  </a:lnTo>
                  <a:lnTo>
                    <a:pt x="17" y="2"/>
                  </a:lnTo>
                  <a:lnTo>
                    <a:pt x="8" y="1"/>
                  </a:lnTo>
                  <a:lnTo>
                    <a:pt x="0" y="0"/>
                  </a:lnTo>
                  <a:lnTo>
                    <a:pt x="0" y="28"/>
                  </a:lnTo>
                  <a:lnTo>
                    <a:pt x="6" y="28"/>
                  </a:lnTo>
                  <a:lnTo>
                    <a:pt x="13" y="29"/>
                  </a:lnTo>
                  <a:lnTo>
                    <a:pt x="18" y="30"/>
                  </a:lnTo>
                  <a:lnTo>
                    <a:pt x="24" y="32"/>
                  </a:lnTo>
                  <a:lnTo>
                    <a:pt x="29" y="35"/>
                  </a:lnTo>
                  <a:lnTo>
                    <a:pt x="34" y="38"/>
                  </a:lnTo>
                  <a:lnTo>
                    <a:pt x="39" y="42"/>
                  </a:lnTo>
                  <a:lnTo>
                    <a:pt x="43" y="47"/>
                  </a:lnTo>
                  <a:lnTo>
                    <a:pt x="46" y="52"/>
                  </a:lnTo>
                  <a:lnTo>
                    <a:pt x="51" y="56"/>
                  </a:lnTo>
                  <a:lnTo>
                    <a:pt x="53" y="61"/>
                  </a:lnTo>
                  <a:lnTo>
                    <a:pt x="56" y="67"/>
                  </a:lnTo>
                  <a:lnTo>
                    <a:pt x="57" y="74"/>
                  </a:lnTo>
                  <a:lnTo>
                    <a:pt x="59" y="80"/>
                  </a:lnTo>
                  <a:lnTo>
                    <a:pt x="60" y="88"/>
                  </a:lnTo>
                  <a:lnTo>
                    <a:pt x="60" y="95"/>
                  </a:lnTo>
                  <a:lnTo>
                    <a:pt x="84" y="95"/>
                  </a:lnTo>
                  <a:close/>
                </a:path>
              </a:pathLst>
            </a:custGeom>
            <a:solidFill>
              <a:srgbClr val="1F1A17"/>
            </a:solidFill>
            <a:ln w="9525">
              <a:noFill/>
              <a:round/>
              <a:headEnd/>
              <a:tailEnd/>
            </a:ln>
          </p:spPr>
          <p:txBody>
            <a:bodyPr/>
            <a:lstStyle/>
            <a:p>
              <a:endParaRPr lang="en-US"/>
            </a:p>
          </p:txBody>
        </p:sp>
        <p:sp>
          <p:nvSpPr>
            <p:cNvPr id="45294" name="Freeform 231"/>
            <p:cNvSpPr>
              <a:spLocks/>
            </p:cNvSpPr>
            <p:nvPr/>
          </p:nvSpPr>
          <p:spPr bwMode="auto">
            <a:xfrm>
              <a:off x="2226" y="2768"/>
              <a:ext cx="48" cy="53"/>
            </a:xfrm>
            <a:custGeom>
              <a:avLst/>
              <a:gdLst>
                <a:gd name="T0" fmla="*/ 5 w 145"/>
                <a:gd name="T1" fmla="*/ 3 h 158"/>
                <a:gd name="T2" fmla="*/ 5 w 145"/>
                <a:gd name="T3" fmla="*/ 4 h 158"/>
                <a:gd name="T4" fmla="*/ 5 w 145"/>
                <a:gd name="T5" fmla="*/ 4 h 158"/>
                <a:gd name="T6" fmla="*/ 5 w 145"/>
                <a:gd name="T7" fmla="*/ 5 h 158"/>
                <a:gd name="T8" fmla="*/ 4 w 145"/>
                <a:gd name="T9" fmla="*/ 5 h 158"/>
                <a:gd name="T10" fmla="*/ 4 w 145"/>
                <a:gd name="T11" fmla="*/ 6 h 158"/>
                <a:gd name="T12" fmla="*/ 3 w 145"/>
                <a:gd name="T13" fmla="*/ 6 h 158"/>
                <a:gd name="T14" fmla="*/ 3 w 145"/>
                <a:gd name="T15" fmla="*/ 6 h 158"/>
                <a:gd name="T16" fmla="*/ 2 w 145"/>
                <a:gd name="T17" fmla="*/ 6 h 158"/>
                <a:gd name="T18" fmla="*/ 2 w 145"/>
                <a:gd name="T19" fmla="*/ 6 h 158"/>
                <a:gd name="T20" fmla="*/ 1 w 145"/>
                <a:gd name="T21" fmla="*/ 6 h 158"/>
                <a:gd name="T22" fmla="*/ 1 w 145"/>
                <a:gd name="T23" fmla="*/ 5 h 158"/>
                <a:gd name="T24" fmla="*/ 1 w 145"/>
                <a:gd name="T25" fmla="*/ 5 h 158"/>
                <a:gd name="T26" fmla="*/ 0 w 145"/>
                <a:gd name="T27" fmla="*/ 4 h 158"/>
                <a:gd name="T28" fmla="*/ 0 w 145"/>
                <a:gd name="T29" fmla="*/ 4 h 158"/>
                <a:gd name="T30" fmla="*/ 0 w 145"/>
                <a:gd name="T31" fmla="*/ 3 h 158"/>
                <a:gd name="T32" fmla="*/ 0 w 145"/>
                <a:gd name="T33" fmla="*/ 3 h 158"/>
                <a:gd name="T34" fmla="*/ 0 w 145"/>
                <a:gd name="T35" fmla="*/ 2 h 158"/>
                <a:gd name="T36" fmla="*/ 0 w 145"/>
                <a:gd name="T37" fmla="*/ 2 h 158"/>
                <a:gd name="T38" fmla="*/ 1 w 145"/>
                <a:gd name="T39" fmla="*/ 1 h 158"/>
                <a:gd name="T40" fmla="*/ 1 w 145"/>
                <a:gd name="T41" fmla="*/ 1 h 158"/>
                <a:gd name="T42" fmla="*/ 1 w 145"/>
                <a:gd name="T43" fmla="*/ 0 h 158"/>
                <a:gd name="T44" fmla="*/ 2 w 145"/>
                <a:gd name="T45" fmla="*/ 0 h 158"/>
                <a:gd name="T46" fmla="*/ 2 w 145"/>
                <a:gd name="T47" fmla="*/ 0 h 158"/>
                <a:gd name="T48" fmla="*/ 3 w 145"/>
                <a:gd name="T49" fmla="*/ 0 h 158"/>
                <a:gd name="T50" fmla="*/ 3 w 145"/>
                <a:gd name="T51" fmla="*/ 0 h 158"/>
                <a:gd name="T52" fmla="*/ 4 w 145"/>
                <a:gd name="T53" fmla="*/ 0 h 158"/>
                <a:gd name="T54" fmla="*/ 4 w 145"/>
                <a:gd name="T55" fmla="*/ 1 h 158"/>
                <a:gd name="T56" fmla="*/ 5 w 145"/>
                <a:gd name="T57" fmla="*/ 1 h 158"/>
                <a:gd name="T58" fmla="*/ 5 w 145"/>
                <a:gd name="T59" fmla="*/ 2 h 158"/>
                <a:gd name="T60" fmla="*/ 5 w 145"/>
                <a:gd name="T61" fmla="*/ 2 h 158"/>
                <a:gd name="T62" fmla="*/ 5 w 145"/>
                <a:gd name="T63" fmla="*/ 3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58"/>
                <a:gd name="T98" fmla="*/ 145 w 145"/>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58">
                  <a:moveTo>
                    <a:pt x="145" y="82"/>
                  </a:moveTo>
                  <a:lnTo>
                    <a:pt x="145" y="89"/>
                  </a:lnTo>
                  <a:lnTo>
                    <a:pt x="144" y="97"/>
                  </a:lnTo>
                  <a:lnTo>
                    <a:pt x="142" y="105"/>
                  </a:lnTo>
                  <a:lnTo>
                    <a:pt x="140" y="112"/>
                  </a:lnTo>
                  <a:lnTo>
                    <a:pt x="136" y="118"/>
                  </a:lnTo>
                  <a:lnTo>
                    <a:pt x="133" y="125"/>
                  </a:lnTo>
                  <a:lnTo>
                    <a:pt x="129" y="131"/>
                  </a:lnTo>
                  <a:lnTo>
                    <a:pt x="124" y="136"/>
                  </a:lnTo>
                  <a:lnTo>
                    <a:pt x="119" y="140"/>
                  </a:lnTo>
                  <a:lnTo>
                    <a:pt x="114" y="145"/>
                  </a:lnTo>
                  <a:lnTo>
                    <a:pt x="107" y="149"/>
                  </a:lnTo>
                  <a:lnTo>
                    <a:pt x="102" y="152"/>
                  </a:lnTo>
                  <a:lnTo>
                    <a:pt x="94" y="155"/>
                  </a:lnTo>
                  <a:lnTo>
                    <a:pt x="88" y="157"/>
                  </a:lnTo>
                  <a:lnTo>
                    <a:pt x="80" y="158"/>
                  </a:lnTo>
                  <a:lnTo>
                    <a:pt x="73" y="158"/>
                  </a:lnTo>
                  <a:lnTo>
                    <a:pt x="65" y="158"/>
                  </a:lnTo>
                  <a:lnTo>
                    <a:pt x="58" y="157"/>
                  </a:lnTo>
                  <a:lnTo>
                    <a:pt x="50" y="155"/>
                  </a:lnTo>
                  <a:lnTo>
                    <a:pt x="43" y="152"/>
                  </a:lnTo>
                  <a:lnTo>
                    <a:pt x="37" y="149"/>
                  </a:lnTo>
                  <a:lnTo>
                    <a:pt x="32" y="145"/>
                  </a:lnTo>
                  <a:lnTo>
                    <a:pt x="25" y="140"/>
                  </a:lnTo>
                  <a:lnTo>
                    <a:pt x="21" y="136"/>
                  </a:lnTo>
                  <a:lnTo>
                    <a:pt x="15" y="131"/>
                  </a:lnTo>
                  <a:lnTo>
                    <a:pt x="12" y="125"/>
                  </a:lnTo>
                  <a:lnTo>
                    <a:pt x="8" y="118"/>
                  </a:lnTo>
                  <a:lnTo>
                    <a:pt x="6" y="112"/>
                  </a:lnTo>
                  <a:lnTo>
                    <a:pt x="2" y="105"/>
                  </a:lnTo>
                  <a:lnTo>
                    <a:pt x="1" y="97"/>
                  </a:lnTo>
                  <a:lnTo>
                    <a:pt x="0" y="89"/>
                  </a:lnTo>
                  <a:lnTo>
                    <a:pt x="0" y="82"/>
                  </a:lnTo>
                  <a:lnTo>
                    <a:pt x="0" y="73"/>
                  </a:lnTo>
                  <a:lnTo>
                    <a:pt x="1" y="65"/>
                  </a:lnTo>
                  <a:lnTo>
                    <a:pt x="2" y="57"/>
                  </a:lnTo>
                  <a:lnTo>
                    <a:pt x="6" y="49"/>
                  </a:lnTo>
                  <a:lnTo>
                    <a:pt x="8" y="42"/>
                  </a:lnTo>
                  <a:lnTo>
                    <a:pt x="12" y="36"/>
                  </a:lnTo>
                  <a:lnTo>
                    <a:pt x="15" y="29"/>
                  </a:lnTo>
                  <a:lnTo>
                    <a:pt x="21" y="24"/>
                  </a:lnTo>
                  <a:lnTo>
                    <a:pt x="25" y="18"/>
                  </a:lnTo>
                  <a:lnTo>
                    <a:pt x="32" y="15"/>
                  </a:lnTo>
                  <a:lnTo>
                    <a:pt x="37" y="10"/>
                  </a:lnTo>
                  <a:lnTo>
                    <a:pt x="43" y="8"/>
                  </a:lnTo>
                  <a:lnTo>
                    <a:pt x="50" y="4"/>
                  </a:lnTo>
                  <a:lnTo>
                    <a:pt x="58" y="3"/>
                  </a:lnTo>
                  <a:lnTo>
                    <a:pt x="65" y="2"/>
                  </a:lnTo>
                  <a:lnTo>
                    <a:pt x="73" y="0"/>
                  </a:lnTo>
                  <a:lnTo>
                    <a:pt x="80" y="2"/>
                  </a:lnTo>
                  <a:lnTo>
                    <a:pt x="88" y="3"/>
                  </a:lnTo>
                  <a:lnTo>
                    <a:pt x="94" y="4"/>
                  </a:lnTo>
                  <a:lnTo>
                    <a:pt x="102" y="8"/>
                  </a:lnTo>
                  <a:lnTo>
                    <a:pt x="107" y="10"/>
                  </a:lnTo>
                  <a:lnTo>
                    <a:pt x="114" y="15"/>
                  </a:lnTo>
                  <a:lnTo>
                    <a:pt x="119" y="18"/>
                  </a:lnTo>
                  <a:lnTo>
                    <a:pt x="124" y="24"/>
                  </a:lnTo>
                  <a:lnTo>
                    <a:pt x="129" y="29"/>
                  </a:lnTo>
                  <a:lnTo>
                    <a:pt x="133" y="36"/>
                  </a:lnTo>
                  <a:lnTo>
                    <a:pt x="136" y="42"/>
                  </a:lnTo>
                  <a:lnTo>
                    <a:pt x="140" y="49"/>
                  </a:lnTo>
                  <a:lnTo>
                    <a:pt x="142" y="57"/>
                  </a:lnTo>
                  <a:lnTo>
                    <a:pt x="144" y="65"/>
                  </a:lnTo>
                  <a:lnTo>
                    <a:pt x="145" y="73"/>
                  </a:lnTo>
                  <a:lnTo>
                    <a:pt x="145" y="82"/>
                  </a:lnTo>
                  <a:close/>
                </a:path>
              </a:pathLst>
            </a:custGeom>
            <a:solidFill>
              <a:srgbClr val="E87A41"/>
            </a:solidFill>
            <a:ln w="9525">
              <a:noFill/>
              <a:round/>
              <a:headEnd/>
              <a:tailEnd/>
            </a:ln>
          </p:spPr>
          <p:txBody>
            <a:bodyPr/>
            <a:lstStyle/>
            <a:p>
              <a:endParaRPr lang="en-US"/>
            </a:p>
          </p:txBody>
        </p:sp>
        <p:sp>
          <p:nvSpPr>
            <p:cNvPr id="45295" name="Freeform 232"/>
            <p:cNvSpPr>
              <a:spLocks/>
            </p:cNvSpPr>
            <p:nvPr/>
          </p:nvSpPr>
          <p:spPr bwMode="auto">
            <a:xfrm>
              <a:off x="2250" y="2795"/>
              <a:ext cx="28" cy="30"/>
            </a:xfrm>
            <a:custGeom>
              <a:avLst/>
              <a:gdLst>
                <a:gd name="T0" fmla="*/ 0 w 84"/>
                <a:gd name="T1" fmla="*/ 3 h 90"/>
                <a:gd name="T2" fmla="*/ 0 w 84"/>
                <a:gd name="T3" fmla="*/ 3 h 90"/>
                <a:gd name="T4" fmla="*/ 0 w 84"/>
                <a:gd name="T5" fmla="*/ 3 h 90"/>
                <a:gd name="T6" fmla="*/ 1 w 84"/>
                <a:gd name="T7" fmla="*/ 3 h 90"/>
                <a:gd name="T8" fmla="*/ 1 w 84"/>
                <a:gd name="T9" fmla="*/ 3 h 90"/>
                <a:gd name="T10" fmla="*/ 1 w 84"/>
                <a:gd name="T11" fmla="*/ 3 h 90"/>
                <a:gd name="T12" fmla="*/ 2 w 84"/>
                <a:gd name="T13" fmla="*/ 3 h 90"/>
                <a:gd name="T14" fmla="*/ 2 w 84"/>
                <a:gd name="T15" fmla="*/ 3 h 90"/>
                <a:gd name="T16" fmla="*/ 2 w 84"/>
                <a:gd name="T17" fmla="*/ 3 h 90"/>
                <a:gd name="T18" fmla="*/ 2 w 84"/>
                <a:gd name="T19" fmla="*/ 2 h 90"/>
                <a:gd name="T20" fmla="*/ 2 w 84"/>
                <a:gd name="T21" fmla="*/ 2 h 90"/>
                <a:gd name="T22" fmla="*/ 3 w 84"/>
                <a:gd name="T23" fmla="*/ 2 h 90"/>
                <a:gd name="T24" fmla="*/ 3 w 84"/>
                <a:gd name="T25" fmla="*/ 2 h 90"/>
                <a:gd name="T26" fmla="*/ 3 w 84"/>
                <a:gd name="T27" fmla="*/ 1 h 90"/>
                <a:gd name="T28" fmla="*/ 3 w 84"/>
                <a:gd name="T29" fmla="*/ 1 h 90"/>
                <a:gd name="T30" fmla="*/ 3 w 84"/>
                <a:gd name="T31" fmla="*/ 1 h 90"/>
                <a:gd name="T32" fmla="*/ 3 w 84"/>
                <a:gd name="T33" fmla="*/ 0 h 90"/>
                <a:gd name="T34" fmla="*/ 3 w 84"/>
                <a:gd name="T35" fmla="*/ 0 h 90"/>
                <a:gd name="T36" fmla="*/ 2 w 84"/>
                <a:gd name="T37" fmla="*/ 0 h 90"/>
                <a:gd name="T38" fmla="*/ 2 w 84"/>
                <a:gd name="T39" fmla="*/ 0 h 90"/>
                <a:gd name="T40" fmla="*/ 2 w 84"/>
                <a:gd name="T41" fmla="*/ 0 h 90"/>
                <a:gd name="T42" fmla="*/ 2 w 84"/>
                <a:gd name="T43" fmla="*/ 1 h 90"/>
                <a:gd name="T44" fmla="*/ 2 w 84"/>
                <a:gd name="T45" fmla="*/ 1 h 90"/>
                <a:gd name="T46" fmla="*/ 2 w 84"/>
                <a:gd name="T47" fmla="*/ 1 h 90"/>
                <a:gd name="T48" fmla="*/ 2 w 84"/>
                <a:gd name="T49" fmla="*/ 1 h 90"/>
                <a:gd name="T50" fmla="*/ 2 w 84"/>
                <a:gd name="T51" fmla="*/ 1 h 90"/>
                <a:gd name="T52" fmla="*/ 2 w 84"/>
                <a:gd name="T53" fmla="*/ 2 h 90"/>
                <a:gd name="T54" fmla="*/ 1 w 84"/>
                <a:gd name="T55" fmla="*/ 2 h 90"/>
                <a:gd name="T56" fmla="*/ 1 w 84"/>
                <a:gd name="T57" fmla="*/ 2 h 90"/>
                <a:gd name="T58" fmla="*/ 1 w 84"/>
                <a:gd name="T59" fmla="*/ 2 h 90"/>
                <a:gd name="T60" fmla="*/ 1 w 84"/>
                <a:gd name="T61" fmla="*/ 2 h 90"/>
                <a:gd name="T62" fmla="*/ 1 w 84"/>
                <a:gd name="T63" fmla="*/ 2 h 90"/>
                <a:gd name="T64" fmla="*/ 0 w 84"/>
                <a:gd name="T65" fmla="*/ 2 h 90"/>
                <a:gd name="T66" fmla="*/ 0 w 84"/>
                <a:gd name="T67" fmla="*/ 2 h 90"/>
                <a:gd name="T68" fmla="*/ 0 w 84"/>
                <a:gd name="T69" fmla="*/ 2 h 90"/>
                <a:gd name="T70" fmla="*/ 0 w 84"/>
                <a:gd name="T71" fmla="*/ 2 h 90"/>
                <a:gd name="T72" fmla="*/ 0 w 84"/>
                <a:gd name="T73" fmla="*/ 3 h 90"/>
                <a:gd name="T74" fmla="*/ 0 w 84"/>
                <a:gd name="T75" fmla="*/ 3 h 90"/>
                <a:gd name="T76" fmla="*/ 0 w 84"/>
                <a:gd name="T77" fmla="*/ 3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0"/>
                <a:gd name="T119" fmla="*/ 84 w 84"/>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0">
                  <a:moveTo>
                    <a:pt x="0" y="90"/>
                  </a:moveTo>
                  <a:lnTo>
                    <a:pt x="0" y="90"/>
                  </a:lnTo>
                  <a:lnTo>
                    <a:pt x="8" y="90"/>
                  </a:lnTo>
                  <a:lnTo>
                    <a:pt x="17" y="88"/>
                  </a:lnTo>
                  <a:lnTo>
                    <a:pt x="24" y="86"/>
                  </a:lnTo>
                  <a:lnTo>
                    <a:pt x="33" y="82"/>
                  </a:lnTo>
                  <a:lnTo>
                    <a:pt x="41" y="79"/>
                  </a:lnTo>
                  <a:lnTo>
                    <a:pt x="47" y="74"/>
                  </a:lnTo>
                  <a:lnTo>
                    <a:pt x="54" y="69"/>
                  </a:lnTo>
                  <a:lnTo>
                    <a:pt x="60" y="63"/>
                  </a:lnTo>
                  <a:lnTo>
                    <a:pt x="66" y="57"/>
                  </a:lnTo>
                  <a:lnTo>
                    <a:pt x="70" y="50"/>
                  </a:lnTo>
                  <a:lnTo>
                    <a:pt x="74" y="43"/>
                  </a:lnTo>
                  <a:lnTo>
                    <a:pt x="77" y="35"/>
                  </a:lnTo>
                  <a:lnTo>
                    <a:pt x="81" y="26"/>
                  </a:lnTo>
                  <a:lnTo>
                    <a:pt x="83" y="18"/>
                  </a:lnTo>
                  <a:lnTo>
                    <a:pt x="84" y="8"/>
                  </a:lnTo>
                  <a:lnTo>
                    <a:pt x="84" y="0"/>
                  </a:lnTo>
                  <a:lnTo>
                    <a:pt x="60" y="0"/>
                  </a:lnTo>
                  <a:lnTo>
                    <a:pt x="60" y="6"/>
                  </a:lnTo>
                  <a:lnTo>
                    <a:pt x="59" y="12"/>
                  </a:lnTo>
                  <a:lnTo>
                    <a:pt x="58" y="18"/>
                  </a:lnTo>
                  <a:lnTo>
                    <a:pt x="56" y="24"/>
                  </a:lnTo>
                  <a:lnTo>
                    <a:pt x="54" y="30"/>
                  </a:lnTo>
                  <a:lnTo>
                    <a:pt x="50" y="35"/>
                  </a:lnTo>
                  <a:lnTo>
                    <a:pt x="47" y="39"/>
                  </a:lnTo>
                  <a:lnTo>
                    <a:pt x="43" y="44"/>
                  </a:lnTo>
                  <a:lnTo>
                    <a:pt x="39" y="48"/>
                  </a:lnTo>
                  <a:lnTo>
                    <a:pt x="34" y="53"/>
                  </a:lnTo>
                  <a:lnTo>
                    <a:pt x="29" y="55"/>
                  </a:lnTo>
                  <a:lnTo>
                    <a:pt x="23" y="58"/>
                  </a:lnTo>
                  <a:lnTo>
                    <a:pt x="18" y="60"/>
                  </a:lnTo>
                  <a:lnTo>
                    <a:pt x="13" y="62"/>
                  </a:lnTo>
                  <a:lnTo>
                    <a:pt x="6" y="62"/>
                  </a:lnTo>
                  <a:lnTo>
                    <a:pt x="0" y="63"/>
                  </a:lnTo>
                  <a:lnTo>
                    <a:pt x="0" y="90"/>
                  </a:lnTo>
                  <a:close/>
                </a:path>
              </a:pathLst>
            </a:custGeom>
            <a:solidFill>
              <a:srgbClr val="1F1A17"/>
            </a:solidFill>
            <a:ln w="9525">
              <a:noFill/>
              <a:round/>
              <a:headEnd/>
              <a:tailEnd/>
            </a:ln>
          </p:spPr>
          <p:txBody>
            <a:bodyPr/>
            <a:lstStyle/>
            <a:p>
              <a:endParaRPr lang="en-US"/>
            </a:p>
          </p:txBody>
        </p:sp>
        <p:sp>
          <p:nvSpPr>
            <p:cNvPr id="45296" name="Freeform 233"/>
            <p:cNvSpPr>
              <a:spLocks/>
            </p:cNvSpPr>
            <p:nvPr/>
          </p:nvSpPr>
          <p:spPr bwMode="auto">
            <a:xfrm>
              <a:off x="2221" y="2795"/>
              <a:ext cx="29" cy="30"/>
            </a:xfrm>
            <a:custGeom>
              <a:avLst/>
              <a:gdLst>
                <a:gd name="T0" fmla="*/ 0 w 86"/>
                <a:gd name="T1" fmla="*/ 0 h 90"/>
                <a:gd name="T2" fmla="*/ 0 w 86"/>
                <a:gd name="T3" fmla="*/ 0 h 90"/>
                <a:gd name="T4" fmla="*/ 0 w 86"/>
                <a:gd name="T5" fmla="*/ 0 h 90"/>
                <a:gd name="T6" fmla="*/ 0 w 86"/>
                <a:gd name="T7" fmla="*/ 1 h 90"/>
                <a:gd name="T8" fmla="*/ 0 w 86"/>
                <a:gd name="T9" fmla="*/ 1 h 90"/>
                <a:gd name="T10" fmla="*/ 0 w 86"/>
                <a:gd name="T11" fmla="*/ 1 h 90"/>
                <a:gd name="T12" fmla="*/ 0 w 86"/>
                <a:gd name="T13" fmla="*/ 2 h 90"/>
                <a:gd name="T14" fmla="*/ 1 w 86"/>
                <a:gd name="T15" fmla="*/ 2 h 90"/>
                <a:gd name="T16" fmla="*/ 1 w 86"/>
                <a:gd name="T17" fmla="*/ 2 h 90"/>
                <a:gd name="T18" fmla="*/ 1 w 86"/>
                <a:gd name="T19" fmla="*/ 2 h 90"/>
                <a:gd name="T20" fmla="*/ 1 w 86"/>
                <a:gd name="T21" fmla="*/ 3 h 90"/>
                <a:gd name="T22" fmla="*/ 1 w 86"/>
                <a:gd name="T23" fmla="*/ 3 h 90"/>
                <a:gd name="T24" fmla="*/ 2 w 86"/>
                <a:gd name="T25" fmla="*/ 3 h 90"/>
                <a:gd name="T26" fmla="*/ 2 w 86"/>
                <a:gd name="T27" fmla="*/ 3 h 90"/>
                <a:gd name="T28" fmla="*/ 2 w 86"/>
                <a:gd name="T29" fmla="*/ 3 h 90"/>
                <a:gd name="T30" fmla="*/ 3 w 86"/>
                <a:gd name="T31" fmla="*/ 3 h 90"/>
                <a:gd name="T32" fmla="*/ 3 w 86"/>
                <a:gd name="T33" fmla="*/ 3 h 90"/>
                <a:gd name="T34" fmla="*/ 3 w 86"/>
                <a:gd name="T35" fmla="*/ 3 h 90"/>
                <a:gd name="T36" fmla="*/ 3 w 86"/>
                <a:gd name="T37" fmla="*/ 2 h 90"/>
                <a:gd name="T38" fmla="*/ 3 w 86"/>
                <a:gd name="T39" fmla="*/ 2 h 90"/>
                <a:gd name="T40" fmla="*/ 3 w 86"/>
                <a:gd name="T41" fmla="*/ 2 h 90"/>
                <a:gd name="T42" fmla="*/ 2 w 86"/>
                <a:gd name="T43" fmla="*/ 2 h 90"/>
                <a:gd name="T44" fmla="*/ 2 w 86"/>
                <a:gd name="T45" fmla="*/ 2 h 90"/>
                <a:gd name="T46" fmla="*/ 2 w 86"/>
                <a:gd name="T47" fmla="*/ 2 h 90"/>
                <a:gd name="T48" fmla="*/ 2 w 86"/>
                <a:gd name="T49" fmla="*/ 2 h 90"/>
                <a:gd name="T50" fmla="*/ 2 w 86"/>
                <a:gd name="T51" fmla="*/ 2 h 90"/>
                <a:gd name="T52" fmla="*/ 2 w 86"/>
                <a:gd name="T53" fmla="*/ 2 h 90"/>
                <a:gd name="T54" fmla="*/ 1 w 86"/>
                <a:gd name="T55" fmla="*/ 1 h 90"/>
                <a:gd name="T56" fmla="*/ 1 w 86"/>
                <a:gd name="T57" fmla="*/ 1 h 90"/>
                <a:gd name="T58" fmla="*/ 1 w 86"/>
                <a:gd name="T59" fmla="*/ 1 h 90"/>
                <a:gd name="T60" fmla="*/ 1 w 86"/>
                <a:gd name="T61" fmla="*/ 1 h 90"/>
                <a:gd name="T62" fmla="*/ 1 w 86"/>
                <a:gd name="T63" fmla="*/ 1 h 90"/>
                <a:gd name="T64" fmla="*/ 1 w 86"/>
                <a:gd name="T65" fmla="*/ 0 h 90"/>
                <a:gd name="T66" fmla="*/ 1 w 86"/>
                <a:gd name="T67" fmla="*/ 0 h 90"/>
                <a:gd name="T68" fmla="*/ 1 w 86"/>
                <a:gd name="T69" fmla="*/ 0 h 90"/>
                <a:gd name="T70" fmla="*/ 1 w 86"/>
                <a:gd name="T71" fmla="*/ 0 h 90"/>
                <a:gd name="T72" fmla="*/ 0 w 86"/>
                <a:gd name="T73" fmla="*/ 0 h 90"/>
                <a:gd name="T74" fmla="*/ 0 w 86"/>
                <a:gd name="T75" fmla="*/ 0 h 90"/>
                <a:gd name="T76" fmla="*/ 0 w 86"/>
                <a:gd name="T77" fmla="*/ 0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0"/>
                <a:gd name="T119" fmla="*/ 86 w 8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0">
                  <a:moveTo>
                    <a:pt x="0" y="0"/>
                  </a:moveTo>
                  <a:lnTo>
                    <a:pt x="0" y="0"/>
                  </a:lnTo>
                  <a:lnTo>
                    <a:pt x="1" y="8"/>
                  </a:lnTo>
                  <a:lnTo>
                    <a:pt x="2" y="18"/>
                  </a:lnTo>
                  <a:lnTo>
                    <a:pt x="5" y="26"/>
                  </a:lnTo>
                  <a:lnTo>
                    <a:pt x="7" y="35"/>
                  </a:lnTo>
                  <a:lnTo>
                    <a:pt x="11" y="43"/>
                  </a:lnTo>
                  <a:lnTo>
                    <a:pt x="14" y="50"/>
                  </a:lnTo>
                  <a:lnTo>
                    <a:pt x="20" y="57"/>
                  </a:lnTo>
                  <a:lnTo>
                    <a:pt x="25" y="63"/>
                  </a:lnTo>
                  <a:lnTo>
                    <a:pt x="32" y="69"/>
                  </a:lnTo>
                  <a:lnTo>
                    <a:pt x="38" y="74"/>
                  </a:lnTo>
                  <a:lnTo>
                    <a:pt x="45" y="79"/>
                  </a:lnTo>
                  <a:lnTo>
                    <a:pt x="52" y="82"/>
                  </a:lnTo>
                  <a:lnTo>
                    <a:pt x="60" y="86"/>
                  </a:lnTo>
                  <a:lnTo>
                    <a:pt x="68" y="88"/>
                  </a:lnTo>
                  <a:lnTo>
                    <a:pt x="77" y="90"/>
                  </a:lnTo>
                  <a:lnTo>
                    <a:pt x="86" y="90"/>
                  </a:lnTo>
                  <a:lnTo>
                    <a:pt x="86" y="63"/>
                  </a:lnTo>
                  <a:lnTo>
                    <a:pt x="79" y="62"/>
                  </a:lnTo>
                  <a:lnTo>
                    <a:pt x="73" y="62"/>
                  </a:lnTo>
                  <a:lnTo>
                    <a:pt x="66" y="60"/>
                  </a:lnTo>
                  <a:lnTo>
                    <a:pt x="61" y="58"/>
                  </a:lnTo>
                  <a:lnTo>
                    <a:pt x="55" y="55"/>
                  </a:lnTo>
                  <a:lnTo>
                    <a:pt x="51" y="53"/>
                  </a:lnTo>
                  <a:lnTo>
                    <a:pt x="46" y="48"/>
                  </a:lnTo>
                  <a:lnTo>
                    <a:pt x="41" y="44"/>
                  </a:lnTo>
                  <a:lnTo>
                    <a:pt x="38" y="39"/>
                  </a:lnTo>
                  <a:lnTo>
                    <a:pt x="35" y="35"/>
                  </a:lnTo>
                  <a:lnTo>
                    <a:pt x="32" y="30"/>
                  </a:lnTo>
                  <a:lnTo>
                    <a:pt x="29" y="24"/>
                  </a:lnTo>
                  <a:lnTo>
                    <a:pt x="27" y="18"/>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297" name="Freeform 234"/>
            <p:cNvSpPr>
              <a:spLocks/>
            </p:cNvSpPr>
            <p:nvPr/>
          </p:nvSpPr>
          <p:spPr bwMode="auto">
            <a:xfrm>
              <a:off x="2221" y="2764"/>
              <a:ext cx="29" cy="31"/>
            </a:xfrm>
            <a:custGeom>
              <a:avLst/>
              <a:gdLst>
                <a:gd name="T0" fmla="*/ 3 w 86"/>
                <a:gd name="T1" fmla="*/ 0 h 95"/>
                <a:gd name="T2" fmla="*/ 3 w 86"/>
                <a:gd name="T3" fmla="*/ 0 h 95"/>
                <a:gd name="T4" fmla="*/ 3 w 86"/>
                <a:gd name="T5" fmla="*/ 0 h 95"/>
                <a:gd name="T6" fmla="*/ 3 w 86"/>
                <a:gd name="T7" fmla="*/ 0 h 95"/>
                <a:gd name="T8" fmla="*/ 2 w 86"/>
                <a:gd name="T9" fmla="*/ 0 h 95"/>
                <a:gd name="T10" fmla="*/ 2 w 86"/>
                <a:gd name="T11" fmla="*/ 0 h 95"/>
                <a:gd name="T12" fmla="*/ 2 w 86"/>
                <a:gd name="T13" fmla="*/ 0 h 95"/>
                <a:gd name="T14" fmla="*/ 1 w 86"/>
                <a:gd name="T15" fmla="*/ 1 h 95"/>
                <a:gd name="T16" fmla="*/ 1 w 86"/>
                <a:gd name="T17" fmla="*/ 1 h 95"/>
                <a:gd name="T18" fmla="*/ 1 w 86"/>
                <a:gd name="T19" fmla="*/ 1 h 95"/>
                <a:gd name="T20" fmla="*/ 1 w 86"/>
                <a:gd name="T21" fmla="*/ 1 h 95"/>
                <a:gd name="T22" fmla="*/ 1 w 86"/>
                <a:gd name="T23" fmla="*/ 1 h 95"/>
                <a:gd name="T24" fmla="*/ 0 w 86"/>
                <a:gd name="T25" fmla="*/ 2 h 95"/>
                <a:gd name="T26" fmla="*/ 0 w 86"/>
                <a:gd name="T27" fmla="*/ 2 h 95"/>
                <a:gd name="T28" fmla="*/ 0 w 86"/>
                <a:gd name="T29" fmla="*/ 2 h 95"/>
                <a:gd name="T30" fmla="*/ 0 w 86"/>
                <a:gd name="T31" fmla="*/ 3 h 95"/>
                <a:gd name="T32" fmla="*/ 0 w 86"/>
                <a:gd name="T33" fmla="*/ 3 h 95"/>
                <a:gd name="T34" fmla="*/ 0 w 86"/>
                <a:gd name="T35" fmla="*/ 3 h 95"/>
                <a:gd name="T36" fmla="*/ 1 w 86"/>
                <a:gd name="T37" fmla="*/ 3 h 95"/>
                <a:gd name="T38" fmla="*/ 1 w 86"/>
                <a:gd name="T39" fmla="*/ 3 h 95"/>
                <a:gd name="T40" fmla="*/ 1 w 86"/>
                <a:gd name="T41" fmla="*/ 3 h 95"/>
                <a:gd name="T42" fmla="*/ 1 w 86"/>
                <a:gd name="T43" fmla="*/ 3 h 95"/>
                <a:gd name="T44" fmla="*/ 1 w 86"/>
                <a:gd name="T45" fmla="*/ 2 h 95"/>
                <a:gd name="T46" fmla="*/ 1 w 86"/>
                <a:gd name="T47" fmla="*/ 2 h 95"/>
                <a:gd name="T48" fmla="*/ 1 w 86"/>
                <a:gd name="T49" fmla="*/ 2 h 95"/>
                <a:gd name="T50" fmla="*/ 1 w 86"/>
                <a:gd name="T51" fmla="*/ 2 h 95"/>
                <a:gd name="T52" fmla="*/ 2 w 86"/>
                <a:gd name="T53" fmla="*/ 2 h 95"/>
                <a:gd name="T54" fmla="*/ 2 w 86"/>
                <a:gd name="T55" fmla="*/ 2 h 95"/>
                <a:gd name="T56" fmla="*/ 2 w 86"/>
                <a:gd name="T57" fmla="*/ 1 h 95"/>
                <a:gd name="T58" fmla="*/ 2 w 86"/>
                <a:gd name="T59" fmla="*/ 1 h 95"/>
                <a:gd name="T60" fmla="*/ 2 w 86"/>
                <a:gd name="T61" fmla="*/ 1 h 95"/>
                <a:gd name="T62" fmla="*/ 2 w 86"/>
                <a:gd name="T63" fmla="*/ 1 h 95"/>
                <a:gd name="T64" fmla="*/ 3 w 86"/>
                <a:gd name="T65" fmla="*/ 1 h 95"/>
                <a:gd name="T66" fmla="*/ 3 w 86"/>
                <a:gd name="T67" fmla="*/ 1 h 95"/>
                <a:gd name="T68" fmla="*/ 3 w 86"/>
                <a:gd name="T69" fmla="*/ 1 h 95"/>
                <a:gd name="T70" fmla="*/ 3 w 86"/>
                <a:gd name="T71" fmla="*/ 1 h 95"/>
                <a:gd name="T72" fmla="*/ 3 w 86"/>
                <a:gd name="T73" fmla="*/ 0 h 95"/>
                <a:gd name="T74" fmla="*/ 3 w 86"/>
                <a:gd name="T75" fmla="*/ 0 h 95"/>
                <a:gd name="T76" fmla="*/ 3 w 86"/>
                <a:gd name="T77" fmla="*/ 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5"/>
                <a:gd name="T119" fmla="*/ 86 w 86"/>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5">
                  <a:moveTo>
                    <a:pt x="86" y="0"/>
                  </a:moveTo>
                  <a:lnTo>
                    <a:pt x="86" y="0"/>
                  </a:lnTo>
                  <a:lnTo>
                    <a:pt x="77" y="1"/>
                  </a:lnTo>
                  <a:lnTo>
                    <a:pt x="68" y="3"/>
                  </a:lnTo>
                  <a:lnTo>
                    <a:pt x="60" y="5"/>
                  </a:lnTo>
                  <a:lnTo>
                    <a:pt x="52" y="7"/>
                  </a:lnTo>
                  <a:lnTo>
                    <a:pt x="45" y="11"/>
                  </a:lnTo>
                  <a:lnTo>
                    <a:pt x="37" y="16"/>
                  </a:lnTo>
                  <a:lnTo>
                    <a:pt x="31" y="22"/>
                  </a:lnTo>
                  <a:lnTo>
                    <a:pt x="25" y="28"/>
                  </a:lnTo>
                  <a:lnTo>
                    <a:pt x="20" y="34"/>
                  </a:lnTo>
                  <a:lnTo>
                    <a:pt x="14" y="41"/>
                  </a:lnTo>
                  <a:lnTo>
                    <a:pt x="10" y="49"/>
                  </a:lnTo>
                  <a:lnTo>
                    <a:pt x="7" y="58"/>
                  </a:lnTo>
                  <a:lnTo>
                    <a:pt x="5" y="66"/>
                  </a:lnTo>
                  <a:lnTo>
                    <a:pt x="2" y="76"/>
                  </a:lnTo>
                  <a:lnTo>
                    <a:pt x="1" y="85"/>
                  </a:lnTo>
                  <a:lnTo>
                    <a:pt x="0" y="95"/>
                  </a:lnTo>
                  <a:lnTo>
                    <a:pt x="25" y="95"/>
                  </a:lnTo>
                  <a:lnTo>
                    <a:pt x="25" y="88"/>
                  </a:lnTo>
                  <a:lnTo>
                    <a:pt x="26" y="80"/>
                  </a:lnTo>
                  <a:lnTo>
                    <a:pt x="27" y="73"/>
                  </a:lnTo>
                  <a:lnTo>
                    <a:pt x="29" y="67"/>
                  </a:lnTo>
                  <a:lnTo>
                    <a:pt x="32" y="61"/>
                  </a:lnTo>
                  <a:lnTo>
                    <a:pt x="35" y="56"/>
                  </a:lnTo>
                  <a:lnTo>
                    <a:pt x="38" y="52"/>
                  </a:lnTo>
                  <a:lnTo>
                    <a:pt x="42" y="47"/>
                  </a:lnTo>
                  <a:lnTo>
                    <a:pt x="47" y="42"/>
                  </a:lnTo>
                  <a:lnTo>
                    <a:pt x="51" y="38"/>
                  </a:lnTo>
                  <a:lnTo>
                    <a:pt x="55" y="35"/>
                  </a:lnTo>
                  <a:lnTo>
                    <a:pt x="61" y="33"/>
                  </a:lnTo>
                  <a:lnTo>
                    <a:pt x="66" y="30"/>
                  </a:lnTo>
                  <a:lnTo>
                    <a:pt x="73" y="29"/>
                  </a:lnTo>
                  <a:lnTo>
                    <a:pt x="79" y="28"/>
                  </a:lnTo>
                  <a:lnTo>
                    <a:pt x="86" y="28"/>
                  </a:lnTo>
                  <a:lnTo>
                    <a:pt x="86" y="0"/>
                  </a:lnTo>
                  <a:close/>
                </a:path>
              </a:pathLst>
            </a:custGeom>
            <a:solidFill>
              <a:srgbClr val="1F1A17"/>
            </a:solidFill>
            <a:ln w="9525">
              <a:noFill/>
              <a:round/>
              <a:headEnd/>
              <a:tailEnd/>
            </a:ln>
          </p:spPr>
          <p:txBody>
            <a:bodyPr/>
            <a:lstStyle/>
            <a:p>
              <a:endParaRPr lang="en-US"/>
            </a:p>
          </p:txBody>
        </p:sp>
        <p:sp>
          <p:nvSpPr>
            <p:cNvPr id="45298" name="Freeform 235"/>
            <p:cNvSpPr>
              <a:spLocks/>
            </p:cNvSpPr>
            <p:nvPr/>
          </p:nvSpPr>
          <p:spPr bwMode="auto">
            <a:xfrm>
              <a:off x="2250" y="2764"/>
              <a:ext cx="28" cy="31"/>
            </a:xfrm>
            <a:custGeom>
              <a:avLst/>
              <a:gdLst>
                <a:gd name="T0" fmla="*/ 3 w 84"/>
                <a:gd name="T1" fmla="*/ 3 h 95"/>
                <a:gd name="T2" fmla="*/ 3 w 84"/>
                <a:gd name="T3" fmla="*/ 3 h 95"/>
                <a:gd name="T4" fmla="*/ 3 w 84"/>
                <a:gd name="T5" fmla="*/ 3 h 95"/>
                <a:gd name="T6" fmla="*/ 3 w 84"/>
                <a:gd name="T7" fmla="*/ 3 h 95"/>
                <a:gd name="T8" fmla="*/ 3 w 84"/>
                <a:gd name="T9" fmla="*/ 2 h 95"/>
                <a:gd name="T10" fmla="*/ 3 w 84"/>
                <a:gd name="T11" fmla="*/ 2 h 95"/>
                <a:gd name="T12" fmla="*/ 3 w 84"/>
                <a:gd name="T13" fmla="*/ 2 h 95"/>
                <a:gd name="T14" fmla="*/ 3 w 84"/>
                <a:gd name="T15" fmla="*/ 1 h 95"/>
                <a:gd name="T16" fmla="*/ 2 w 84"/>
                <a:gd name="T17" fmla="*/ 1 h 95"/>
                <a:gd name="T18" fmla="*/ 2 w 84"/>
                <a:gd name="T19" fmla="*/ 1 h 95"/>
                <a:gd name="T20" fmla="*/ 2 w 84"/>
                <a:gd name="T21" fmla="*/ 1 h 95"/>
                <a:gd name="T22" fmla="*/ 2 w 84"/>
                <a:gd name="T23" fmla="*/ 1 h 95"/>
                <a:gd name="T24" fmla="*/ 2 w 84"/>
                <a:gd name="T25" fmla="*/ 0 h 95"/>
                <a:gd name="T26" fmla="*/ 1 w 84"/>
                <a:gd name="T27" fmla="*/ 0 h 95"/>
                <a:gd name="T28" fmla="*/ 1 w 84"/>
                <a:gd name="T29" fmla="*/ 0 h 95"/>
                <a:gd name="T30" fmla="*/ 1 w 84"/>
                <a:gd name="T31" fmla="*/ 0 h 95"/>
                <a:gd name="T32" fmla="*/ 0 w 84"/>
                <a:gd name="T33" fmla="*/ 0 h 95"/>
                <a:gd name="T34" fmla="*/ 0 w 84"/>
                <a:gd name="T35" fmla="*/ 0 h 95"/>
                <a:gd name="T36" fmla="*/ 0 w 84"/>
                <a:gd name="T37" fmla="*/ 1 h 95"/>
                <a:gd name="T38" fmla="*/ 0 w 84"/>
                <a:gd name="T39" fmla="*/ 1 h 95"/>
                <a:gd name="T40" fmla="*/ 0 w 84"/>
                <a:gd name="T41" fmla="*/ 1 h 95"/>
                <a:gd name="T42" fmla="*/ 1 w 84"/>
                <a:gd name="T43" fmla="*/ 1 h 95"/>
                <a:gd name="T44" fmla="*/ 1 w 84"/>
                <a:gd name="T45" fmla="*/ 1 h 95"/>
                <a:gd name="T46" fmla="*/ 1 w 84"/>
                <a:gd name="T47" fmla="*/ 1 h 95"/>
                <a:gd name="T48" fmla="*/ 1 w 84"/>
                <a:gd name="T49" fmla="*/ 1 h 95"/>
                <a:gd name="T50" fmla="*/ 1 w 84"/>
                <a:gd name="T51" fmla="*/ 2 h 95"/>
                <a:gd name="T52" fmla="*/ 2 w 84"/>
                <a:gd name="T53" fmla="*/ 2 h 95"/>
                <a:gd name="T54" fmla="*/ 2 w 84"/>
                <a:gd name="T55" fmla="*/ 2 h 95"/>
                <a:gd name="T56" fmla="*/ 2 w 84"/>
                <a:gd name="T57" fmla="*/ 2 h 95"/>
                <a:gd name="T58" fmla="*/ 2 w 84"/>
                <a:gd name="T59" fmla="*/ 2 h 95"/>
                <a:gd name="T60" fmla="*/ 2 w 84"/>
                <a:gd name="T61" fmla="*/ 2 h 95"/>
                <a:gd name="T62" fmla="*/ 2 w 84"/>
                <a:gd name="T63" fmla="*/ 3 h 95"/>
                <a:gd name="T64" fmla="*/ 2 w 84"/>
                <a:gd name="T65" fmla="*/ 3 h 95"/>
                <a:gd name="T66" fmla="*/ 2 w 84"/>
                <a:gd name="T67" fmla="*/ 3 h 95"/>
                <a:gd name="T68" fmla="*/ 2 w 84"/>
                <a:gd name="T69" fmla="*/ 3 h 95"/>
                <a:gd name="T70" fmla="*/ 2 w 84"/>
                <a:gd name="T71" fmla="*/ 3 h 95"/>
                <a:gd name="T72" fmla="*/ 3 w 84"/>
                <a:gd name="T73" fmla="*/ 3 h 95"/>
                <a:gd name="T74" fmla="*/ 3 w 84"/>
                <a:gd name="T75" fmla="*/ 3 h 95"/>
                <a:gd name="T76" fmla="*/ 3 w 84"/>
                <a:gd name="T77" fmla="*/ 3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5"/>
                <a:gd name="T119" fmla="*/ 84 w 84"/>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5">
                  <a:moveTo>
                    <a:pt x="84" y="95"/>
                  </a:moveTo>
                  <a:lnTo>
                    <a:pt x="84" y="95"/>
                  </a:lnTo>
                  <a:lnTo>
                    <a:pt x="84" y="85"/>
                  </a:lnTo>
                  <a:lnTo>
                    <a:pt x="83" y="76"/>
                  </a:lnTo>
                  <a:lnTo>
                    <a:pt x="81" y="66"/>
                  </a:lnTo>
                  <a:lnTo>
                    <a:pt x="77" y="58"/>
                  </a:lnTo>
                  <a:lnTo>
                    <a:pt x="74" y="49"/>
                  </a:lnTo>
                  <a:lnTo>
                    <a:pt x="70" y="41"/>
                  </a:lnTo>
                  <a:lnTo>
                    <a:pt x="66" y="34"/>
                  </a:lnTo>
                  <a:lnTo>
                    <a:pt x="60" y="28"/>
                  </a:lnTo>
                  <a:lnTo>
                    <a:pt x="54" y="22"/>
                  </a:lnTo>
                  <a:lnTo>
                    <a:pt x="47" y="16"/>
                  </a:lnTo>
                  <a:lnTo>
                    <a:pt x="41" y="11"/>
                  </a:lnTo>
                  <a:lnTo>
                    <a:pt x="33" y="7"/>
                  </a:lnTo>
                  <a:lnTo>
                    <a:pt x="24" y="5"/>
                  </a:lnTo>
                  <a:lnTo>
                    <a:pt x="17" y="3"/>
                  </a:lnTo>
                  <a:lnTo>
                    <a:pt x="8" y="1"/>
                  </a:lnTo>
                  <a:lnTo>
                    <a:pt x="0" y="0"/>
                  </a:lnTo>
                  <a:lnTo>
                    <a:pt x="0" y="28"/>
                  </a:lnTo>
                  <a:lnTo>
                    <a:pt x="6" y="28"/>
                  </a:lnTo>
                  <a:lnTo>
                    <a:pt x="13" y="29"/>
                  </a:lnTo>
                  <a:lnTo>
                    <a:pt x="18" y="30"/>
                  </a:lnTo>
                  <a:lnTo>
                    <a:pt x="23" y="33"/>
                  </a:lnTo>
                  <a:lnTo>
                    <a:pt x="29" y="35"/>
                  </a:lnTo>
                  <a:lnTo>
                    <a:pt x="34" y="38"/>
                  </a:lnTo>
                  <a:lnTo>
                    <a:pt x="39" y="42"/>
                  </a:lnTo>
                  <a:lnTo>
                    <a:pt x="43" y="47"/>
                  </a:lnTo>
                  <a:lnTo>
                    <a:pt x="47" y="50"/>
                  </a:lnTo>
                  <a:lnTo>
                    <a:pt x="50" y="56"/>
                  </a:lnTo>
                  <a:lnTo>
                    <a:pt x="53" y="61"/>
                  </a:lnTo>
                  <a:lnTo>
                    <a:pt x="56" y="67"/>
                  </a:lnTo>
                  <a:lnTo>
                    <a:pt x="58" y="73"/>
                  </a:lnTo>
                  <a:lnTo>
                    <a:pt x="59" y="80"/>
                  </a:lnTo>
                  <a:lnTo>
                    <a:pt x="60" y="88"/>
                  </a:lnTo>
                  <a:lnTo>
                    <a:pt x="60" y="95"/>
                  </a:lnTo>
                  <a:lnTo>
                    <a:pt x="84" y="95"/>
                  </a:lnTo>
                  <a:close/>
                </a:path>
              </a:pathLst>
            </a:custGeom>
            <a:solidFill>
              <a:srgbClr val="1F1A17"/>
            </a:solidFill>
            <a:ln w="9525">
              <a:noFill/>
              <a:round/>
              <a:headEnd/>
              <a:tailEnd/>
            </a:ln>
          </p:spPr>
          <p:txBody>
            <a:bodyPr/>
            <a:lstStyle/>
            <a:p>
              <a:endParaRPr lang="en-US"/>
            </a:p>
          </p:txBody>
        </p:sp>
        <p:sp>
          <p:nvSpPr>
            <p:cNvPr id="45299" name="Freeform 236"/>
            <p:cNvSpPr>
              <a:spLocks/>
            </p:cNvSpPr>
            <p:nvPr/>
          </p:nvSpPr>
          <p:spPr bwMode="auto">
            <a:xfrm>
              <a:off x="3323" y="2783"/>
              <a:ext cx="48" cy="53"/>
            </a:xfrm>
            <a:custGeom>
              <a:avLst/>
              <a:gdLst>
                <a:gd name="T0" fmla="*/ 5 w 145"/>
                <a:gd name="T1" fmla="*/ 3 h 158"/>
                <a:gd name="T2" fmla="*/ 5 w 145"/>
                <a:gd name="T3" fmla="*/ 4 h 158"/>
                <a:gd name="T4" fmla="*/ 5 w 145"/>
                <a:gd name="T5" fmla="*/ 4 h 158"/>
                <a:gd name="T6" fmla="*/ 5 w 145"/>
                <a:gd name="T7" fmla="*/ 5 h 158"/>
                <a:gd name="T8" fmla="*/ 4 w 145"/>
                <a:gd name="T9" fmla="*/ 5 h 158"/>
                <a:gd name="T10" fmla="*/ 4 w 145"/>
                <a:gd name="T11" fmla="*/ 6 h 158"/>
                <a:gd name="T12" fmla="*/ 3 w 145"/>
                <a:gd name="T13" fmla="*/ 6 h 158"/>
                <a:gd name="T14" fmla="*/ 3 w 145"/>
                <a:gd name="T15" fmla="*/ 6 h 158"/>
                <a:gd name="T16" fmla="*/ 2 w 145"/>
                <a:gd name="T17" fmla="*/ 6 h 158"/>
                <a:gd name="T18" fmla="*/ 2 w 145"/>
                <a:gd name="T19" fmla="*/ 6 h 158"/>
                <a:gd name="T20" fmla="*/ 1 w 145"/>
                <a:gd name="T21" fmla="*/ 6 h 158"/>
                <a:gd name="T22" fmla="*/ 1 w 145"/>
                <a:gd name="T23" fmla="*/ 5 h 158"/>
                <a:gd name="T24" fmla="*/ 1 w 145"/>
                <a:gd name="T25" fmla="*/ 5 h 158"/>
                <a:gd name="T26" fmla="*/ 0 w 145"/>
                <a:gd name="T27" fmla="*/ 4 h 158"/>
                <a:gd name="T28" fmla="*/ 0 w 145"/>
                <a:gd name="T29" fmla="*/ 4 h 158"/>
                <a:gd name="T30" fmla="*/ 0 w 145"/>
                <a:gd name="T31" fmla="*/ 3 h 158"/>
                <a:gd name="T32" fmla="*/ 0 w 145"/>
                <a:gd name="T33" fmla="*/ 3 h 158"/>
                <a:gd name="T34" fmla="*/ 0 w 145"/>
                <a:gd name="T35" fmla="*/ 2 h 158"/>
                <a:gd name="T36" fmla="*/ 0 w 145"/>
                <a:gd name="T37" fmla="*/ 2 h 158"/>
                <a:gd name="T38" fmla="*/ 1 w 145"/>
                <a:gd name="T39" fmla="*/ 1 h 158"/>
                <a:gd name="T40" fmla="*/ 1 w 145"/>
                <a:gd name="T41" fmla="*/ 1 h 158"/>
                <a:gd name="T42" fmla="*/ 1 w 145"/>
                <a:gd name="T43" fmla="*/ 0 h 158"/>
                <a:gd name="T44" fmla="*/ 2 w 145"/>
                <a:gd name="T45" fmla="*/ 0 h 158"/>
                <a:gd name="T46" fmla="*/ 2 w 145"/>
                <a:gd name="T47" fmla="*/ 0 h 158"/>
                <a:gd name="T48" fmla="*/ 3 w 145"/>
                <a:gd name="T49" fmla="*/ 0 h 158"/>
                <a:gd name="T50" fmla="*/ 3 w 145"/>
                <a:gd name="T51" fmla="*/ 0 h 158"/>
                <a:gd name="T52" fmla="*/ 4 w 145"/>
                <a:gd name="T53" fmla="*/ 0 h 158"/>
                <a:gd name="T54" fmla="*/ 4 w 145"/>
                <a:gd name="T55" fmla="*/ 1 h 158"/>
                <a:gd name="T56" fmla="*/ 5 w 145"/>
                <a:gd name="T57" fmla="*/ 1 h 158"/>
                <a:gd name="T58" fmla="*/ 5 w 145"/>
                <a:gd name="T59" fmla="*/ 2 h 158"/>
                <a:gd name="T60" fmla="*/ 5 w 145"/>
                <a:gd name="T61" fmla="*/ 2 h 158"/>
                <a:gd name="T62" fmla="*/ 5 w 145"/>
                <a:gd name="T63" fmla="*/ 3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58"/>
                <a:gd name="T98" fmla="*/ 145 w 145"/>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58">
                  <a:moveTo>
                    <a:pt x="145" y="80"/>
                  </a:moveTo>
                  <a:lnTo>
                    <a:pt x="145" y="88"/>
                  </a:lnTo>
                  <a:lnTo>
                    <a:pt x="144" y="95"/>
                  </a:lnTo>
                  <a:lnTo>
                    <a:pt x="142" y="103"/>
                  </a:lnTo>
                  <a:lnTo>
                    <a:pt x="139" y="110"/>
                  </a:lnTo>
                  <a:lnTo>
                    <a:pt x="136" y="117"/>
                  </a:lnTo>
                  <a:lnTo>
                    <a:pt x="133" y="123"/>
                  </a:lnTo>
                  <a:lnTo>
                    <a:pt x="129" y="129"/>
                  </a:lnTo>
                  <a:lnTo>
                    <a:pt x="124" y="135"/>
                  </a:lnTo>
                  <a:lnTo>
                    <a:pt x="119" y="140"/>
                  </a:lnTo>
                  <a:lnTo>
                    <a:pt x="113" y="145"/>
                  </a:lnTo>
                  <a:lnTo>
                    <a:pt x="107" y="148"/>
                  </a:lnTo>
                  <a:lnTo>
                    <a:pt x="102" y="151"/>
                  </a:lnTo>
                  <a:lnTo>
                    <a:pt x="94" y="154"/>
                  </a:lnTo>
                  <a:lnTo>
                    <a:pt x="88" y="155"/>
                  </a:lnTo>
                  <a:lnTo>
                    <a:pt x="80" y="157"/>
                  </a:lnTo>
                  <a:lnTo>
                    <a:pt x="72" y="158"/>
                  </a:lnTo>
                  <a:lnTo>
                    <a:pt x="65" y="157"/>
                  </a:lnTo>
                  <a:lnTo>
                    <a:pt x="57" y="155"/>
                  </a:lnTo>
                  <a:lnTo>
                    <a:pt x="50" y="154"/>
                  </a:lnTo>
                  <a:lnTo>
                    <a:pt x="43" y="151"/>
                  </a:lnTo>
                  <a:lnTo>
                    <a:pt x="37" y="148"/>
                  </a:lnTo>
                  <a:lnTo>
                    <a:pt x="31" y="145"/>
                  </a:lnTo>
                  <a:lnTo>
                    <a:pt x="25" y="140"/>
                  </a:lnTo>
                  <a:lnTo>
                    <a:pt x="21" y="135"/>
                  </a:lnTo>
                  <a:lnTo>
                    <a:pt x="15" y="129"/>
                  </a:lnTo>
                  <a:lnTo>
                    <a:pt x="12" y="123"/>
                  </a:lnTo>
                  <a:lnTo>
                    <a:pt x="8" y="117"/>
                  </a:lnTo>
                  <a:lnTo>
                    <a:pt x="5" y="110"/>
                  </a:lnTo>
                  <a:lnTo>
                    <a:pt x="2" y="103"/>
                  </a:lnTo>
                  <a:lnTo>
                    <a:pt x="1" y="95"/>
                  </a:lnTo>
                  <a:lnTo>
                    <a:pt x="0" y="88"/>
                  </a:lnTo>
                  <a:lnTo>
                    <a:pt x="0" y="80"/>
                  </a:lnTo>
                  <a:lnTo>
                    <a:pt x="0" y="72"/>
                  </a:lnTo>
                  <a:lnTo>
                    <a:pt x="1" y="63"/>
                  </a:lnTo>
                  <a:lnTo>
                    <a:pt x="2" y="56"/>
                  </a:lnTo>
                  <a:lnTo>
                    <a:pt x="5" y="49"/>
                  </a:lnTo>
                  <a:lnTo>
                    <a:pt x="8" y="42"/>
                  </a:lnTo>
                  <a:lnTo>
                    <a:pt x="12" y="34"/>
                  </a:lnTo>
                  <a:lnTo>
                    <a:pt x="15" y="28"/>
                  </a:lnTo>
                  <a:lnTo>
                    <a:pt x="21" y="22"/>
                  </a:lnTo>
                  <a:lnTo>
                    <a:pt x="25" y="18"/>
                  </a:lnTo>
                  <a:lnTo>
                    <a:pt x="31" y="13"/>
                  </a:lnTo>
                  <a:lnTo>
                    <a:pt x="37" y="9"/>
                  </a:lnTo>
                  <a:lnTo>
                    <a:pt x="43" y="6"/>
                  </a:lnTo>
                  <a:lnTo>
                    <a:pt x="50" y="3"/>
                  </a:lnTo>
                  <a:lnTo>
                    <a:pt x="57" y="1"/>
                  </a:lnTo>
                  <a:lnTo>
                    <a:pt x="65" y="0"/>
                  </a:lnTo>
                  <a:lnTo>
                    <a:pt x="72" y="0"/>
                  </a:lnTo>
                  <a:lnTo>
                    <a:pt x="80" y="0"/>
                  </a:lnTo>
                  <a:lnTo>
                    <a:pt x="88" y="1"/>
                  </a:lnTo>
                  <a:lnTo>
                    <a:pt x="94" y="3"/>
                  </a:lnTo>
                  <a:lnTo>
                    <a:pt x="102" y="6"/>
                  </a:lnTo>
                  <a:lnTo>
                    <a:pt x="107" y="9"/>
                  </a:lnTo>
                  <a:lnTo>
                    <a:pt x="113" y="13"/>
                  </a:lnTo>
                  <a:lnTo>
                    <a:pt x="119" y="18"/>
                  </a:lnTo>
                  <a:lnTo>
                    <a:pt x="124" y="22"/>
                  </a:lnTo>
                  <a:lnTo>
                    <a:pt x="129" y="28"/>
                  </a:lnTo>
                  <a:lnTo>
                    <a:pt x="133" y="34"/>
                  </a:lnTo>
                  <a:lnTo>
                    <a:pt x="136" y="42"/>
                  </a:lnTo>
                  <a:lnTo>
                    <a:pt x="139" y="49"/>
                  </a:lnTo>
                  <a:lnTo>
                    <a:pt x="142" y="56"/>
                  </a:lnTo>
                  <a:lnTo>
                    <a:pt x="144" y="63"/>
                  </a:lnTo>
                  <a:lnTo>
                    <a:pt x="145" y="72"/>
                  </a:lnTo>
                  <a:lnTo>
                    <a:pt x="145" y="80"/>
                  </a:lnTo>
                  <a:close/>
                </a:path>
              </a:pathLst>
            </a:custGeom>
            <a:solidFill>
              <a:srgbClr val="E87A41"/>
            </a:solidFill>
            <a:ln w="9525">
              <a:noFill/>
              <a:round/>
              <a:headEnd/>
              <a:tailEnd/>
            </a:ln>
          </p:spPr>
          <p:txBody>
            <a:bodyPr/>
            <a:lstStyle/>
            <a:p>
              <a:endParaRPr lang="en-US"/>
            </a:p>
          </p:txBody>
        </p:sp>
        <p:sp>
          <p:nvSpPr>
            <p:cNvPr id="45300" name="Freeform 237"/>
            <p:cNvSpPr>
              <a:spLocks/>
            </p:cNvSpPr>
            <p:nvPr/>
          </p:nvSpPr>
          <p:spPr bwMode="auto">
            <a:xfrm>
              <a:off x="3347" y="2810"/>
              <a:ext cx="28" cy="30"/>
            </a:xfrm>
            <a:custGeom>
              <a:avLst/>
              <a:gdLst>
                <a:gd name="T0" fmla="*/ 0 w 85"/>
                <a:gd name="T1" fmla="*/ 3 h 91"/>
                <a:gd name="T2" fmla="*/ 0 w 85"/>
                <a:gd name="T3" fmla="*/ 3 h 91"/>
                <a:gd name="T4" fmla="*/ 0 w 85"/>
                <a:gd name="T5" fmla="*/ 3 h 91"/>
                <a:gd name="T6" fmla="*/ 1 w 85"/>
                <a:gd name="T7" fmla="*/ 3 h 91"/>
                <a:gd name="T8" fmla="*/ 1 w 85"/>
                <a:gd name="T9" fmla="*/ 3 h 91"/>
                <a:gd name="T10" fmla="*/ 1 w 85"/>
                <a:gd name="T11" fmla="*/ 3 h 91"/>
                <a:gd name="T12" fmla="*/ 2 w 85"/>
                <a:gd name="T13" fmla="*/ 3 h 91"/>
                <a:gd name="T14" fmla="*/ 2 w 85"/>
                <a:gd name="T15" fmla="*/ 3 h 91"/>
                <a:gd name="T16" fmla="*/ 2 w 85"/>
                <a:gd name="T17" fmla="*/ 3 h 91"/>
                <a:gd name="T18" fmla="*/ 2 w 85"/>
                <a:gd name="T19" fmla="*/ 2 h 91"/>
                <a:gd name="T20" fmla="*/ 2 w 85"/>
                <a:gd name="T21" fmla="*/ 2 h 91"/>
                <a:gd name="T22" fmla="*/ 3 w 85"/>
                <a:gd name="T23" fmla="*/ 2 h 91"/>
                <a:gd name="T24" fmla="*/ 3 w 85"/>
                <a:gd name="T25" fmla="*/ 2 h 91"/>
                <a:gd name="T26" fmla="*/ 3 w 85"/>
                <a:gd name="T27" fmla="*/ 1 h 91"/>
                <a:gd name="T28" fmla="*/ 3 w 85"/>
                <a:gd name="T29" fmla="*/ 1 h 91"/>
                <a:gd name="T30" fmla="*/ 3 w 85"/>
                <a:gd name="T31" fmla="*/ 1 h 91"/>
                <a:gd name="T32" fmla="*/ 3 w 85"/>
                <a:gd name="T33" fmla="*/ 0 h 91"/>
                <a:gd name="T34" fmla="*/ 3 w 85"/>
                <a:gd name="T35" fmla="*/ 0 h 91"/>
                <a:gd name="T36" fmla="*/ 2 w 85"/>
                <a:gd name="T37" fmla="*/ 0 h 91"/>
                <a:gd name="T38" fmla="*/ 2 w 85"/>
                <a:gd name="T39" fmla="*/ 0 h 91"/>
                <a:gd name="T40" fmla="*/ 2 w 85"/>
                <a:gd name="T41" fmla="*/ 0 h 91"/>
                <a:gd name="T42" fmla="*/ 2 w 85"/>
                <a:gd name="T43" fmla="*/ 1 h 91"/>
                <a:gd name="T44" fmla="*/ 2 w 85"/>
                <a:gd name="T45" fmla="*/ 1 h 91"/>
                <a:gd name="T46" fmla="*/ 2 w 85"/>
                <a:gd name="T47" fmla="*/ 1 h 91"/>
                <a:gd name="T48" fmla="*/ 2 w 85"/>
                <a:gd name="T49" fmla="*/ 1 h 91"/>
                <a:gd name="T50" fmla="*/ 2 w 85"/>
                <a:gd name="T51" fmla="*/ 2 h 91"/>
                <a:gd name="T52" fmla="*/ 2 w 85"/>
                <a:gd name="T53" fmla="*/ 2 h 91"/>
                <a:gd name="T54" fmla="*/ 1 w 85"/>
                <a:gd name="T55" fmla="*/ 2 h 91"/>
                <a:gd name="T56" fmla="*/ 1 w 85"/>
                <a:gd name="T57" fmla="*/ 2 h 91"/>
                <a:gd name="T58" fmla="*/ 1 w 85"/>
                <a:gd name="T59" fmla="*/ 2 h 91"/>
                <a:gd name="T60" fmla="*/ 1 w 85"/>
                <a:gd name="T61" fmla="*/ 2 h 91"/>
                <a:gd name="T62" fmla="*/ 1 w 85"/>
                <a:gd name="T63" fmla="*/ 2 h 91"/>
                <a:gd name="T64" fmla="*/ 0 w 85"/>
                <a:gd name="T65" fmla="*/ 2 h 91"/>
                <a:gd name="T66" fmla="*/ 0 w 85"/>
                <a:gd name="T67" fmla="*/ 2 h 91"/>
                <a:gd name="T68" fmla="*/ 0 w 85"/>
                <a:gd name="T69" fmla="*/ 2 h 91"/>
                <a:gd name="T70" fmla="*/ 0 w 85"/>
                <a:gd name="T71" fmla="*/ 2 h 91"/>
                <a:gd name="T72" fmla="*/ 0 w 85"/>
                <a:gd name="T73" fmla="*/ 3 h 91"/>
                <a:gd name="T74" fmla="*/ 0 w 85"/>
                <a:gd name="T75" fmla="*/ 3 h 91"/>
                <a:gd name="T76" fmla="*/ 0 w 85"/>
                <a:gd name="T77" fmla="*/ 3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1"/>
                <a:gd name="T119" fmla="*/ 85 w 85"/>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1">
                  <a:moveTo>
                    <a:pt x="0" y="91"/>
                  </a:moveTo>
                  <a:lnTo>
                    <a:pt x="0" y="91"/>
                  </a:lnTo>
                  <a:lnTo>
                    <a:pt x="9" y="90"/>
                  </a:lnTo>
                  <a:lnTo>
                    <a:pt x="18" y="89"/>
                  </a:lnTo>
                  <a:lnTo>
                    <a:pt x="25" y="86"/>
                  </a:lnTo>
                  <a:lnTo>
                    <a:pt x="34" y="84"/>
                  </a:lnTo>
                  <a:lnTo>
                    <a:pt x="41" y="80"/>
                  </a:lnTo>
                  <a:lnTo>
                    <a:pt x="48" y="75"/>
                  </a:lnTo>
                  <a:lnTo>
                    <a:pt x="54" y="71"/>
                  </a:lnTo>
                  <a:lnTo>
                    <a:pt x="61" y="65"/>
                  </a:lnTo>
                  <a:lnTo>
                    <a:pt x="66" y="57"/>
                  </a:lnTo>
                  <a:lnTo>
                    <a:pt x="71" y="51"/>
                  </a:lnTo>
                  <a:lnTo>
                    <a:pt x="75" y="43"/>
                  </a:lnTo>
                  <a:lnTo>
                    <a:pt x="78" y="36"/>
                  </a:lnTo>
                  <a:lnTo>
                    <a:pt x="81" y="27"/>
                  </a:lnTo>
                  <a:lnTo>
                    <a:pt x="84" y="19"/>
                  </a:lnTo>
                  <a:lnTo>
                    <a:pt x="85" y="10"/>
                  </a:lnTo>
                  <a:lnTo>
                    <a:pt x="85" y="0"/>
                  </a:lnTo>
                  <a:lnTo>
                    <a:pt x="61" y="0"/>
                  </a:lnTo>
                  <a:lnTo>
                    <a:pt x="61" y="7"/>
                  </a:lnTo>
                  <a:lnTo>
                    <a:pt x="60" y="13"/>
                  </a:lnTo>
                  <a:lnTo>
                    <a:pt x="59" y="19"/>
                  </a:lnTo>
                  <a:lnTo>
                    <a:pt x="57" y="25"/>
                  </a:lnTo>
                  <a:lnTo>
                    <a:pt x="54" y="31"/>
                  </a:lnTo>
                  <a:lnTo>
                    <a:pt x="51" y="36"/>
                  </a:lnTo>
                  <a:lnTo>
                    <a:pt x="48" y="41"/>
                  </a:lnTo>
                  <a:lnTo>
                    <a:pt x="44" y="45"/>
                  </a:lnTo>
                  <a:lnTo>
                    <a:pt x="39" y="49"/>
                  </a:lnTo>
                  <a:lnTo>
                    <a:pt x="35" y="53"/>
                  </a:lnTo>
                  <a:lnTo>
                    <a:pt x="30" y="56"/>
                  </a:lnTo>
                  <a:lnTo>
                    <a:pt x="24" y="59"/>
                  </a:lnTo>
                  <a:lnTo>
                    <a:pt x="19" y="61"/>
                  </a:lnTo>
                  <a:lnTo>
                    <a:pt x="13" y="62"/>
                  </a:lnTo>
                  <a:lnTo>
                    <a:pt x="7" y="63"/>
                  </a:lnTo>
                  <a:lnTo>
                    <a:pt x="0" y="63"/>
                  </a:lnTo>
                  <a:lnTo>
                    <a:pt x="0" y="91"/>
                  </a:lnTo>
                  <a:close/>
                </a:path>
              </a:pathLst>
            </a:custGeom>
            <a:solidFill>
              <a:srgbClr val="1F1A17"/>
            </a:solidFill>
            <a:ln w="9525">
              <a:noFill/>
              <a:round/>
              <a:headEnd/>
              <a:tailEnd/>
            </a:ln>
          </p:spPr>
          <p:txBody>
            <a:bodyPr/>
            <a:lstStyle/>
            <a:p>
              <a:endParaRPr lang="en-US"/>
            </a:p>
          </p:txBody>
        </p:sp>
        <p:sp>
          <p:nvSpPr>
            <p:cNvPr id="45301" name="Freeform 238"/>
            <p:cNvSpPr>
              <a:spLocks/>
            </p:cNvSpPr>
            <p:nvPr/>
          </p:nvSpPr>
          <p:spPr bwMode="auto">
            <a:xfrm>
              <a:off x="3318" y="2810"/>
              <a:ext cx="29" cy="30"/>
            </a:xfrm>
            <a:custGeom>
              <a:avLst/>
              <a:gdLst>
                <a:gd name="T0" fmla="*/ 0 w 85"/>
                <a:gd name="T1" fmla="*/ 0 h 91"/>
                <a:gd name="T2" fmla="*/ 0 w 85"/>
                <a:gd name="T3" fmla="*/ 0 h 91"/>
                <a:gd name="T4" fmla="*/ 0 w 85"/>
                <a:gd name="T5" fmla="*/ 0 h 91"/>
                <a:gd name="T6" fmla="*/ 0 w 85"/>
                <a:gd name="T7" fmla="*/ 1 h 91"/>
                <a:gd name="T8" fmla="*/ 0 w 85"/>
                <a:gd name="T9" fmla="*/ 1 h 91"/>
                <a:gd name="T10" fmla="*/ 0 w 85"/>
                <a:gd name="T11" fmla="*/ 1 h 91"/>
                <a:gd name="T12" fmla="*/ 0 w 85"/>
                <a:gd name="T13" fmla="*/ 2 h 91"/>
                <a:gd name="T14" fmla="*/ 1 w 85"/>
                <a:gd name="T15" fmla="*/ 2 h 91"/>
                <a:gd name="T16" fmla="*/ 1 w 85"/>
                <a:gd name="T17" fmla="*/ 2 h 91"/>
                <a:gd name="T18" fmla="*/ 1 w 85"/>
                <a:gd name="T19" fmla="*/ 2 h 91"/>
                <a:gd name="T20" fmla="*/ 1 w 85"/>
                <a:gd name="T21" fmla="*/ 3 h 91"/>
                <a:gd name="T22" fmla="*/ 1 w 85"/>
                <a:gd name="T23" fmla="*/ 3 h 91"/>
                <a:gd name="T24" fmla="*/ 2 w 85"/>
                <a:gd name="T25" fmla="*/ 3 h 91"/>
                <a:gd name="T26" fmla="*/ 2 w 85"/>
                <a:gd name="T27" fmla="*/ 3 h 91"/>
                <a:gd name="T28" fmla="*/ 2 w 85"/>
                <a:gd name="T29" fmla="*/ 3 h 91"/>
                <a:gd name="T30" fmla="*/ 3 w 85"/>
                <a:gd name="T31" fmla="*/ 3 h 91"/>
                <a:gd name="T32" fmla="*/ 3 w 85"/>
                <a:gd name="T33" fmla="*/ 3 h 91"/>
                <a:gd name="T34" fmla="*/ 3 w 85"/>
                <a:gd name="T35" fmla="*/ 3 h 91"/>
                <a:gd name="T36" fmla="*/ 3 w 85"/>
                <a:gd name="T37" fmla="*/ 2 h 91"/>
                <a:gd name="T38" fmla="*/ 3 w 85"/>
                <a:gd name="T39" fmla="*/ 2 h 91"/>
                <a:gd name="T40" fmla="*/ 3 w 85"/>
                <a:gd name="T41" fmla="*/ 2 h 91"/>
                <a:gd name="T42" fmla="*/ 3 w 85"/>
                <a:gd name="T43" fmla="*/ 2 h 91"/>
                <a:gd name="T44" fmla="*/ 2 w 85"/>
                <a:gd name="T45" fmla="*/ 2 h 91"/>
                <a:gd name="T46" fmla="*/ 2 w 85"/>
                <a:gd name="T47" fmla="*/ 2 h 91"/>
                <a:gd name="T48" fmla="*/ 2 w 85"/>
                <a:gd name="T49" fmla="*/ 2 h 91"/>
                <a:gd name="T50" fmla="*/ 2 w 85"/>
                <a:gd name="T51" fmla="*/ 2 h 91"/>
                <a:gd name="T52" fmla="*/ 2 w 85"/>
                <a:gd name="T53" fmla="*/ 2 h 91"/>
                <a:gd name="T54" fmla="*/ 1 w 85"/>
                <a:gd name="T55" fmla="*/ 2 h 91"/>
                <a:gd name="T56" fmla="*/ 1 w 85"/>
                <a:gd name="T57" fmla="*/ 1 h 91"/>
                <a:gd name="T58" fmla="*/ 1 w 85"/>
                <a:gd name="T59" fmla="*/ 1 h 91"/>
                <a:gd name="T60" fmla="*/ 1 w 85"/>
                <a:gd name="T61" fmla="*/ 1 h 91"/>
                <a:gd name="T62" fmla="*/ 1 w 85"/>
                <a:gd name="T63" fmla="*/ 1 h 91"/>
                <a:gd name="T64" fmla="*/ 1 w 85"/>
                <a:gd name="T65" fmla="*/ 0 h 91"/>
                <a:gd name="T66" fmla="*/ 1 w 85"/>
                <a:gd name="T67" fmla="*/ 0 h 91"/>
                <a:gd name="T68" fmla="*/ 1 w 85"/>
                <a:gd name="T69" fmla="*/ 0 h 91"/>
                <a:gd name="T70" fmla="*/ 1 w 85"/>
                <a:gd name="T71" fmla="*/ 0 h 91"/>
                <a:gd name="T72" fmla="*/ 0 w 85"/>
                <a:gd name="T73" fmla="*/ 0 h 91"/>
                <a:gd name="T74" fmla="*/ 0 w 85"/>
                <a:gd name="T75" fmla="*/ 0 h 91"/>
                <a:gd name="T76" fmla="*/ 0 w 85"/>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1"/>
                <a:gd name="T119" fmla="*/ 85 w 85"/>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1">
                  <a:moveTo>
                    <a:pt x="0" y="0"/>
                  </a:moveTo>
                  <a:lnTo>
                    <a:pt x="0" y="0"/>
                  </a:lnTo>
                  <a:lnTo>
                    <a:pt x="1" y="10"/>
                  </a:lnTo>
                  <a:lnTo>
                    <a:pt x="2" y="19"/>
                  </a:lnTo>
                  <a:lnTo>
                    <a:pt x="4" y="27"/>
                  </a:lnTo>
                  <a:lnTo>
                    <a:pt x="7" y="36"/>
                  </a:lnTo>
                  <a:lnTo>
                    <a:pt x="11" y="43"/>
                  </a:lnTo>
                  <a:lnTo>
                    <a:pt x="14" y="51"/>
                  </a:lnTo>
                  <a:lnTo>
                    <a:pt x="20" y="57"/>
                  </a:lnTo>
                  <a:lnTo>
                    <a:pt x="25" y="65"/>
                  </a:lnTo>
                  <a:lnTo>
                    <a:pt x="31" y="71"/>
                  </a:lnTo>
                  <a:lnTo>
                    <a:pt x="38" y="75"/>
                  </a:lnTo>
                  <a:lnTo>
                    <a:pt x="44" y="80"/>
                  </a:lnTo>
                  <a:lnTo>
                    <a:pt x="52" y="84"/>
                  </a:lnTo>
                  <a:lnTo>
                    <a:pt x="59" y="86"/>
                  </a:lnTo>
                  <a:lnTo>
                    <a:pt x="68" y="89"/>
                  </a:lnTo>
                  <a:lnTo>
                    <a:pt x="77" y="90"/>
                  </a:lnTo>
                  <a:lnTo>
                    <a:pt x="85" y="91"/>
                  </a:lnTo>
                  <a:lnTo>
                    <a:pt x="85" y="63"/>
                  </a:lnTo>
                  <a:lnTo>
                    <a:pt x="79" y="63"/>
                  </a:lnTo>
                  <a:lnTo>
                    <a:pt x="72" y="62"/>
                  </a:lnTo>
                  <a:lnTo>
                    <a:pt x="66" y="61"/>
                  </a:lnTo>
                  <a:lnTo>
                    <a:pt x="61" y="59"/>
                  </a:lnTo>
                  <a:lnTo>
                    <a:pt x="55" y="56"/>
                  </a:lnTo>
                  <a:lnTo>
                    <a:pt x="51" y="53"/>
                  </a:lnTo>
                  <a:lnTo>
                    <a:pt x="45" y="49"/>
                  </a:lnTo>
                  <a:lnTo>
                    <a:pt x="41" y="45"/>
                  </a:lnTo>
                  <a:lnTo>
                    <a:pt x="38" y="41"/>
                  </a:lnTo>
                  <a:lnTo>
                    <a:pt x="35" y="36"/>
                  </a:lnTo>
                  <a:lnTo>
                    <a:pt x="31" y="31"/>
                  </a:lnTo>
                  <a:lnTo>
                    <a:pt x="29" y="25"/>
                  </a:lnTo>
                  <a:lnTo>
                    <a:pt x="27" y="19"/>
                  </a:lnTo>
                  <a:lnTo>
                    <a:pt x="26" y="13"/>
                  </a:lnTo>
                  <a:lnTo>
                    <a:pt x="25" y="7"/>
                  </a:lnTo>
                  <a:lnTo>
                    <a:pt x="25" y="0"/>
                  </a:lnTo>
                  <a:lnTo>
                    <a:pt x="0" y="0"/>
                  </a:lnTo>
                  <a:close/>
                </a:path>
              </a:pathLst>
            </a:custGeom>
            <a:solidFill>
              <a:srgbClr val="1F1A17"/>
            </a:solidFill>
            <a:ln w="9525">
              <a:noFill/>
              <a:round/>
              <a:headEnd/>
              <a:tailEnd/>
            </a:ln>
          </p:spPr>
          <p:txBody>
            <a:bodyPr/>
            <a:lstStyle/>
            <a:p>
              <a:endParaRPr lang="en-US"/>
            </a:p>
          </p:txBody>
        </p:sp>
        <p:sp>
          <p:nvSpPr>
            <p:cNvPr id="45302" name="Freeform 239"/>
            <p:cNvSpPr>
              <a:spLocks/>
            </p:cNvSpPr>
            <p:nvPr/>
          </p:nvSpPr>
          <p:spPr bwMode="auto">
            <a:xfrm>
              <a:off x="3318" y="2778"/>
              <a:ext cx="29" cy="32"/>
            </a:xfrm>
            <a:custGeom>
              <a:avLst/>
              <a:gdLst>
                <a:gd name="T0" fmla="*/ 3 w 85"/>
                <a:gd name="T1" fmla="*/ 0 h 94"/>
                <a:gd name="T2" fmla="*/ 3 w 85"/>
                <a:gd name="T3" fmla="*/ 0 h 94"/>
                <a:gd name="T4" fmla="*/ 3 w 85"/>
                <a:gd name="T5" fmla="*/ 0 h 94"/>
                <a:gd name="T6" fmla="*/ 3 w 85"/>
                <a:gd name="T7" fmla="*/ 0 h 94"/>
                <a:gd name="T8" fmla="*/ 2 w 85"/>
                <a:gd name="T9" fmla="*/ 0 h 94"/>
                <a:gd name="T10" fmla="*/ 2 w 85"/>
                <a:gd name="T11" fmla="*/ 0 h 94"/>
                <a:gd name="T12" fmla="*/ 2 w 85"/>
                <a:gd name="T13" fmla="*/ 0 h 94"/>
                <a:gd name="T14" fmla="*/ 1 w 85"/>
                <a:gd name="T15" fmla="*/ 1 h 94"/>
                <a:gd name="T16" fmla="*/ 1 w 85"/>
                <a:gd name="T17" fmla="*/ 1 h 94"/>
                <a:gd name="T18" fmla="*/ 1 w 85"/>
                <a:gd name="T19" fmla="*/ 1 h 94"/>
                <a:gd name="T20" fmla="*/ 1 w 85"/>
                <a:gd name="T21" fmla="*/ 1 h 94"/>
                <a:gd name="T22" fmla="*/ 1 w 85"/>
                <a:gd name="T23" fmla="*/ 2 h 94"/>
                <a:gd name="T24" fmla="*/ 0 w 85"/>
                <a:gd name="T25" fmla="*/ 2 h 94"/>
                <a:gd name="T26" fmla="*/ 0 w 85"/>
                <a:gd name="T27" fmla="*/ 2 h 94"/>
                <a:gd name="T28" fmla="*/ 0 w 85"/>
                <a:gd name="T29" fmla="*/ 2 h 94"/>
                <a:gd name="T30" fmla="*/ 0 w 85"/>
                <a:gd name="T31" fmla="*/ 3 h 94"/>
                <a:gd name="T32" fmla="*/ 0 w 85"/>
                <a:gd name="T33" fmla="*/ 3 h 94"/>
                <a:gd name="T34" fmla="*/ 0 w 85"/>
                <a:gd name="T35" fmla="*/ 4 h 94"/>
                <a:gd name="T36" fmla="*/ 1 w 85"/>
                <a:gd name="T37" fmla="*/ 4 h 94"/>
                <a:gd name="T38" fmla="*/ 1 w 85"/>
                <a:gd name="T39" fmla="*/ 3 h 94"/>
                <a:gd name="T40" fmla="*/ 1 w 85"/>
                <a:gd name="T41" fmla="*/ 3 h 94"/>
                <a:gd name="T42" fmla="*/ 1 w 85"/>
                <a:gd name="T43" fmla="*/ 3 h 94"/>
                <a:gd name="T44" fmla="*/ 1 w 85"/>
                <a:gd name="T45" fmla="*/ 3 h 94"/>
                <a:gd name="T46" fmla="*/ 1 w 85"/>
                <a:gd name="T47" fmla="*/ 2 h 94"/>
                <a:gd name="T48" fmla="*/ 1 w 85"/>
                <a:gd name="T49" fmla="*/ 2 h 94"/>
                <a:gd name="T50" fmla="*/ 1 w 85"/>
                <a:gd name="T51" fmla="*/ 2 h 94"/>
                <a:gd name="T52" fmla="*/ 2 w 85"/>
                <a:gd name="T53" fmla="*/ 2 h 94"/>
                <a:gd name="T54" fmla="*/ 2 w 85"/>
                <a:gd name="T55" fmla="*/ 2 h 94"/>
                <a:gd name="T56" fmla="*/ 2 w 85"/>
                <a:gd name="T57" fmla="*/ 1 h 94"/>
                <a:gd name="T58" fmla="*/ 2 w 85"/>
                <a:gd name="T59" fmla="*/ 1 h 94"/>
                <a:gd name="T60" fmla="*/ 2 w 85"/>
                <a:gd name="T61" fmla="*/ 1 h 94"/>
                <a:gd name="T62" fmla="*/ 3 w 85"/>
                <a:gd name="T63" fmla="*/ 1 h 94"/>
                <a:gd name="T64" fmla="*/ 3 w 85"/>
                <a:gd name="T65" fmla="*/ 1 h 94"/>
                <a:gd name="T66" fmla="*/ 3 w 85"/>
                <a:gd name="T67" fmla="*/ 1 h 94"/>
                <a:gd name="T68" fmla="*/ 3 w 85"/>
                <a:gd name="T69" fmla="*/ 1 h 94"/>
                <a:gd name="T70" fmla="*/ 3 w 85"/>
                <a:gd name="T71" fmla="*/ 1 h 94"/>
                <a:gd name="T72" fmla="*/ 3 w 85"/>
                <a:gd name="T73" fmla="*/ 0 h 94"/>
                <a:gd name="T74" fmla="*/ 3 w 85"/>
                <a:gd name="T75" fmla="*/ 0 h 94"/>
                <a:gd name="T76" fmla="*/ 3 w 85"/>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4"/>
                <a:gd name="T119" fmla="*/ 85 w 85"/>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4">
                  <a:moveTo>
                    <a:pt x="85" y="0"/>
                  </a:moveTo>
                  <a:lnTo>
                    <a:pt x="85" y="0"/>
                  </a:lnTo>
                  <a:lnTo>
                    <a:pt x="77" y="0"/>
                  </a:lnTo>
                  <a:lnTo>
                    <a:pt x="68" y="2"/>
                  </a:lnTo>
                  <a:lnTo>
                    <a:pt x="59" y="4"/>
                  </a:lnTo>
                  <a:lnTo>
                    <a:pt x="52" y="8"/>
                  </a:lnTo>
                  <a:lnTo>
                    <a:pt x="44" y="11"/>
                  </a:lnTo>
                  <a:lnTo>
                    <a:pt x="37" y="16"/>
                  </a:lnTo>
                  <a:lnTo>
                    <a:pt x="30" y="21"/>
                  </a:lnTo>
                  <a:lnTo>
                    <a:pt x="25" y="27"/>
                  </a:lnTo>
                  <a:lnTo>
                    <a:pt x="20" y="34"/>
                  </a:lnTo>
                  <a:lnTo>
                    <a:pt x="14" y="41"/>
                  </a:lnTo>
                  <a:lnTo>
                    <a:pt x="10" y="50"/>
                  </a:lnTo>
                  <a:lnTo>
                    <a:pt x="7" y="57"/>
                  </a:lnTo>
                  <a:lnTo>
                    <a:pt x="4" y="66"/>
                  </a:lnTo>
                  <a:lnTo>
                    <a:pt x="2" y="75"/>
                  </a:lnTo>
                  <a:lnTo>
                    <a:pt x="1" y="84"/>
                  </a:lnTo>
                  <a:lnTo>
                    <a:pt x="0" y="94"/>
                  </a:lnTo>
                  <a:lnTo>
                    <a:pt x="25" y="94"/>
                  </a:lnTo>
                  <a:lnTo>
                    <a:pt x="25" y="87"/>
                  </a:lnTo>
                  <a:lnTo>
                    <a:pt x="26" y="81"/>
                  </a:lnTo>
                  <a:lnTo>
                    <a:pt x="27" y="74"/>
                  </a:lnTo>
                  <a:lnTo>
                    <a:pt x="29" y="68"/>
                  </a:lnTo>
                  <a:lnTo>
                    <a:pt x="31" y="62"/>
                  </a:lnTo>
                  <a:lnTo>
                    <a:pt x="35" y="56"/>
                  </a:lnTo>
                  <a:lnTo>
                    <a:pt x="38" y="51"/>
                  </a:lnTo>
                  <a:lnTo>
                    <a:pt x="42" y="46"/>
                  </a:lnTo>
                  <a:lnTo>
                    <a:pt x="47" y="42"/>
                  </a:lnTo>
                  <a:lnTo>
                    <a:pt x="51" y="39"/>
                  </a:lnTo>
                  <a:lnTo>
                    <a:pt x="55" y="35"/>
                  </a:lnTo>
                  <a:lnTo>
                    <a:pt x="61" y="33"/>
                  </a:lnTo>
                  <a:lnTo>
                    <a:pt x="66" y="30"/>
                  </a:lnTo>
                  <a:lnTo>
                    <a:pt x="72" y="28"/>
                  </a:lnTo>
                  <a:lnTo>
                    <a:pt x="79" y="28"/>
                  </a:lnTo>
                  <a:lnTo>
                    <a:pt x="85" y="27"/>
                  </a:lnTo>
                  <a:lnTo>
                    <a:pt x="85" y="0"/>
                  </a:lnTo>
                  <a:close/>
                </a:path>
              </a:pathLst>
            </a:custGeom>
            <a:solidFill>
              <a:srgbClr val="1F1A17"/>
            </a:solidFill>
            <a:ln w="9525">
              <a:noFill/>
              <a:round/>
              <a:headEnd/>
              <a:tailEnd/>
            </a:ln>
          </p:spPr>
          <p:txBody>
            <a:bodyPr/>
            <a:lstStyle/>
            <a:p>
              <a:endParaRPr lang="en-US"/>
            </a:p>
          </p:txBody>
        </p:sp>
        <p:sp>
          <p:nvSpPr>
            <p:cNvPr id="45303" name="Freeform 240"/>
            <p:cNvSpPr>
              <a:spLocks/>
            </p:cNvSpPr>
            <p:nvPr/>
          </p:nvSpPr>
          <p:spPr bwMode="auto">
            <a:xfrm>
              <a:off x="3347" y="2778"/>
              <a:ext cx="28" cy="32"/>
            </a:xfrm>
            <a:custGeom>
              <a:avLst/>
              <a:gdLst>
                <a:gd name="T0" fmla="*/ 3 w 85"/>
                <a:gd name="T1" fmla="*/ 4 h 94"/>
                <a:gd name="T2" fmla="*/ 3 w 85"/>
                <a:gd name="T3" fmla="*/ 4 h 94"/>
                <a:gd name="T4" fmla="*/ 3 w 85"/>
                <a:gd name="T5" fmla="*/ 3 h 94"/>
                <a:gd name="T6" fmla="*/ 3 w 85"/>
                <a:gd name="T7" fmla="*/ 3 h 94"/>
                <a:gd name="T8" fmla="*/ 3 w 85"/>
                <a:gd name="T9" fmla="*/ 2 h 94"/>
                <a:gd name="T10" fmla="*/ 3 w 85"/>
                <a:gd name="T11" fmla="*/ 2 h 94"/>
                <a:gd name="T12" fmla="*/ 3 w 85"/>
                <a:gd name="T13" fmla="*/ 2 h 94"/>
                <a:gd name="T14" fmla="*/ 3 w 85"/>
                <a:gd name="T15" fmla="*/ 2 h 94"/>
                <a:gd name="T16" fmla="*/ 2 w 85"/>
                <a:gd name="T17" fmla="*/ 1 h 94"/>
                <a:gd name="T18" fmla="*/ 2 w 85"/>
                <a:gd name="T19" fmla="*/ 1 h 94"/>
                <a:gd name="T20" fmla="*/ 2 w 85"/>
                <a:gd name="T21" fmla="*/ 1 h 94"/>
                <a:gd name="T22" fmla="*/ 2 w 85"/>
                <a:gd name="T23" fmla="*/ 1 h 94"/>
                <a:gd name="T24" fmla="*/ 2 w 85"/>
                <a:gd name="T25" fmla="*/ 0 h 94"/>
                <a:gd name="T26" fmla="*/ 1 w 85"/>
                <a:gd name="T27" fmla="*/ 0 h 94"/>
                <a:gd name="T28" fmla="*/ 1 w 85"/>
                <a:gd name="T29" fmla="*/ 0 h 94"/>
                <a:gd name="T30" fmla="*/ 1 w 85"/>
                <a:gd name="T31" fmla="*/ 0 h 94"/>
                <a:gd name="T32" fmla="*/ 0 w 85"/>
                <a:gd name="T33" fmla="*/ 0 h 94"/>
                <a:gd name="T34" fmla="*/ 0 w 85"/>
                <a:gd name="T35" fmla="*/ 0 h 94"/>
                <a:gd name="T36" fmla="*/ 0 w 85"/>
                <a:gd name="T37" fmla="*/ 1 h 94"/>
                <a:gd name="T38" fmla="*/ 0 w 85"/>
                <a:gd name="T39" fmla="*/ 1 h 94"/>
                <a:gd name="T40" fmla="*/ 0 w 85"/>
                <a:gd name="T41" fmla="*/ 1 h 94"/>
                <a:gd name="T42" fmla="*/ 1 w 85"/>
                <a:gd name="T43" fmla="*/ 1 h 94"/>
                <a:gd name="T44" fmla="*/ 1 w 85"/>
                <a:gd name="T45" fmla="*/ 1 h 94"/>
                <a:gd name="T46" fmla="*/ 1 w 85"/>
                <a:gd name="T47" fmla="*/ 1 h 94"/>
                <a:gd name="T48" fmla="*/ 1 w 85"/>
                <a:gd name="T49" fmla="*/ 1 h 94"/>
                <a:gd name="T50" fmla="*/ 1 w 85"/>
                <a:gd name="T51" fmla="*/ 2 h 94"/>
                <a:gd name="T52" fmla="*/ 2 w 85"/>
                <a:gd name="T53" fmla="*/ 2 h 94"/>
                <a:gd name="T54" fmla="*/ 2 w 85"/>
                <a:gd name="T55" fmla="*/ 2 h 94"/>
                <a:gd name="T56" fmla="*/ 2 w 85"/>
                <a:gd name="T57" fmla="*/ 2 h 94"/>
                <a:gd name="T58" fmla="*/ 2 w 85"/>
                <a:gd name="T59" fmla="*/ 2 h 94"/>
                <a:gd name="T60" fmla="*/ 2 w 85"/>
                <a:gd name="T61" fmla="*/ 3 h 94"/>
                <a:gd name="T62" fmla="*/ 2 w 85"/>
                <a:gd name="T63" fmla="*/ 3 h 94"/>
                <a:gd name="T64" fmla="*/ 2 w 85"/>
                <a:gd name="T65" fmla="*/ 3 h 94"/>
                <a:gd name="T66" fmla="*/ 2 w 85"/>
                <a:gd name="T67" fmla="*/ 3 h 94"/>
                <a:gd name="T68" fmla="*/ 2 w 85"/>
                <a:gd name="T69" fmla="*/ 4 h 94"/>
                <a:gd name="T70" fmla="*/ 2 w 85"/>
                <a:gd name="T71" fmla="*/ 4 h 94"/>
                <a:gd name="T72" fmla="*/ 3 w 85"/>
                <a:gd name="T73" fmla="*/ 4 h 94"/>
                <a:gd name="T74" fmla="*/ 3 w 85"/>
                <a:gd name="T75" fmla="*/ 4 h 94"/>
                <a:gd name="T76" fmla="*/ 3 w 85"/>
                <a:gd name="T77" fmla="*/ 4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4"/>
                <a:gd name="T119" fmla="*/ 85 w 85"/>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4">
                  <a:moveTo>
                    <a:pt x="85" y="94"/>
                  </a:moveTo>
                  <a:lnTo>
                    <a:pt x="85" y="94"/>
                  </a:lnTo>
                  <a:lnTo>
                    <a:pt x="85" y="84"/>
                  </a:lnTo>
                  <a:lnTo>
                    <a:pt x="84" y="75"/>
                  </a:lnTo>
                  <a:lnTo>
                    <a:pt x="81" y="66"/>
                  </a:lnTo>
                  <a:lnTo>
                    <a:pt x="78" y="57"/>
                  </a:lnTo>
                  <a:lnTo>
                    <a:pt x="75" y="50"/>
                  </a:lnTo>
                  <a:lnTo>
                    <a:pt x="71" y="41"/>
                  </a:lnTo>
                  <a:lnTo>
                    <a:pt x="66" y="34"/>
                  </a:lnTo>
                  <a:lnTo>
                    <a:pt x="61" y="27"/>
                  </a:lnTo>
                  <a:lnTo>
                    <a:pt x="54" y="21"/>
                  </a:lnTo>
                  <a:lnTo>
                    <a:pt x="48" y="16"/>
                  </a:lnTo>
                  <a:lnTo>
                    <a:pt x="41" y="11"/>
                  </a:lnTo>
                  <a:lnTo>
                    <a:pt x="34" y="8"/>
                  </a:lnTo>
                  <a:lnTo>
                    <a:pt x="25" y="4"/>
                  </a:lnTo>
                  <a:lnTo>
                    <a:pt x="18" y="2"/>
                  </a:lnTo>
                  <a:lnTo>
                    <a:pt x="9" y="0"/>
                  </a:lnTo>
                  <a:lnTo>
                    <a:pt x="0" y="0"/>
                  </a:lnTo>
                  <a:lnTo>
                    <a:pt x="0" y="27"/>
                  </a:lnTo>
                  <a:lnTo>
                    <a:pt x="7" y="28"/>
                  </a:lnTo>
                  <a:lnTo>
                    <a:pt x="13" y="28"/>
                  </a:lnTo>
                  <a:lnTo>
                    <a:pt x="19" y="30"/>
                  </a:lnTo>
                  <a:lnTo>
                    <a:pt x="24" y="33"/>
                  </a:lnTo>
                  <a:lnTo>
                    <a:pt x="30" y="35"/>
                  </a:lnTo>
                  <a:lnTo>
                    <a:pt x="35" y="39"/>
                  </a:lnTo>
                  <a:lnTo>
                    <a:pt x="39" y="42"/>
                  </a:lnTo>
                  <a:lnTo>
                    <a:pt x="44" y="46"/>
                  </a:lnTo>
                  <a:lnTo>
                    <a:pt x="48" y="51"/>
                  </a:lnTo>
                  <a:lnTo>
                    <a:pt x="51" y="56"/>
                  </a:lnTo>
                  <a:lnTo>
                    <a:pt x="53" y="62"/>
                  </a:lnTo>
                  <a:lnTo>
                    <a:pt x="57" y="68"/>
                  </a:lnTo>
                  <a:lnTo>
                    <a:pt x="59" y="74"/>
                  </a:lnTo>
                  <a:lnTo>
                    <a:pt x="60" y="81"/>
                  </a:lnTo>
                  <a:lnTo>
                    <a:pt x="61" y="87"/>
                  </a:lnTo>
                  <a:lnTo>
                    <a:pt x="61" y="94"/>
                  </a:lnTo>
                  <a:lnTo>
                    <a:pt x="85" y="94"/>
                  </a:lnTo>
                  <a:close/>
                </a:path>
              </a:pathLst>
            </a:custGeom>
            <a:solidFill>
              <a:srgbClr val="1F1A17"/>
            </a:solidFill>
            <a:ln w="9525">
              <a:noFill/>
              <a:round/>
              <a:headEnd/>
              <a:tailEnd/>
            </a:ln>
          </p:spPr>
          <p:txBody>
            <a:bodyPr/>
            <a:lstStyle/>
            <a:p>
              <a:endParaRPr lang="en-US"/>
            </a:p>
          </p:txBody>
        </p:sp>
        <p:sp>
          <p:nvSpPr>
            <p:cNvPr id="45304" name="Freeform 241"/>
            <p:cNvSpPr>
              <a:spLocks/>
            </p:cNvSpPr>
            <p:nvPr/>
          </p:nvSpPr>
          <p:spPr bwMode="auto">
            <a:xfrm>
              <a:off x="3109" y="2900"/>
              <a:ext cx="48" cy="53"/>
            </a:xfrm>
            <a:custGeom>
              <a:avLst/>
              <a:gdLst>
                <a:gd name="T0" fmla="*/ 5 w 145"/>
                <a:gd name="T1" fmla="*/ 3 h 158"/>
                <a:gd name="T2" fmla="*/ 5 w 145"/>
                <a:gd name="T3" fmla="*/ 4 h 158"/>
                <a:gd name="T4" fmla="*/ 5 w 145"/>
                <a:gd name="T5" fmla="*/ 4 h 158"/>
                <a:gd name="T6" fmla="*/ 5 w 145"/>
                <a:gd name="T7" fmla="*/ 5 h 158"/>
                <a:gd name="T8" fmla="*/ 4 w 145"/>
                <a:gd name="T9" fmla="*/ 5 h 158"/>
                <a:gd name="T10" fmla="*/ 4 w 145"/>
                <a:gd name="T11" fmla="*/ 6 h 158"/>
                <a:gd name="T12" fmla="*/ 3 w 145"/>
                <a:gd name="T13" fmla="*/ 6 h 158"/>
                <a:gd name="T14" fmla="*/ 3 w 145"/>
                <a:gd name="T15" fmla="*/ 6 h 158"/>
                <a:gd name="T16" fmla="*/ 2 w 145"/>
                <a:gd name="T17" fmla="*/ 6 h 158"/>
                <a:gd name="T18" fmla="*/ 2 w 145"/>
                <a:gd name="T19" fmla="*/ 6 h 158"/>
                <a:gd name="T20" fmla="*/ 1 w 145"/>
                <a:gd name="T21" fmla="*/ 6 h 158"/>
                <a:gd name="T22" fmla="*/ 1 w 145"/>
                <a:gd name="T23" fmla="*/ 5 h 158"/>
                <a:gd name="T24" fmla="*/ 1 w 145"/>
                <a:gd name="T25" fmla="*/ 5 h 158"/>
                <a:gd name="T26" fmla="*/ 0 w 145"/>
                <a:gd name="T27" fmla="*/ 4 h 158"/>
                <a:gd name="T28" fmla="*/ 0 w 145"/>
                <a:gd name="T29" fmla="*/ 4 h 158"/>
                <a:gd name="T30" fmla="*/ 0 w 145"/>
                <a:gd name="T31" fmla="*/ 3 h 158"/>
                <a:gd name="T32" fmla="*/ 0 w 145"/>
                <a:gd name="T33" fmla="*/ 3 h 158"/>
                <a:gd name="T34" fmla="*/ 0 w 145"/>
                <a:gd name="T35" fmla="*/ 2 h 158"/>
                <a:gd name="T36" fmla="*/ 0 w 145"/>
                <a:gd name="T37" fmla="*/ 2 h 158"/>
                <a:gd name="T38" fmla="*/ 1 w 145"/>
                <a:gd name="T39" fmla="*/ 1 h 158"/>
                <a:gd name="T40" fmla="*/ 1 w 145"/>
                <a:gd name="T41" fmla="*/ 1 h 158"/>
                <a:gd name="T42" fmla="*/ 1 w 145"/>
                <a:gd name="T43" fmla="*/ 0 h 158"/>
                <a:gd name="T44" fmla="*/ 2 w 145"/>
                <a:gd name="T45" fmla="*/ 0 h 158"/>
                <a:gd name="T46" fmla="*/ 2 w 145"/>
                <a:gd name="T47" fmla="*/ 0 h 158"/>
                <a:gd name="T48" fmla="*/ 3 w 145"/>
                <a:gd name="T49" fmla="*/ 0 h 158"/>
                <a:gd name="T50" fmla="*/ 3 w 145"/>
                <a:gd name="T51" fmla="*/ 0 h 158"/>
                <a:gd name="T52" fmla="*/ 4 w 145"/>
                <a:gd name="T53" fmla="*/ 0 h 158"/>
                <a:gd name="T54" fmla="*/ 4 w 145"/>
                <a:gd name="T55" fmla="*/ 1 h 158"/>
                <a:gd name="T56" fmla="*/ 5 w 145"/>
                <a:gd name="T57" fmla="*/ 1 h 158"/>
                <a:gd name="T58" fmla="*/ 5 w 145"/>
                <a:gd name="T59" fmla="*/ 2 h 158"/>
                <a:gd name="T60" fmla="*/ 5 w 145"/>
                <a:gd name="T61" fmla="*/ 2 h 158"/>
                <a:gd name="T62" fmla="*/ 5 w 145"/>
                <a:gd name="T63" fmla="*/ 3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58"/>
                <a:gd name="T98" fmla="*/ 145 w 145"/>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58">
                  <a:moveTo>
                    <a:pt x="145" y="80"/>
                  </a:moveTo>
                  <a:lnTo>
                    <a:pt x="145" y="88"/>
                  </a:lnTo>
                  <a:lnTo>
                    <a:pt x="144" y="95"/>
                  </a:lnTo>
                  <a:lnTo>
                    <a:pt x="142" y="103"/>
                  </a:lnTo>
                  <a:lnTo>
                    <a:pt x="140" y="110"/>
                  </a:lnTo>
                  <a:lnTo>
                    <a:pt x="137" y="117"/>
                  </a:lnTo>
                  <a:lnTo>
                    <a:pt x="133" y="123"/>
                  </a:lnTo>
                  <a:lnTo>
                    <a:pt x="129" y="129"/>
                  </a:lnTo>
                  <a:lnTo>
                    <a:pt x="125" y="135"/>
                  </a:lnTo>
                  <a:lnTo>
                    <a:pt x="119" y="140"/>
                  </a:lnTo>
                  <a:lnTo>
                    <a:pt x="114" y="145"/>
                  </a:lnTo>
                  <a:lnTo>
                    <a:pt x="108" y="148"/>
                  </a:lnTo>
                  <a:lnTo>
                    <a:pt x="101" y="151"/>
                  </a:lnTo>
                  <a:lnTo>
                    <a:pt x="95" y="154"/>
                  </a:lnTo>
                  <a:lnTo>
                    <a:pt x="87" y="155"/>
                  </a:lnTo>
                  <a:lnTo>
                    <a:pt x="81" y="157"/>
                  </a:lnTo>
                  <a:lnTo>
                    <a:pt x="73" y="158"/>
                  </a:lnTo>
                  <a:lnTo>
                    <a:pt x="64" y="157"/>
                  </a:lnTo>
                  <a:lnTo>
                    <a:pt x="58" y="155"/>
                  </a:lnTo>
                  <a:lnTo>
                    <a:pt x="50" y="154"/>
                  </a:lnTo>
                  <a:lnTo>
                    <a:pt x="44" y="151"/>
                  </a:lnTo>
                  <a:lnTo>
                    <a:pt x="37" y="148"/>
                  </a:lnTo>
                  <a:lnTo>
                    <a:pt x="31" y="145"/>
                  </a:lnTo>
                  <a:lnTo>
                    <a:pt x="25" y="140"/>
                  </a:lnTo>
                  <a:lnTo>
                    <a:pt x="20" y="135"/>
                  </a:lnTo>
                  <a:lnTo>
                    <a:pt x="16" y="129"/>
                  </a:lnTo>
                  <a:lnTo>
                    <a:pt x="11" y="123"/>
                  </a:lnTo>
                  <a:lnTo>
                    <a:pt x="8" y="117"/>
                  </a:lnTo>
                  <a:lnTo>
                    <a:pt x="5" y="110"/>
                  </a:lnTo>
                  <a:lnTo>
                    <a:pt x="3" y="103"/>
                  </a:lnTo>
                  <a:lnTo>
                    <a:pt x="2" y="95"/>
                  </a:lnTo>
                  <a:lnTo>
                    <a:pt x="1" y="88"/>
                  </a:lnTo>
                  <a:lnTo>
                    <a:pt x="0" y="80"/>
                  </a:lnTo>
                  <a:lnTo>
                    <a:pt x="1" y="72"/>
                  </a:lnTo>
                  <a:lnTo>
                    <a:pt x="2" y="63"/>
                  </a:lnTo>
                  <a:lnTo>
                    <a:pt x="3" y="56"/>
                  </a:lnTo>
                  <a:lnTo>
                    <a:pt x="5" y="49"/>
                  </a:lnTo>
                  <a:lnTo>
                    <a:pt x="8" y="42"/>
                  </a:lnTo>
                  <a:lnTo>
                    <a:pt x="11" y="34"/>
                  </a:lnTo>
                  <a:lnTo>
                    <a:pt x="16" y="28"/>
                  </a:lnTo>
                  <a:lnTo>
                    <a:pt x="20" y="22"/>
                  </a:lnTo>
                  <a:lnTo>
                    <a:pt x="25" y="18"/>
                  </a:lnTo>
                  <a:lnTo>
                    <a:pt x="31" y="13"/>
                  </a:lnTo>
                  <a:lnTo>
                    <a:pt x="37" y="9"/>
                  </a:lnTo>
                  <a:lnTo>
                    <a:pt x="44" y="6"/>
                  </a:lnTo>
                  <a:lnTo>
                    <a:pt x="50" y="3"/>
                  </a:lnTo>
                  <a:lnTo>
                    <a:pt x="58" y="1"/>
                  </a:lnTo>
                  <a:lnTo>
                    <a:pt x="64" y="0"/>
                  </a:lnTo>
                  <a:lnTo>
                    <a:pt x="73" y="0"/>
                  </a:lnTo>
                  <a:lnTo>
                    <a:pt x="81" y="0"/>
                  </a:lnTo>
                  <a:lnTo>
                    <a:pt x="87" y="1"/>
                  </a:lnTo>
                  <a:lnTo>
                    <a:pt x="95" y="3"/>
                  </a:lnTo>
                  <a:lnTo>
                    <a:pt x="101" y="6"/>
                  </a:lnTo>
                  <a:lnTo>
                    <a:pt x="108" y="9"/>
                  </a:lnTo>
                  <a:lnTo>
                    <a:pt x="114" y="13"/>
                  </a:lnTo>
                  <a:lnTo>
                    <a:pt x="119" y="18"/>
                  </a:lnTo>
                  <a:lnTo>
                    <a:pt x="125" y="22"/>
                  </a:lnTo>
                  <a:lnTo>
                    <a:pt x="129" y="28"/>
                  </a:lnTo>
                  <a:lnTo>
                    <a:pt x="133" y="34"/>
                  </a:lnTo>
                  <a:lnTo>
                    <a:pt x="137" y="42"/>
                  </a:lnTo>
                  <a:lnTo>
                    <a:pt x="140" y="49"/>
                  </a:lnTo>
                  <a:lnTo>
                    <a:pt x="142" y="56"/>
                  </a:lnTo>
                  <a:lnTo>
                    <a:pt x="144" y="63"/>
                  </a:lnTo>
                  <a:lnTo>
                    <a:pt x="145" y="72"/>
                  </a:lnTo>
                  <a:lnTo>
                    <a:pt x="145" y="80"/>
                  </a:lnTo>
                  <a:close/>
                </a:path>
              </a:pathLst>
            </a:custGeom>
            <a:solidFill>
              <a:srgbClr val="E87A41"/>
            </a:solidFill>
            <a:ln w="9525">
              <a:noFill/>
              <a:round/>
              <a:headEnd/>
              <a:tailEnd/>
            </a:ln>
          </p:spPr>
          <p:txBody>
            <a:bodyPr/>
            <a:lstStyle/>
            <a:p>
              <a:endParaRPr lang="en-US"/>
            </a:p>
          </p:txBody>
        </p:sp>
        <p:sp>
          <p:nvSpPr>
            <p:cNvPr id="45305" name="Freeform 242"/>
            <p:cNvSpPr>
              <a:spLocks/>
            </p:cNvSpPr>
            <p:nvPr/>
          </p:nvSpPr>
          <p:spPr bwMode="auto">
            <a:xfrm>
              <a:off x="3133" y="2927"/>
              <a:ext cx="28" cy="30"/>
            </a:xfrm>
            <a:custGeom>
              <a:avLst/>
              <a:gdLst>
                <a:gd name="T0" fmla="*/ 0 w 84"/>
                <a:gd name="T1" fmla="*/ 3 h 91"/>
                <a:gd name="T2" fmla="*/ 0 w 84"/>
                <a:gd name="T3" fmla="*/ 3 h 91"/>
                <a:gd name="T4" fmla="*/ 0 w 84"/>
                <a:gd name="T5" fmla="*/ 3 h 91"/>
                <a:gd name="T6" fmla="*/ 1 w 84"/>
                <a:gd name="T7" fmla="*/ 3 h 91"/>
                <a:gd name="T8" fmla="*/ 1 w 84"/>
                <a:gd name="T9" fmla="*/ 3 h 91"/>
                <a:gd name="T10" fmla="*/ 1 w 84"/>
                <a:gd name="T11" fmla="*/ 3 h 91"/>
                <a:gd name="T12" fmla="*/ 1 w 84"/>
                <a:gd name="T13" fmla="*/ 3 h 91"/>
                <a:gd name="T14" fmla="*/ 2 w 84"/>
                <a:gd name="T15" fmla="*/ 3 h 91"/>
                <a:gd name="T16" fmla="*/ 2 w 84"/>
                <a:gd name="T17" fmla="*/ 3 h 91"/>
                <a:gd name="T18" fmla="*/ 2 w 84"/>
                <a:gd name="T19" fmla="*/ 2 h 91"/>
                <a:gd name="T20" fmla="*/ 2 w 84"/>
                <a:gd name="T21" fmla="*/ 2 h 91"/>
                <a:gd name="T22" fmla="*/ 3 w 84"/>
                <a:gd name="T23" fmla="*/ 2 h 91"/>
                <a:gd name="T24" fmla="*/ 3 w 84"/>
                <a:gd name="T25" fmla="*/ 2 h 91"/>
                <a:gd name="T26" fmla="*/ 3 w 84"/>
                <a:gd name="T27" fmla="*/ 1 h 91"/>
                <a:gd name="T28" fmla="*/ 3 w 84"/>
                <a:gd name="T29" fmla="*/ 1 h 91"/>
                <a:gd name="T30" fmla="*/ 3 w 84"/>
                <a:gd name="T31" fmla="*/ 1 h 91"/>
                <a:gd name="T32" fmla="*/ 3 w 84"/>
                <a:gd name="T33" fmla="*/ 0 h 91"/>
                <a:gd name="T34" fmla="*/ 3 w 84"/>
                <a:gd name="T35" fmla="*/ 0 h 91"/>
                <a:gd name="T36" fmla="*/ 2 w 84"/>
                <a:gd name="T37" fmla="*/ 0 h 91"/>
                <a:gd name="T38" fmla="*/ 2 w 84"/>
                <a:gd name="T39" fmla="*/ 0 h 91"/>
                <a:gd name="T40" fmla="*/ 2 w 84"/>
                <a:gd name="T41" fmla="*/ 0 h 91"/>
                <a:gd name="T42" fmla="*/ 2 w 84"/>
                <a:gd name="T43" fmla="*/ 1 h 91"/>
                <a:gd name="T44" fmla="*/ 2 w 84"/>
                <a:gd name="T45" fmla="*/ 1 h 91"/>
                <a:gd name="T46" fmla="*/ 2 w 84"/>
                <a:gd name="T47" fmla="*/ 1 h 91"/>
                <a:gd name="T48" fmla="*/ 2 w 84"/>
                <a:gd name="T49" fmla="*/ 1 h 91"/>
                <a:gd name="T50" fmla="*/ 2 w 84"/>
                <a:gd name="T51" fmla="*/ 2 h 91"/>
                <a:gd name="T52" fmla="*/ 2 w 84"/>
                <a:gd name="T53" fmla="*/ 2 h 91"/>
                <a:gd name="T54" fmla="*/ 1 w 84"/>
                <a:gd name="T55" fmla="*/ 2 h 91"/>
                <a:gd name="T56" fmla="*/ 1 w 84"/>
                <a:gd name="T57" fmla="*/ 2 h 91"/>
                <a:gd name="T58" fmla="*/ 1 w 84"/>
                <a:gd name="T59" fmla="*/ 2 h 91"/>
                <a:gd name="T60" fmla="*/ 1 w 84"/>
                <a:gd name="T61" fmla="*/ 2 h 91"/>
                <a:gd name="T62" fmla="*/ 1 w 84"/>
                <a:gd name="T63" fmla="*/ 2 h 91"/>
                <a:gd name="T64" fmla="*/ 0 w 84"/>
                <a:gd name="T65" fmla="*/ 2 h 91"/>
                <a:gd name="T66" fmla="*/ 0 w 84"/>
                <a:gd name="T67" fmla="*/ 2 h 91"/>
                <a:gd name="T68" fmla="*/ 0 w 84"/>
                <a:gd name="T69" fmla="*/ 2 h 91"/>
                <a:gd name="T70" fmla="*/ 0 w 84"/>
                <a:gd name="T71" fmla="*/ 2 h 91"/>
                <a:gd name="T72" fmla="*/ 0 w 84"/>
                <a:gd name="T73" fmla="*/ 3 h 91"/>
                <a:gd name="T74" fmla="*/ 0 w 84"/>
                <a:gd name="T75" fmla="*/ 3 h 91"/>
                <a:gd name="T76" fmla="*/ 0 w 84"/>
                <a:gd name="T77" fmla="*/ 3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1"/>
                <a:gd name="T119" fmla="*/ 84 w 84"/>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1">
                  <a:moveTo>
                    <a:pt x="0" y="91"/>
                  </a:moveTo>
                  <a:lnTo>
                    <a:pt x="0" y="91"/>
                  </a:lnTo>
                  <a:lnTo>
                    <a:pt x="9" y="90"/>
                  </a:lnTo>
                  <a:lnTo>
                    <a:pt x="17" y="89"/>
                  </a:lnTo>
                  <a:lnTo>
                    <a:pt x="25" y="86"/>
                  </a:lnTo>
                  <a:lnTo>
                    <a:pt x="32" y="84"/>
                  </a:lnTo>
                  <a:lnTo>
                    <a:pt x="40" y="80"/>
                  </a:lnTo>
                  <a:lnTo>
                    <a:pt x="47" y="75"/>
                  </a:lnTo>
                  <a:lnTo>
                    <a:pt x="54" y="71"/>
                  </a:lnTo>
                  <a:lnTo>
                    <a:pt x="59" y="65"/>
                  </a:lnTo>
                  <a:lnTo>
                    <a:pt x="65" y="57"/>
                  </a:lnTo>
                  <a:lnTo>
                    <a:pt x="70" y="51"/>
                  </a:lnTo>
                  <a:lnTo>
                    <a:pt x="74" y="43"/>
                  </a:lnTo>
                  <a:lnTo>
                    <a:pt x="78" y="36"/>
                  </a:lnTo>
                  <a:lnTo>
                    <a:pt x="81" y="27"/>
                  </a:lnTo>
                  <a:lnTo>
                    <a:pt x="82" y="19"/>
                  </a:lnTo>
                  <a:lnTo>
                    <a:pt x="84" y="9"/>
                  </a:lnTo>
                  <a:lnTo>
                    <a:pt x="84" y="0"/>
                  </a:lnTo>
                  <a:lnTo>
                    <a:pt x="60" y="0"/>
                  </a:lnTo>
                  <a:lnTo>
                    <a:pt x="59" y="7"/>
                  </a:lnTo>
                  <a:lnTo>
                    <a:pt x="59" y="13"/>
                  </a:lnTo>
                  <a:lnTo>
                    <a:pt x="57" y="19"/>
                  </a:lnTo>
                  <a:lnTo>
                    <a:pt x="55" y="25"/>
                  </a:lnTo>
                  <a:lnTo>
                    <a:pt x="53" y="31"/>
                  </a:lnTo>
                  <a:lnTo>
                    <a:pt x="51" y="36"/>
                  </a:lnTo>
                  <a:lnTo>
                    <a:pt x="46" y="41"/>
                  </a:lnTo>
                  <a:lnTo>
                    <a:pt x="43" y="45"/>
                  </a:lnTo>
                  <a:lnTo>
                    <a:pt x="39" y="49"/>
                  </a:lnTo>
                  <a:lnTo>
                    <a:pt x="35" y="53"/>
                  </a:lnTo>
                  <a:lnTo>
                    <a:pt x="29" y="56"/>
                  </a:lnTo>
                  <a:lnTo>
                    <a:pt x="24" y="59"/>
                  </a:lnTo>
                  <a:lnTo>
                    <a:pt x="18" y="61"/>
                  </a:lnTo>
                  <a:lnTo>
                    <a:pt x="12" y="62"/>
                  </a:lnTo>
                  <a:lnTo>
                    <a:pt x="6" y="63"/>
                  </a:lnTo>
                  <a:lnTo>
                    <a:pt x="0" y="63"/>
                  </a:lnTo>
                  <a:lnTo>
                    <a:pt x="0" y="91"/>
                  </a:lnTo>
                  <a:close/>
                </a:path>
              </a:pathLst>
            </a:custGeom>
            <a:solidFill>
              <a:srgbClr val="1F1A17"/>
            </a:solidFill>
            <a:ln w="9525">
              <a:noFill/>
              <a:round/>
              <a:headEnd/>
              <a:tailEnd/>
            </a:ln>
          </p:spPr>
          <p:txBody>
            <a:bodyPr/>
            <a:lstStyle/>
            <a:p>
              <a:endParaRPr lang="en-US"/>
            </a:p>
          </p:txBody>
        </p:sp>
        <p:sp>
          <p:nvSpPr>
            <p:cNvPr id="45306" name="Freeform 243"/>
            <p:cNvSpPr>
              <a:spLocks/>
            </p:cNvSpPr>
            <p:nvPr/>
          </p:nvSpPr>
          <p:spPr bwMode="auto">
            <a:xfrm>
              <a:off x="3105" y="2927"/>
              <a:ext cx="28" cy="30"/>
            </a:xfrm>
            <a:custGeom>
              <a:avLst/>
              <a:gdLst>
                <a:gd name="T0" fmla="*/ 0 w 85"/>
                <a:gd name="T1" fmla="*/ 0 h 91"/>
                <a:gd name="T2" fmla="*/ 0 w 85"/>
                <a:gd name="T3" fmla="*/ 0 h 91"/>
                <a:gd name="T4" fmla="*/ 0 w 85"/>
                <a:gd name="T5" fmla="*/ 0 h 91"/>
                <a:gd name="T6" fmla="*/ 0 w 85"/>
                <a:gd name="T7" fmla="*/ 1 h 91"/>
                <a:gd name="T8" fmla="*/ 0 w 85"/>
                <a:gd name="T9" fmla="*/ 1 h 91"/>
                <a:gd name="T10" fmla="*/ 0 w 85"/>
                <a:gd name="T11" fmla="*/ 1 h 91"/>
                <a:gd name="T12" fmla="*/ 0 w 85"/>
                <a:gd name="T13" fmla="*/ 2 h 91"/>
                <a:gd name="T14" fmla="*/ 1 w 85"/>
                <a:gd name="T15" fmla="*/ 2 h 91"/>
                <a:gd name="T16" fmla="*/ 1 w 85"/>
                <a:gd name="T17" fmla="*/ 2 h 91"/>
                <a:gd name="T18" fmla="*/ 1 w 85"/>
                <a:gd name="T19" fmla="*/ 2 h 91"/>
                <a:gd name="T20" fmla="*/ 1 w 85"/>
                <a:gd name="T21" fmla="*/ 3 h 91"/>
                <a:gd name="T22" fmla="*/ 1 w 85"/>
                <a:gd name="T23" fmla="*/ 3 h 91"/>
                <a:gd name="T24" fmla="*/ 2 w 85"/>
                <a:gd name="T25" fmla="*/ 3 h 91"/>
                <a:gd name="T26" fmla="*/ 2 w 85"/>
                <a:gd name="T27" fmla="*/ 3 h 91"/>
                <a:gd name="T28" fmla="*/ 2 w 85"/>
                <a:gd name="T29" fmla="*/ 3 h 91"/>
                <a:gd name="T30" fmla="*/ 2 w 85"/>
                <a:gd name="T31" fmla="*/ 3 h 91"/>
                <a:gd name="T32" fmla="*/ 3 w 85"/>
                <a:gd name="T33" fmla="*/ 3 h 91"/>
                <a:gd name="T34" fmla="*/ 3 w 85"/>
                <a:gd name="T35" fmla="*/ 3 h 91"/>
                <a:gd name="T36" fmla="*/ 3 w 85"/>
                <a:gd name="T37" fmla="*/ 2 h 91"/>
                <a:gd name="T38" fmla="*/ 3 w 85"/>
                <a:gd name="T39" fmla="*/ 2 h 91"/>
                <a:gd name="T40" fmla="*/ 3 w 85"/>
                <a:gd name="T41" fmla="*/ 2 h 91"/>
                <a:gd name="T42" fmla="*/ 2 w 85"/>
                <a:gd name="T43" fmla="*/ 2 h 91"/>
                <a:gd name="T44" fmla="*/ 2 w 85"/>
                <a:gd name="T45" fmla="*/ 2 h 91"/>
                <a:gd name="T46" fmla="*/ 2 w 85"/>
                <a:gd name="T47" fmla="*/ 2 h 91"/>
                <a:gd name="T48" fmla="*/ 2 w 85"/>
                <a:gd name="T49" fmla="*/ 2 h 91"/>
                <a:gd name="T50" fmla="*/ 2 w 85"/>
                <a:gd name="T51" fmla="*/ 2 h 91"/>
                <a:gd name="T52" fmla="*/ 2 w 85"/>
                <a:gd name="T53" fmla="*/ 2 h 91"/>
                <a:gd name="T54" fmla="*/ 1 w 85"/>
                <a:gd name="T55" fmla="*/ 2 h 91"/>
                <a:gd name="T56" fmla="*/ 1 w 85"/>
                <a:gd name="T57" fmla="*/ 1 h 91"/>
                <a:gd name="T58" fmla="*/ 1 w 85"/>
                <a:gd name="T59" fmla="*/ 1 h 91"/>
                <a:gd name="T60" fmla="*/ 1 w 85"/>
                <a:gd name="T61" fmla="*/ 1 h 91"/>
                <a:gd name="T62" fmla="*/ 1 w 85"/>
                <a:gd name="T63" fmla="*/ 1 h 91"/>
                <a:gd name="T64" fmla="*/ 1 w 85"/>
                <a:gd name="T65" fmla="*/ 0 h 91"/>
                <a:gd name="T66" fmla="*/ 1 w 85"/>
                <a:gd name="T67" fmla="*/ 0 h 91"/>
                <a:gd name="T68" fmla="*/ 1 w 85"/>
                <a:gd name="T69" fmla="*/ 0 h 91"/>
                <a:gd name="T70" fmla="*/ 1 w 85"/>
                <a:gd name="T71" fmla="*/ 0 h 91"/>
                <a:gd name="T72" fmla="*/ 0 w 85"/>
                <a:gd name="T73" fmla="*/ 0 h 91"/>
                <a:gd name="T74" fmla="*/ 0 w 85"/>
                <a:gd name="T75" fmla="*/ 0 h 91"/>
                <a:gd name="T76" fmla="*/ 0 w 85"/>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1"/>
                <a:gd name="T119" fmla="*/ 85 w 85"/>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1">
                  <a:moveTo>
                    <a:pt x="0" y="0"/>
                  </a:moveTo>
                  <a:lnTo>
                    <a:pt x="0" y="0"/>
                  </a:lnTo>
                  <a:lnTo>
                    <a:pt x="0" y="9"/>
                  </a:lnTo>
                  <a:lnTo>
                    <a:pt x="2" y="19"/>
                  </a:lnTo>
                  <a:lnTo>
                    <a:pt x="3" y="27"/>
                  </a:lnTo>
                  <a:lnTo>
                    <a:pt x="6" y="36"/>
                  </a:lnTo>
                  <a:lnTo>
                    <a:pt x="9" y="43"/>
                  </a:lnTo>
                  <a:lnTo>
                    <a:pt x="14" y="51"/>
                  </a:lnTo>
                  <a:lnTo>
                    <a:pt x="19" y="57"/>
                  </a:lnTo>
                  <a:lnTo>
                    <a:pt x="24" y="65"/>
                  </a:lnTo>
                  <a:lnTo>
                    <a:pt x="30" y="71"/>
                  </a:lnTo>
                  <a:lnTo>
                    <a:pt x="36" y="75"/>
                  </a:lnTo>
                  <a:lnTo>
                    <a:pt x="44" y="80"/>
                  </a:lnTo>
                  <a:lnTo>
                    <a:pt x="51" y="84"/>
                  </a:lnTo>
                  <a:lnTo>
                    <a:pt x="59" y="86"/>
                  </a:lnTo>
                  <a:lnTo>
                    <a:pt x="68" y="89"/>
                  </a:lnTo>
                  <a:lnTo>
                    <a:pt x="75" y="90"/>
                  </a:lnTo>
                  <a:lnTo>
                    <a:pt x="85" y="91"/>
                  </a:lnTo>
                  <a:lnTo>
                    <a:pt x="85" y="63"/>
                  </a:lnTo>
                  <a:lnTo>
                    <a:pt x="77" y="63"/>
                  </a:lnTo>
                  <a:lnTo>
                    <a:pt x="72" y="62"/>
                  </a:lnTo>
                  <a:lnTo>
                    <a:pt x="66" y="61"/>
                  </a:lnTo>
                  <a:lnTo>
                    <a:pt x="60" y="59"/>
                  </a:lnTo>
                  <a:lnTo>
                    <a:pt x="55" y="56"/>
                  </a:lnTo>
                  <a:lnTo>
                    <a:pt x="49" y="53"/>
                  </a:lnTo>
                  <a:lnTo>
                    <a:pt x="45" y="49"/>
                  </a:lnTo>
                  <a:lnTo>
                    <a:pt x="41" y="45"/>
                  </a:lnTo>
                  <a:lnTo>
                    <a:pt x="37" y="41"/>
                  </a:lnTo>
                  <a:lnTo>
                    <a:pt x="34" y="36"/>
                  </a:lnTo>
                  <a:lnTo>
                    <a:pt x="31" y="31"/>
                  </a:lnTo>
                  <a:lnTo>
                    <a:pt x="29" y="25"/>
                  </a:lnTo>
                  <a:lnTo>
                    <a:pt x="27" y="19"/>
                  </a:lnTo>
                  <a:lnTo>
                    <a:pt x="24" y="13"/>
                  </a:lnTo>
                  <a:lnTo>
                    <a:pt x="24" y="7"/>
                  </a:lnTo>
                  <a:lnTo>
                    <a:pt x="23" y="0"/>
                  </a:lnTo>
                  <a:lnTo>
                    <a:pt x="0" y="0"/>
                  </a:lnTo>
                  <a:close/>
                </a:path>
              </a:pathLst>
            </a:custGeom>
            <a:solidFill>
              <a:srgbClr val="1F1A17"/>
            </a:solidFill>
            <a:ln w="9525">
              <a:noFill/>
              <a:round/>
              <a:headEnd/>
              <a:tailEnd/>
            </a:ln>
          </p:spPr>
          <p:txBody>
            <a:bodyPr/>
            <a:lstStyle/>
            <a:p>
              <a:endParaRPr lang="en-US"/>
            </a:p>
          </p:txBody>
        </p:sp>
        <p:sp>
          <p:nvSpPr>
            <p:cNvPr id="45307" name="Freeform 244"/>
            <p:cNvSpPr>
              <a:spLocks/>
            </p:cNvSpPr>
            <p:nvPr/>
          </p:nvSpPr>
          <p:spPr bwMode="auto">
            <a:xfrm>
              <a:off x="3105" y="2895"/>
              <a:ext cx="28" cy="32"/>
            </a:xfrm>
            <a:custGeom>
              <a:avLst/>
              <a:gdLst>
                <a:gd name="T0" fmla="*/ 3 w 85"/>
                <a:gd name="T1" fmla="*/ 0 h 94"/>
                <a:gd name="T2" fmla="*/ 3 w 85"/>
                <a:gd name="T3" fmla="*/ 0 h 94"/>
                <a:gd name="T4" fmla="*/ 3 w 85"/>
                <a:gd name="T5" fmla="*/ 0 h 94"/>
                <a:gd name="T6" fmla="*/ 2 w 85"/>
                <a:gd name="T7" fmla="*/ 0 h 94"/>
                <a:gd name="T8" fmla="*/ 2 w 85"/>
                <a:gd name="T9" fmla="*/ 0 h 94"/>
                <a:gd name="T10" fmla="*/ 2 w 85"/>
                <a:gd name="T11" fmla="*/ 0 h 94"/>
                <a:gd name="T12" fmla="*/ 2 w 85"/>
                <a:gd name="T13" fmla="*/ 0 h 94"/>
                <a:gd name="T14" fmla="*/ 1 w 85"/>
                <a:gd name="T15" fmla="*/ 1 h 94"/>
                <a:gd name="T16" fmla="*/ 1 w 85"/>
                <a:gd name="T17" fmla="*/ 1 h 94"/>
                <a:gd name="T18" fmla="*/ 1 w 85"/>
                <a:gd name="T19" fmla="*/ 1 h 94"/>
                <a:gd name="T20" fmla="*/ 1 w 85"/>
                <a:gd name="T21" fmla="*/ 1 h 94"/>
                <a:gd name="T22" fmla="*/ 1 w 85"/>
                <a:gd name="T23" fmla="*/ 2 h 94"/>
                <a:gd name="T24" fmla="*/ 0 w 85"/>
                <a:gd name="T25" fmla="*/ 2 h 94"/>
                <a:gd name="T26" fmla="*/ 0 w 85"/>
                <a:gd name="T27" fmla="*/ 2 h 94"/>
                <a:gd name="T28" fmla="*/ 0 w 85"/>
                <a:gd name="T29" fmla="*/ 2 h 94"/>
                <a:gd name="T30" fmla="*/ 0 w 85"/>
                <a:gd name="T31" fmla="*/ 3 h 94"/>
                <a:gd name="T32" fmla="*/ 0 w 85"/>
                <a:gd name="T33" fmla="*/ 3 h 94"/>
                <a:gd name="T34" fmla="*/ 0 w 85"/>
                <a:gd name="T35" fmla="*/ 4 h 94"/>
                <a:gd name="T36" fmla="*/ 1 w 85"/>
                <a:gd name="T37" fmla="*/ 4 h 94"/>
                <a:gd name="T38" fmla="*/ 1 w 85"/>
                <a:gd name="T39" fmla="*/ 3 h 94"/>
                <a:gd name="T40" fmla="*/ 1 w 85"/>
                <a:gd name="T41" fmla="*/ 3 h 94"/>
                <a:gd name="T42" fmla="*/ 1 w 85"/>
                <a:gd name="T43" fmla="*/ 3 h 94"/>
                <a:gd name="T44" fmla="*/ 1 w 85"/>
                <a:gd name="T45" fmla="*/ 3 h 94"/>
                <a:gd name="T46" fmla="*/ 1 w 85"/>
                <a:gd name="T47" fmla="*/ 2 h 94"/>
                <a:gd name="T48" fmla="*/ 1 w 85"/>
                <a:gd name="T49" fmla="*/ 2 h 94"/>
                <a:gd name="T50" fmla="*/ 1 w 85"/>
                <a:gd name="T51" fmla="*/ 2 h 94"/>
                <a:gd name="T52" fmla="*/ 2 w 85"/>
                <a:gd name="T53" fmla="*/ 2 h 94"/>
                <a:gd name="T54" fmla="*/ 2 w 85"/>
                <a:gd name="T55" fmla="*/ 2 h 94"/>
                <a:gd name="T56" fmla="*/ 2 w 85"/>
                <a:gd name="T57" fmla="*/ 1 h 94"/>
                <a:gd name="T58" fmla="*/ 2 w 85"/>
                <a:gd name="T59" fmla="*/ 1 h 94"/>
                <a:gd name="T60" fmla="*/ 2 w 85"/>
                <a:gd name="T61" fmla="*/ 1 h 94"/>
                <a:gd name="T62" fmla="*/ 2 w 85"/>
                <a:gd name="T63" fmla="*/ 1 h 94"/>
                <a:gd name="T64" fmla="*/ 3 w 85"/>
                <a:gd name="T65" fmla="*/ 1 h 94"/>
                <a:gd name="T66" fmla="*/ 3 w 85"/>
                <a:gd name="T67" fmla="*/ 1 h 94"/>
                <a:gd name="T68" fmla="*/ 3 w 85"/>
                <a:gd name="T69" fmla="*/ 1 h 94"/>
                <a:gd name="T70" fmla="*/ 3 w 85"/>
                <a:gd name="T71" fmla="*/ 1 h 94"/>
                <a:gd name="T72" fmla="*/ 3 w 85"/>
                <a:gd name="T73" fmla="*/ 0 h 94"/>
                <a:gd name="T74" fmla="*/ 3 w 85"/>
                <a:gd name="T75" fmla="*/ 0 h 94"/>
                <a:gd name="T76" fmla="*/ 3 w 85"/>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4"/>
                <a:gd name="T119" fmla="*/ 85 w 85"/>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4">
                  <a:moveTo>
                    <a:pt x="85" y="0"/>
                  </a:moveTo>
                  <a:lnTo>
                    <a:pt x="85" y="0"/>
                  </a:lnTo>
                  <a:lnTo>
                    <a:pt x="75" y="0"/>
                  </a:lnTo>
                  <a:lnTo>
                    <a:pt x="68" y="2"/>
                  </a:lnTo>
                  <a:lnTo>
                    <a:pt x="59" y="4"/>
                  </a:lnTo>
                  <a:lnTo>
                    <a:pt x="51" y="8"/>
                  </a:lnTo>
                  <a:lnTo>
                    <a:pt x="44" y="11"/>
                  </a:lnTo>
                  <a:lnTo>
                    <a:pt x="36" y="16"/>
                  </a:lnTo>
                  <a:lnTo>
                    <a:pt x="30" y="21"/>
                  </a:lnTo>
                  <a:lnTo>
                    <a:pt x="24" y="27"/>
                  </a:lnTo>
                  <a:lnTo>
                    <a:pt x="19" y="34"/>
                  </a:lnTo>
                  <a:lnTo>
                    <a:pt x="14" y="41"/>
                  </a:lnTo>
                  <a:lnTo>
                    <a:pt x="9" y="50"/>
                  </a:lnTo>
                  <a:lnTo>
                    <a:pt x="6" y="57"/>
                  </a:lnTo>
                  <a:lnTo>
                    <a:pt x="3" y="66"/>
                  </a:lnTo>
                  <a:lnTo>
                    <a:pt x="2" y="75"/>
                  </a:lnTo>
                  <a:lnTo>
                    <a:pt x="0" y="84"/>
                  </a:lnTo>
                  <a:lnTo>
                    <a:pt x="0" y="94"/>
                  </a:lnTo>
                  <a:lnTo>
                    <a:pt x="23" y="94"/>
                  </a:lnTo>
                  <a:lnTo>
                    <a:pt x="24" y="87"/>
                  </a:lnTo>
                  <a:lnTo>
                    <a:pt x="24" y="81"/>
                  </a:lnTo>
                  <a:lnTo>
                    <a:pt x="27" y="74"/>
                  </a:lnTo>
                  <a:lnTo>
                    <a:pt x="29" y="68"/>
                  </a:lnTo>
                  <a:lnTo>
                    <a:pt x="31" y="62"/>
                  </a:lnTo>
                  <a:lnTo>
                    <a:pt x="34" y="56"/>
                  </a:lnTo>
                  <a:lnTo>
                    <a:pt x="37" y="51"/>
                  </a:lnTo>
                  <a:lnTo>
                    <a:pt x="41" y="46"/>
                  </a:lnTo>
                  <a:lnTo>
                    <a:pt x="45" y="42"/>
                  </a:lnTo>
                  <a:lnTo>
                    <a:pt x="49" y="39"/>
                  </a:lnTo>
                  <a:lnTo>
                    <a:pt x="55" y="35"/>
                  </a:lnTo>
                  <a:lnTo>
                    <a:pt x="60" y="33"/>
                  </a:lnTo>
                  <a:lnTo>
                    <a:pt x="66" y="30"/>
                  </a:lnTo>
                  <a:lnTo>
                    <a:pt x="72" y="28"/>
                  </a:lnTo>
                  <a:lnTo>
                    <a:pt x="77" y="28"/>
                  </a:lnTo>
                  <a:lnTo>
                    <a:pt x="85" y="27"/>
                  </a:lnTo>
                  <a:lnTo>
                    <a:pt x="85" y="0"/>
                  </a:lnTo>
                  <a:close/>
                </a:path>
              </a:pathLst>
            </a:custGeom>
            <a:solidFill>
              <a:srgbClr val="1F1A17"/>
            </a:solidFill>
            <a:ln w="9525">
              <a:noFill/>
              <a:round/>
              <a:headEnd/>
              <a:tailEnd/>
            </a:ln>
          </p:spPr>
          <p:txBody>
            <a:bodyPr/>
            <a:lstStyle/>
            <a:p>
              <a:endParaRPr lang="en-US"/>
            </a:p>
          </p:txBody>
        </p:sp>
        <p:sp>
          <p:nvSpPr>
            <p:cNvPr id="45308" name="Freeform 245"/>
            <p:cNvSpPr>
              <a:spLocks/>
            </p:cNvSpPr>
            <p:nvPr/>
          </p:nvSpPr>
          <p:spPr bwMode="auto">
            <a:xfrm>
              <a:off x="3133" y="2895"/>
              <a:ext cx="28" cy="32"/>
            </a:xfrm>
            <a:custGeom>
              <a:avLst/>
              <a:gdLst>
                <a:gd name="T0" fmla="*/ 3 w 84"/>
                <a:gd name="T1" fmla="*/ 4 h 94"/>
                <a:gd name="T2" fmla="*/ 3 w 84"/>
                <a:gd name="T3" fmla="*/ 4 h 94"/>
                <a:gd name="T4" fmla="*/ 3 w 84"/>
                <a:gd name="T5" fmla="*/ 3 h 94"/>
                <a:gd name="T6" fmla="*/ 3 w 84"/>
                <a:gd name="T7" fmla="*/ 3 h 94"/>
                <a:gd name="T8" fmla="*/ 3 w 84"/>
                <a:gd name="T9" fmla="*/ 2 h 94"/>
                <a:gd name="T10" fmla="*/ 3 w 84"/>
                <a:gd name="T11" fmla="*/ 2 h 94"/>
                <a:gd name="T12" fmla="*/ 3 w 84"/>
                <a:gd name="T13" fmla="*/ 2 h 94"/>
                <a:gd name="T14" fmla="*/ 3 w 84"/>
                <a:gd name="T15" fmla="*/ 2 h 94"/>
                <a:gd name="T16" fmla="*/ 2 w 84"/>
                <a:gd name="T17" fmla="*/ 1 h 94"/>
                <a:gd name="T18" fmla="*/ 2 w 84"/>
                <a:gd name="T19" fmla="*/ 1 h 94"/>
                <a:gd name="T20" fmla="*/ 2 w 84"/>
                <a:gd name="T21" fmla="*/ 1 h 94"/>
                <a:gd name="T22" fmla="*/ 2 w 84"/>
                <a:gd name="T23" fmla="*/ 1 h 94"/>
                <a:gd name="T24" fmla="*/ 1 w 84"/>
                <a:gd name="T25" fmla="*/ 0 h 94"/>
                <a:gd name="T26" fmla="*/ 1 w 84"/>
                <a:gd name="T27" fmla="*/ 0 h 94"/>
                <a:gd name="T28" fmla="*/ 1 w 84"/>
                <a:gd name="T29" fmla="*/ 0 h 94"/>
                <a:gd name="T30" fmla="*/ 1 w 84"/>
                <a:gd name="T31" fmla="*/ 0 h 94"/>
                <a:gd name="T32" fmla="*/ 0 w 84"/>
                <a:gd name="T33" fmla="*/ 0 h 94"/>
                <a:gd name="T34" fmla="*/ 0 w 84"/>
                <a:gd name="T35" fmla="*/ 0 h 94"/>
                <a:gd name="T36" fmla="*/ 0 w 84"/>
                <a:gd name="T37" fmla="*/ 1 h 94"/>
                <a:gd name="T38" fmla="*/ 0 w 84"/>
                <a:gd name="T39" fmla="*/ 1 h 94"/>
                <a:gd name="T40" fmla="*/ 0 w 84"/>
                <a:gd name="T41" fmla="*/ 1 h 94"/>
                <a:gd name="T42" fmla="*/ 1 w 84"/>
                <a:gd name="T43" fmla="*/ 1 h 94"/>
                <a:gd name="T44" fmla="*/ 1 w 84"/>
                <a:gd name="T45" fmla="*/ 1 h 94"/>
                <a:gd name="T46" fmla="*/ 1 w 84"/>
                <a:gd name="T47" fmla="*/ 1 h 94"/>
                <a:gd name="T48" fmla="*/ 1 w 84"/>
                <a:gd name="T49" fmla="*/ 1 h 94"/>
                <a:gd name="T50" fmla="*/ 1 w 84"/>
                <a:gd name="T51" fmla="*/ 2 h 94"/>
                <a:gd name="T52" fmla="*/ 2 w 84"/>
                <a:gd name="T53" fmla="*/ 2 h 94"/>
                <a:gd name="T54" fmla="*/ 2 w 84"/>
                <a:gd name="T55" fmla="*/ 2 h 94"/>
                <a:gd name="T56" fmla="*/ 2 w 84"/>
                <a:gd name="T57" fmla="*/ 2 h 94"/>
                <a:gd name="T58" fmla="*/ 2 w 84"/>
                <a:gd name="T59" fmla="*/ 2 h 94"/>
                <a:gd name="T60" fmla="*/ 2 w 84"/>
                <a:gd name="T61" fmla="*/ 3 h 94"/>
                <a:gd name="T62" fmla="*/ 2 w 84"/>
                <a:gd name="T63" fmla="*/ 3 h 94"/>
                <a:gd name="T64" fmla="*/ 2 w 84"/>
                <a:gd name="T65" fmla="*/ 3 h 94"/>
                <a:gd name="T66" fmla="*/ 2 w 84"/>
                <a:gd name="T67" fmla="*/ 3 h 94"/>
                <a:gd name="T68" fmla="*/ 2 w 84"/>
                <a:gd name="T69" fmla="*/ 4 h 94"/>
                <a:gd name="T70" fmla="*/ 2 w 84"/>
                <a:gd name="T71" fmla="*/ 4 h 94"/>
                <a:gd name="T72" fmla="*/ 3 w 84"/>
                <a:gd name="T73" fmla="*/ 4 h 94"/>
                <a:gd name="T74" fmla="*/ 3 w 84"/>
                <a:gd name="T75" fmla="*/ 4 h 94"/>
                <a:gd name="T76" fmla="*/ 3 w 84"/>
                <a:gd name="T77" fmla="*/ 4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94"/>
                  </a:moveTo>
                  <a:lnTo>
                    <a:pt x="84" y="94"/>
                  </a:lnTo>
                  <a:lnTo>
                    <a:pt x="84" y="84"/>
                  </a:lnTo>
                  <a:lnTo>
                    <a:pt x="83" y="75"/>
                  </a:lnTo>
                  <a:lnTo>
                    <a:pt x="81" y="66"/>
                  </a:lnTo>
                  <a:lnTo>
                    <a:pt x="78" y="57"/>
                  </a:lnTo>
                  <a:lnTo>
                    <a:pt x="74" y="50"/>
                  </a:lnTo>
                  <a:lnTo>
                    <a:pt x="70" y="41"/>
                  </a:lnTo>
                  <a:lnTo>
                    <a:pt x="66" y="34"/>
                  </a:lnTo>
                  <a:lnTo>
                    <a:pt x="60" y="27"/>
                  </a:lnTo>
                  <a:lnTo>
                    <a:pt x="54" y="21"/>
                  </a:lnTo>
                  <a:lnTo>
                    <a:pt x="47" y="16"/>
                  </a:lnTo>
                  <a:lnTo>
                    <a:pt x="40" y="11"/>
                  </a:lnTo>
                  <a:lnTo>
                    <a:pt x="32" y="8"/>
                  </a:lnTo>
                  <a:lnTo>
                    <a:pt x="25" y="4"/>
                  </a:lnTo>
                  <a:lnTo>
                    <a:pt x="17" y="2"/>
                  </a:lnTo>
                  <a:lnTo>
                    <a:pt x="9" y="0"/>
                  </a:lnTo>
                  <a:lnTo>
                    <a:pt x="0" y="0"/>
                  </a:lnTo>
                  <a:lnTo>
                    <a:pt x="0" y="27"/>
                  </a:lnTo>
                  <a:lnTo>
                    <a:pt x="6" y="28"/>
                  </a:lnTo>
                  <a:lnTo>
                    <a:pt x="12" y="28"/>
                  </a:lnTo>
                  <a:lnTo>
                    <a:pt x="18" y="30"/>
                  </a:lnTo>
                  <a:lnTo>
                    <a:pt x="24" y="33"/>
                  </a:lnTo>
                  <a:lnTo>
                    <a:pt x="29" y="35"/>
                  </a:lnTo>
                  <a:lnTo>
                    <a:pt x="35" y="39"/>
                  </a:lnTo>
                  <a:lnTo>
                    <a:pt x="39" y="42"/>
                  </a:lnTo>
                  <a:lnTo>
                    <a:pt x="43" y="46"/>
                  </a:lnTo>
                  <a:lnTo>
                    <a:pt x="46" y="51"/>
                  </a:lnTo>
                  <a:lnTo>
                    <a:pt x="50" y="56"/>
                  </a:lnTo>
                  <a:lnTo>
                    <a:pt x="53" y="62"/>
                  </a:lnTo>
                  <a:lnTo>
                    <a:pt x="55" y="68"/>
                  </a:lnTo>
                  <a:lnTo>
                    <a:pt x="57" y="74"/>
                  </a:lnTo>
                  <a:lnTo>
                    <a:pt x="59" y="81"/>
                  </a:lnTo>
                  <a:lnTo>
                    <a:pt x="59" y="87"/>
                  </a:lnTo>
                  <a:lnTo>
                    <a:pt x="60" y="94"/>
                  </a:lnTo>
                  <a:lnTo>
                    <a:pt x="84" y="94"/>
                  </a:lnTo>
                  <a:close/>
                </a:path>
              </a:pathLst>
            </a:custGeom>
            <a:solidFill>
              <a:srgbClr val="1F1A17"/>
            </a:solidFill>
            <a:ln w="9525">
              <a:noFill/>
              <a:round/>
              <a:headEnd/>
              <a:tailEnd/>
            </a:ln>
          </p:spPr>
          <p:txBody>
            <a:bodyPr/>
            <a:lstStyle/>
            <a:p>
              <a:endParaRPr lang="en-US"/>
            </a:p>
          </p:txBody>
        </p:sp>
        <p:sp>
          <p:nvSpPr>
            <p:cNvPr id="45309" name="Freeform 246"/>
            <p:cNvSpPr>
              <a:spLocks/>
            </p:cNvSpPr>
            <p:nvPr/>
          </p:nvSpPr>
          <p:spPr bwMode="auto">
            <a:xfrm>
              <a:off x="3431" y="2989"/>
              <a:ext cx="48" cy="52"/>
            </a:xfrm>
            <a:custGeom>
              <a:avLst/>
              <a:gdLst>
                <a:gd name="T0" fmla="*/ 5 w 145"/>
                <a:gd name="T1" fmla="*/ 3 h 158"/>
                <a:gd name="T2" fmla="*/ 5 w 145"/>
                <a:gd name="T3" fmla="*/ 4 h 158"/>
                <a:gd name="T4" fmla="*/ 5 w 145"/>
                <a:gd name="T5" fmla="*/ 4 h 158"/>
                <a:gd name="T6" fmla="*/ 5 w 145"/>
                <a:gd name="T7" fmla="*/ 5 h 158"/>
                <a:gd name="T8" fmla="*/ 4 w 145"/>
                <a:gd name="T9" fmla="*/ 5 h 158"/>
                <a:gd name="T10" fmla="*/ 4 w 145"/>
                <a:gd name="T11" fmla="*/ 5 h 158"/>
                <a:gd name="T12" fmla="*/ 3 w 145"/>
                <a:gd name="T13" fmla="*/ 6 h 158"/>
                <a:gd name="T14" fmla="*/ 3 w 145"/>
                <a:gd name="T15" fmla="*/ 6 h 158"/>
                <a:gd name="T16" fmla="*/ 2 w 145"/>
                <a:gd name="T17" fmla="*/ 6 h 158"/>
                <a:gd name="T18" fmla="*/ 2 w 145"/>
                <a:gd name="T19" fmla="*/ 6 h 158"/>
                <a:gd name="T20" fmla="*/ 1 w 145"/>
                <a:gd name="T21" fmla="*/ 5 h 158"/>
                <a:gd name="T22" fmla="*/ 1 w 145"/>
                <a:gd name="T23" fmla="*/ 5 h 158"/>
                <a:gd name="T24" fmla="*/ 1 w 145"/>
                <a:gd name="T25" fmla="*/ 5 h 158"/>
                <a:gd name="T26" fmla="*/ 0 w 145"/>
                <a:gd name="T27" fmla="*/ 4 h 158"/>
                <a:gd name="T28" fmla="*/ 0 w 145"/>
                <a:gd name="T29" fmla="*/ 4 h 158"/>
                <a:gd name="T30" fmla="*/ 0 w 145"/>
                <a:gd name="T31" fmla="*/ 3 h 158"/>
                <a:gd name="T32" fmla="*/ 0 w 145"/>
                <a:gd name="T33" fmla="*/ 3 h 158"/>
                <a:gd name="T34" fmla="*/ 0 w 145"/>
                <a:gd name="T35" fmla="*/ 2 h 158"/>
                <a:gd name="T36" fmla="*/ 0 w 145"/>
                <a:gd name="T37" fmla="*/ 2 h 158"/>
                <a:gd name="T38" fmla="*/ 1 w 145"/>
                <a:gd name="T39" fmla="*/ 1 h 158"/>
                <a:gd name="T40" fmla="*/ 1 w 145"/>
                <a:gd name="T41" fmla="*/ 1 h 158"/>
                <a:gd name="T42" fmla="*/ 1 w 145"/>
                <a:gd name="T43" fmla="*/ 0 h 158"/>
                <a:gd name="T44" fmla="*/ 2 w 145"/>
                <a:gd name="T45" fmla="*/ 0 h 158"/>
                <a:gd name="T46" fmla="*/ 2 w 145"/>
                <a:gd name="T47" fmla="*/ 0 h 158"/>
                <a:gd name="T48" fmla="*/ 3 w 145"/>
                <a:gd name="T49" fmla="*/ 0 h 158"/>
                <a:gd name="T50" fmla="*/ 3 w 145"/>
                <a:gd name="T51" fmla="*/ 0 h 158"/>
                <a:gd name="T52" fmla="*/ 4 w 145"/>
                <a:gd name="T53" fmla="*/ 0 h 158"/>
                <a:gd name="T54" fmla="*/ 4 w 145"/>
                <a:gd name="T55" fmla="*/ 1 h 158"/>
                <a:gd name="T56" fmla="*/ 5 w 145"/>
                <a:gd name="T57" fmla="*/ 1 h 158"/>
                <a:gd name="T58" fmla="*/ 5 w 145"/>
                <a:gd name="T59" fmla="*/ 2 h 158"/>
                <a:gd name="T60" fmla="*/ 5 w 145"/>
                <a:gd name="T61" fmla="*/ 2 h 158"/>
                <a:gd name="T62" fmla="*/ 5 w 145"/>
                <a:gd name="T63" fmla="*/ 3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58"/>
                <a:gd name="T98" fmla="*/ 145 w 145"/>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58">
                  <a:moveTo>
                    <a:pt x="145" y="81"/>
                  </a:moveTo>
                  <a:lnTo>
                    <a:pt x="145" y="88"/>
                  </a:lnTo>
                  <a:lnTo>
                    <a:pt x="144" y="97"/>
                  </a:lnTo>
                  <a:lnTo>
                    <a:pt x="143" y="104"/>
                  </a:lnTo>
                  <a:lnTo>
                    <a:pt x="139" y="111"/>
                  </a:lnTo>
                  <a:lnTo>
                    <a:pt x="137" y="117"/>
                  </a:lnTo>
                  <a:lnTo>
                    <a:pt x="133" y="124"/>
                  </a:lnTo>
                  <a:lnTo>
                    <a:pt x="130" y="130"/>
                  </a:lnTo>
                  <a:lnTo>
                    <a:pt x="124" y="135"/>
                  </a:lnTo>
                  <a:lnTo>
                    <a:pt x="119" y="140"/>
                  </a:lnTo>
                  <a:lnTo>
                    <a:pt x="113" y="145"/>
                  </a:lnTo>
                  <a:lnTo>
                    <a:pt x="108" y="148"/>
                  </a:lnTo>
                  <a:lnTo>
                    <a:pt x="102" y="152"/>
                  </a:lnTo>
                  <a:lnTo>
                    <a:pt x="95" y="154"/>
                  </a:lnTo>
                  <a:lnTo>
                    <a:pt x="88" y="157"/>
                  </a:lnTo>
                  <a:lnTo>
                    <a:pt x="80" y="158"/>
                  </a:lnTo>
                  <a:lnTo>
                    <a:pt x="72" y="158"/>
                  </a:lnTo>
                  <a:lnTo>
                    <a:pt x="65" y="158"/>
                  </a:lnTo>
                  <a:lnTo>
                    <a:pt x="57" y="157"/>
                  </a:lnTo>
                  <a:lnTo>
                    <a:pt x="51" y="154"/>
                  </a:lnTo>
                  <a:lnTo>
                    <a:pt x="43" y="152"/>
                  </a:lnTo>
                  <a:lnTo>
                    <a:pt x="37" y="148"/>
                  </a:lnTo>
                  <a:lnTo>
                    <a:pt x="31" y="145"/>
                  </a:lnTo>
                  <a:lnTo>
                    <a:pt x="26" y="140"/>
                  </a:lnTo>
                  <a:lnTo>
                    <a:pt x="21" y="135"/>
                  </a:lnTo>
                  <a:lnTo>
                    <a:pt x="16" y="130"/>
                  </a:lnTo>
                  <a:lnTo>
                    <a:pt x="12" y="124"/>
                  </a:lnTo>
                  <a:lnTo>
                    <a:pt x="9" y="117"/>
                  </a:lnTo>
                  <a:lnTo>
                    <a:pt x="5" y="111"/>
                  </a:lnTo>
                  <a:lnTo>
                    <a:pt x="3" y="104"/>
                  </a:lnTo>
                  <a:lnTo>
                    <a:pt x="1" y="97"/>
                  </a:lnTo>
                  <a:lnTo>
                    <a:pt x="0" y="88"/>
                  </a:lnTo>
                  <a:lnTo>
                    <a:pt x="0" y="81"/>
                  </a:lnTo>
                  <a:lnTo>
                    <a:pt x="0" y="73"/>
                  </a:lnTo>
                  <a:lnTo>
                    <a:pt x="1" y="64"/>
                  </a:lnTo>
                  <a:lnTo>
                    <a:pt x="3" y="56"/>
                  </a:lnTo>
                  <a:lnTo>
                    <a:pt x="5" y="49"/>
                  </a:lnTo>
                  <a:lnTo>
                    <a:pt x="9" y="42"/>
                  </a:lnTo>
                  <a:lnTo>
                    <a:pt x="12" y="36"/>
                  </a:lnTo>
                  <a:lnTo>
                    <a:pt x="16" y="28"/>
                  </a:lnTo>
                  <a:lnTo>
                    <a:pt x="21" y="24"/>
                  </a:lnTo>
                  <a:lnTo>
                    <a:pt x="26" y="18"/>
                  </a:lnTo>
                  <a:lnTo>
                    <a:pt x="31" y="14"/>
                  </a:lnTo>
                  <a:lnTo>
                    <a:pt x="37" y="9"/>
                  </a:lnTo>
                  <a:lnTo>
                    <a:pt x="43" y="7"/>
                  </a:lnTo>
                  <a:lnTo>
                    <a:pt x="51" y="3"/>
                  </a:lnTo>
                  <a:lnTo>
                    <a:pt x="57" y="2"/>
                  </a:lnTo>
                  <a:lnTo>
                    <a:pt x="65" y="1"/>
                  </a:lnTo>
                  <a:lnTo>
                    <a:pt x="72" y="0"/>
                  </a:lnTo>
                  <a:lnTo>
                    <a:pt x="80" y="1"/>
                  </a:lnTo>
                  <a:lnTo>
                    <a:pt x="88" y="2"/>
                  </a:lnTo>
                  <a:lnTo>
                    <a:pt x="95" y="3"/>
                  </a:lnTo>
                  <a:lnTo>
                    <a:pt x="102" y="7"/>
                  </a:lnTo>
                  <a:lnTo>
                    <a:pt x="108" y="9"/>
                  </a:lnTo>
                  <a:lnTo>
                    <a:pt x="113" y="14"/>
                  </a:lnTo>
                  <a:lnTo>
                    <a:pt x="119" y="18"/>
                  </a:lnTo>
                  <a:lnTo>
                    <a:pt x="124" y="24"/>
                  </a:lnTo>
                  <a:lnTo>
                    <a:pt x="130" y="28"/>
                  </a:lnTo>
                  <a:lnTo>
                    <a:pt x="133" y="36"/>
                  </a:lnTo>
                  <a:lnTo>
                    <a:pt x="137" y="42"/>
                  </a:lnTo>
                  <a:lnTo>
                    <a:pt x="139" y="49"/>
                  </a:lnTo>
                  <a:lnTo>
                    <a:pt x="143" y="56"/>
                  </a:lnTo>
                  <a:lnTo>
                    <a:pt x="144" y="64"/>
                  </a:lnTo>
                  <a:lnTo>
                    <a:pt x="145" y="73"/>
                  </a:lnTo>
                  <a:lnTo>
                    <a:pt x="145" y="81"/>
                  </a:lnTo>
                  <a:close/>
                </a:path>
              </a:pathLst>
            </a:custGeom>
            <a:solidFill>
              <a:srgbClr val="E87A41"/>
            </a:solidFill>
            <a:ln w="9525">
              <a:noFill/>
              <a:round/>
              <a:headEnd/>
              <a:tailEnd/>
            </a:ln>
          </p:spPr>
          <p:txBody>
            <a:bodyPr/>
            <a:lstStyle/>
            <a:p>
              <a:endParaRPr lang="en-US"/>
            </a:p>
          </p:txBody>
        </p:sp>
        <p:sp>
          <p:nvSpPr>
            <p:cNvPr id="45310" name="Freeform 247"/>
            <p:cNvSpPr>
              <a:spLocks/>
            </p:cNvSpPr>
            <p:nvPr/>
          </p:nvSpPr>
          <p:spPr bwMode="auto">
            <a:xfrm>
              <a:off x="3455" y="3016"/>
              <a:ext cx="28" cy="30"/>
            </a:xfrm>
            <a:custGeom>
              <a:avLst/>
              <a:gdLst>
                <a:gd name="T0" fmla="*/ 0 w 86"/>
                <a:gd name="T1" fmla="*/ 3 h 90"/>
                <a:gd name="T2" fmla="*/ 0 w 86"/>
                <a:gd name="T3" fmla="*/ 3 h 90"/>
                <a:gd name="T4" fmla="*/ 0 w 86"/>
                <a:gd name="T5" fmla="*/ 3 h 90"/>
                <a:gd name="T6" fmla="*/ 1 w 86"/>
                <a:gd name="T7" fmla="*/ 3 h 90"/>
                <a:gd name="T8" fmla="*/ 1 w 86"/>
                <a:gd name="T9" fmla="*/ 3 h 90"/>
                <a:gd name="T10" fmla="*/ 1 w 86"/>
                <a:gd name="T11" fmla="*/ 3 h 90"/>
                <a:gd name="T12" fmla="*/ 1 w 86"/>
                <a:gd name="T13" fmla="*/ 3 h 90"/>
                <a:gd name="T14" fmla="*/ 2 w 86"/>
                <a:gd name="T15" fmla="*/ 3 h 90"/>
                <a:gd name="T16" fmla="*/ 2 w 86"/>
                <a:gd name="T17" fmla="*/ 3 h 90"/>
                <a:gd name="T18" fmla="*/ 2 w 86"/>
                <a:gd name="T19" fmla="*/ 2 h 90"/>
                <a:gd name="T20" fmla="*/ 2 w 86"/>
                <a:gd name="T21" fmla="*/ 2 h 90"/>
                <a:gd name="T22" fmla="*/ 2 w 86"/>
                <a:gd name="T23" fmla="*/ 2 h 90"/>
                <a:gd name="T24" fmla="*/ 3 w 86"/>
                <a:gd name="T25" fmla="*/ 2 h 90"/>
                <a:gd name="T26" fmla="*/ 3 w 86"/>
                <a:gd name="T27" fmla="*/ 1 h 90"/>
                <a:gd name="T28" fmla="*/ 3 w 86"/>
                <a:gd name="T29" fmla="*/ 1 h 90"/>
                <a:gd name="T30" fmla="*/ 3 w 86"/>
                <a:gd name="T31" fmla="*/ 1 h 90"/>
                <a:gd name="T32" fmla="*/ 3 w 86"/>
                <a:gd name="T33" fmla="*/ 0 h 90"/>
                <a:gd name="T34" fmla="*/ 3 w 86"/>
                <a:gd name="T35" fmla="*/ 0 h 90"/>
                <a:gd name="T36" fmla="*/ 2 w 86"/>
                <a:gd name="T37" fmla="*/ 0 h 90"/>
                <a:gd name="T38" fmla="*/ 2 w 86"/>
                <a:gd name="T39" fmla="*/ 0 h 90"/>
                <a:gd name="T40" fmla="*/ 2 w 86"/>
                <a:gd name="T41" fmla="*/ 0 h 90"/>
                <a:gd name="T42" fmla="*/ 2 w 86"/>
                <a:gd name="T43" fmla="*/ 1 h 90"/>
                <a:gd name="T44" fmla="*/ 2 w 86"/>
                <a:gd name="T45" fmla="*/ 1 h 90"/>
                <a:gd name="T46" fmla="*/ 2 w 86"/>
                <a:gd name="T47" fmla="*/ 1 h 90"/>
                <a:gd name="T48" fmla="*/ 2 w 86"/>
                <a:gd name="T49" fmla="*/ 1 h 90"/>
                <a:gd name="T50" fmla="*/ 2 w 86"/>
                <a:gd name="T51" fmla="*/ 1 h 90"/>
                <a:gd name="T52" fmla="*/ 2 w 86"/>
                <a:gd name="T53" fmla="*/ 2 h 90"/>
                <a:gd name="T54" fmla="*/ 1 w 86"/>
                <a:gd name="T55" fmla="*/ 2 h 90"/>
                <a:gd name="T56" fmla="*/ 1 w 86"/>
                <a:gd name="T57" fmla="*/ 2 h 90"/>
                <a:gd name="T58" fmla="*/ 1 w 86"/>
                <a:gd name="T59" fmla="*/ 2 h 90"/>
                <a:gd name="T60" fmla="*/ 1 w 86"/>
                <a:gd name="T61" fmla="*/ 2 h 90"/>
                <a:gd name="T62" fmla="*/ 1 w 86"/>
                <a:gd name="T63" fmla="*/ 2 h 90"/>
                <a:gd name="T64" fmla="*/ 0 w 86"/>
                <a:gd name="T65" fmla="*/ 2 h 90"/>
                <a:gd name="T66" fmla="*/ 0 w 86"/>
                <a:gd name="T67" fmla="*/ 2 h 90"/>
                <a:gd name="T68" fmla="*/ 0 w 86"/>
                <a:gd name="T69" fmla="*/ 2 h 90"/>
                <a:gd name="T70" fmla="*/ 0 w 86"/>
                <a:gd name="T71" fmla="*/ 2 h 90"/>
                <a:gd name="T72" fmla="*/ 0 w 86"/>
                <a:gd name="T73" fmla="*/ 3 h 90"/>
                <a:gd name="T74" fmla="*/ 0 w 86"/>
                <a:gd name="T75" fmla="*/ 3 h 90"/>
                <a:gd name="T76" fmla="*/ 0 w 86"/>
                <a:gd name="T77" fmla="*/ 3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0"/>
                <a:gd name="T119" fmla="*/ 86 w 8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0">
                  <a:moveTo>
                    <a:pt x="0" y="90"/>
                  </a:moveTo>
                  <a:lnTo>
                    <a:pt x="0" y="90"/>
                  </a:lnTo>
                  <a:lnTo>
                    <a:pt x="9" y="90"/>
                  </a:lnTo>
                  <a:lnTo>
                    <a:pt x="18" y="89"/>
                  </a:lnTo>
                  <a:lnTo>
                    <a:pt x="26" y="86"/>
                  </a:lnTo>
                  <a:lnTo>
                    <a:pt x="34" y="83"/>
                  </a:lnTo>
                  <a:lnTo>
                    <a:pt x="41" y="79"/>
                  </a:lnTo>
                  <a:lnTo>
                    <a:pt x="48" y="74"/>
                  </a:lnTo>
                  <a:lnTo>
                    <a:pt x="54" y="70"/>
                  </a:lnTo>
                  <a:lnTo>
                    <a:pt x="61" y="64"/>
                  </a:lnTo>
                  <a:lnTo>
                    <a:pt x="66" y="58"/>
                  </a:lnTo>
                  <a:lnTo>
                    <a:pt x="71" y="50"/>
                  </a:lnTo>
                  <a:lnTo>
                    <a:pt x="75" y="43"/>
                  </a:lnTo>
                  <a:lnTo>
                    <a:pt x="79" y="35"/>
                  </a:lnTo>
                  <a:lnTo>
                    <a:pt x="81" y="26"/>
                  </a:lnTo>
                  <a:lnTo>
                    <a:pt x="84" y="18"/>
                  </a:lnTo>
                  <a:lnTo>
                    <a:pt x="85" y="8"/>
                  </a:lnTo>
                  <a:lnTo>
                    <a:pt x="86" y="0"/>
                  </a:lnTo>
                  <a:lnTo>
                    <a:pt x="61" y="0"/>
                  </a:lnTo>
                  <a:lnTo>
                    <a:pt x="61" y="6"/>
                  </a:lnTo>
                  <a:lnTo>
                    <a:pt x="60" y="12"/>
                  </a:lnTo>
                  <a:lnTo>
                    <a:pt x="59" y="18"/>
                  </a:lnTo>
                  <a:lnTo>
                    <a:pt x="57" y="24"/>
                  </a:lnTo>
                  <a:lnTo>
                    <a:pt x="54" y="30"/>
                  </a:lnTo>
                  <a:lnTo>
                    <a:pt x="51" y="35"/>
                  </a:lnTo>
                  <a:lnTo>
                    <a:pt x="48" y="40"/>
                  </a:lnTo>
                  <a:lnTo>
                    <a:pt x="45" y="44"/>
                  </a:lnTo>
                  <a:lnTo>
                    <a:pt x="40" y="49"/>
                  </a:lnTo>
                  <a:lnTo>
                    <a:pt x="35" y="53"/>
                  </a:lnTo>
                  <a:lnTo>
                    <a:pt x="31" y="55"/>
                  </a:lnTo>
                  <a:lnTo>
                    <a:pt x="25" y="59"/>
                  </a:lnTo>
                  <a:lnTo>
                    <a:pt x="20" y="60"/>
                  </a:lnTo>
                  <a:lnTo>
                    <a:pt x="13" y="62"/>
                  </a:lnTo>
                  <a:lnTo>
                    <a:pt x="7" y="64"/>
                  </a:lnTo>
                  <a:lnTo>
                    <a:pt x="0" y="64"/>
                  </a:lnTo>
                  <a:lnTo>
                    <a:pt x="0" y="90"/>
                  </a:lnTo>
                  <a:close/>
                </a:path>
              </a:pathLst>
            </a:custGeom>
            <a:solidFill>
              <a:srgbClr val="1F1A17"/>
            </a:solidFill>
            <a:ln w="9525">
              <a:noFill/>
              <a:round/>
              <a:headEnd/>
              <a:tailEnd/>
            </a:ln>
          </p:spPr>
          <p:txBody>
            <a:bodyPr/>
            <a:lstStyle/>
            <a:p>
              <a:endParaRPr lang="en-US"/>
            </a:p>
          </p:txBody>
        </p:sp>
        <p:sp>
          <p:nvSpPr>
            <p:cNvPr id="45311" name="Freeform 248"/>
            <p:cNvSpPr>
              <a:spLocks/>
            </p:cNvSpPr>
            <p:nvPr/>
          </p:nvSpPr>
          <p:spPr bwMode="auto">
            <a:xfrm>
              <a:off x="3427" y="3016"/>
              <a:ext cx="28" cy="30"/>
            </a:xfrm>
            <a:custGeom>
              <a:avLst/>
              <a:gdLst>
                <a:gd name="T0" fmla="*/ 0 w 84"/>
                <a:gd name="T1" fmla="*/ 0 h 90"/>
                <a:gd name="T2" fmla="*/ 0 w 84"/>
                <a:gd name="T3" fmla="*/ 0 h 90"/>
                <a:gd name="T4" fmla="*/ 0 w 84"/>
                <a:gd name="T5" fmla="*/ 0 h 90"/>
                <a:gd name="T6" fmla="*/ 0 w 84"/>
                <a:gd name="T7" fmla="*/ 1 h 90"/>
                <a:gd name="T8" fmla="*/ 0 w 84"/>
                <a:gd name="T9" fmla="*/ 1 h 90"/>
                <a:gd name="T10" fmla="*/ 0 w 84"/>
                <a:gd name="T11" fmla="*/ 1 h 90"/>
                <a:gd name="T12" fmla="*/ 0 w 84"/>
                <a:gd name="T13" fmla="*/ 2 h 90"/>
                <a:gd name="T14" fmla="*/ 1 w 84"/>
                <a:gd name="T15" fmla="*/ 2 h 90"/>
                <a:gd name="T16" fmla="*/ 1 w 84"/>
                <a:gd name="T17" fmla="*/ 2 h 90"/>
                <a:gd name="T18" fmla="*/ 1 w 84"/>
                <a:gd name="T19" fmla="*/ 2 h 90"/>
                <a:gd name="T20" fmla="*/ 1 w 84"/>
                <a:gd name="T21" fmla="*/ 3 h 90"/>
                <a:gd name="T22" fmla="*/ 1 w 84"/>
                <a:gd name="T23" fmla="*/ 3 h 90"/>
                <a:gd name="T24" fmla="*/ 2 w 84"/>
                <a:gd name="T25" fmla="*/ 3 h 90"/>
                <a:gd name="T26" fmla="*/ 2 w 84"/>
                <a:gd name="T27" fmla="*/ 3 h 90"/>
                <a:gd name="T28" fmla="*/ 2 w 84"/>
                <a:gd name="T29" fmla="*/ 3 h 90"/>
                <a:gd name="T30" fmla="*/ 2 w 84"/>
                <a:gd name="T31" fmla="*/ 3 h 90"/>
                <a:gd name="T32" fmla="*/ 3 w 84"/>
                <a:gd name="T33" fmla="*/ 3 h 90"/>
                <a:gd name="T34" fmla="*/ 3 w 84"/>
                <a:gd name="T35" fmla="*/ 3 h 90"/>
                <a:gd name="T36" fmla="*/ 3 w 84"/>
                <a:gd name="T37" fmla="*/ 2 h 90"/>
                <a:gd name="T38" fmla="*/ 3 w 84"/>
                <a:gd name="T39" fmla="*/ 2 h 90"/>
                <a:gd name="T40" fmla="*/ 3 w 84"/>
                <a:gd name="T41" fmla="*/ 2 h 90"/>
                <a:gd name="T42" fmla="*/ 2 w 84"/>
                <a:gd name="T43" fmla="*/ 2 h 90"/>
                <a:gd name="T44" fmla="*/ 2 w 84"/>
                <a:gd name="T45" fmla="*/ 2 h 90"/>
                <a:gd name="T46" fmla="*/ 2 w 84"/>
                <a:gd name="T47" fmla="*/ 2 h 90"/>
                <a:gd name="T48" fmla="*/ 2 w 84"/>
                <a:gd name="T49" fmla="*/ 2 h 90"/>
                <a:gd name="T50" fmla="*/ 2 w 84"/>
                <a:gd name="T51" fmla="*/ 2 h 90"/>
                <a:gd name="T52" fmla="*/ 2 w 84"/>
                <a:gd name="T53" fmla="*/ 2 h 90"/>
                <a:gd name="T54" fmla="*/ 1 w 84"/>
                <a:gd name="T55" fmla="*/ 1 h 90"/>
                <a:gd name="T56" fmla="*/ 1 w 84"/>
                <a:gd name="T57" fmla="*/ 1 h 90"/>
                <a:gd name="T58" fmla="*/ 1 w 84"/>
                <a:gd name="T59" fmla="*/ 1 h 90"/>
                <a:gd name="T60" fmla="*/ 1 w 84"/>
                <a:gd name="T61" fmla="*/ 1 h 90"/>
                <a:gd name="T62" fmla="*/ 1 w 84"/>
                <a:gd name="T63" fmla="*/ 1 h 90"/>
                <a:gd name="T64" fmla="*/ 1 w 84"/>
                <a:gd name="T65" fmla="*/ 0 h 90"/>
                <a:gd name="T66" fmla="*/ 1 w 84"/>
                <a:gd name="T67" fmla="*/ 0 h 90"/>
                <a:gd name="T68" fmla="*/ 1 w 84"/>
                <a:gd name="T69" fmla="*/ 0 h 90"/>
                <a:gd name="T70" fmla="*/ 1 w 84"/>
                <a:gd name="T71" fmla="*/ 0 h 90"/>
                <a:gd name="T72" fmla="*/ 0 w 84"/>
                <a:gd name="T73" fmla="*/ 0 h 90"/>
                <a:gd name="T74" fmla="*/ 0 w 84"/>
                <a:gd name="T75" fmla="*/ 0 h 90"/>
                <a:gd name="T76" fmla="*/ 0 w 84"/>
                <a:gd name="T77" fmla="*/ 0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0"/>
                <a:gd name="T119" fmla="*/ 84 w 84"/>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0">
                  <a:moveTo>
                    <a:pt x="0" y="0"/>
                  </a:moveTo>
                  <a:lnTo>
                    <a:pt x="0" y="0"/>
                  </a:lnTo>
                  <a:lnTo>
                    <a:pt x="0" y="8"/>
                  </a:lnTo>
                  <a:lnTo>
                    <a:pt x="1" y="18"/>
                  </a:lnTo>
                  <a:lnTo>
                    <a:pt x="3" y="26"/>
                  </a:lnTo>
                  <a:lnTo>
                    <a:pt x="7" y="35"/>
                  </a:lnTo>
                  <a:lnTo>
                    <a:pt x="10" y="43"/>
                  </a:lnTo>
                  <a:lnTo>
                    <a:pt x="14" y="50"/>
                  </a:lnTo>
                  <a:lnTo>
                    <a:pt x="19" y="58"/>
                  </a:lnTo>
                  <a:lnTo>
                    <a:pt x="24" y="64"/>
                  </a:lnTo>
                  <a:lnTo>
                    <a:pt x="30" y="70"/>
                  </a:lnTo>
                  <a:lnTo>
                    <a:pt x="37" y="74"/>
                  </a:lnTo>
                  <a:lnTo>
                    <a:pt x="43" y="79"/>
                  </a:lnTo>
                  <a:lnTo>
                    <a:pt x="51" y="83"/>
                  </a:lnTo>
                  <a:lnTo>
                    <a:pt x="60" y="86"/>
                  </a:lnTo>
                  <a:lnTo>
                    <a:pt x="67" y="89"/>
                  </a:lnTo>
                  <a:lnTo>
                    <a:pt x="76" y="90"/>
                  </a:lnTo>
                  <a:lnTo>
                    <a:pt x="84" y="90"/>
                  </a:lnTo>
                  <a:lnTo>
                    <a:pt x="84" y="64"/>
                  </a:lnTo>
                  <a:lnTo>
                    <a:pt x="78" y="64"/>
                  </a:lnTo>
                  <a:lnTo>
                    <a:pt x="71" y="62"/>
                  </a:lnTo>
                  <a:lnTo>
                    <a:pt x="66" y="60"/>
                  </a:lnTo>
                  <a:lnTo>
                    <a:pt x="61" y="59"/>
                  </a:lnTo>
                  <a:lnTo>
                    <a:pt x="55" y="55"/>
                  </a:lnTo>
                  <a:lnTo>
                    <a:pt x="50" y="53"/>
                  </a:lnTo>
                  <a:lnTo>
                    <a:pt x="46" y="49"/>
                  </a:lnTo>
                  <a:lnTo>
                    <a:pt x="41" y="44"/>
                  </a:lnTo>
                  <a:lnTo>
                    <a:pt x="37" y="40"/>
                  </a:lnTo>
                  <a:lnTo>
                    <a:pt x="34" y="35"/>
                  </a:lnTo>
                  <a:lnTo>
                    <a:pt x="30" y="30"/>
                  </a:lnTo>
                  <a:lnTo>
                    <a:pt x="28" y="24"/>
                  </a:lnTo>
                  <a:lnTo>
                    <a:pt x="26" y="18"/>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312" name="Freeform 249"/>
            <p:cNvSpPr>
              <a:spLocks/>
            </p:cNvSpPr>
            <p:nvPr/>
          </p:nvSpPr>
          <p:spPr bwMode="auto">
            <a:xfrm>
              <a:off x="3427" y="2984"/>
              <a:ext cx="28" cy="32"/>
            </a:xfrm>
            <a:custGeom>
              <a:avLst/>
              <a:gdLst>
                <a:gd name="T0" fmla="*/ 3 w 84"/>
                <a:gd name="T1" fmla="*/ 0 h 95"/>
                <a:gd name="T2" fmla="*/ 3 w 84"/>
                <a:gd name="T3" fmla="*/ 0 h 95"/>
                <a:gd name="T4" fmla="*/ 3 w 84"/>
                <a:gd name="T5" fmla="*/ 0 h 95"/>
                <a:gd name="T6" fmla="*/ 2 w 84"/>
                <a:gd name="T7" fmla="*/ 0 h 95"/>
                <a:gd name="T8" fmla="*/ 2 w 84"/>
                <a:gd name="T9" fmla="*/ 0 h 95"/>
                <a:gd name="T10" fmla="*/ 2 w 84"/>
                <a:gd name="T11" fmla="*/ 0 h 95"/>
                <a:gd name="T12" fmla="*/ 2 w 84"/>
                <a:gd name="T13" fmla="*/ 0 h 95"/>
                <a:gd name="T14" fmla="*/ 1 w 84"/>
                <a:gd name="T15" fmla="*/ 1 h 95"/>
                <a:gd name="T16" fmla="*/ 1 w 84"/>
                <a:gd name="T17" fmla="*/ 1 h 95"/>
                <a:gd name="T18" fmla="*/ 1 w 84"/>
                <a:gd name="T19" fmla="*/ 1 h 95"/>
                <a:gd name="T20" fmla="*/ 1 w 84"/>
                <a:gd name="T21" fmla="*/ 1 h 95"/>
                <a:gd name="T22" fmla="*/ 1 w 84"/>
                <a:gd name="T23" fmla="*/ 2 h 95"/>
                <a:gd name="T24" fmla="*/ 0 w 84"/>
                <a:gd name="T25" fmla="*/ 2 h 95"/>
                <a:gd name="T26" fmla="*/ 0 w 84"/>
                <a:gd name="T27" fmla="*/ 2 h 95"/>
                <a:gd name="T28" fmla="*/ 0 w 84"/>
                <a:gd name="T29" fmla="*/ 2 h 95"/>
                <a:gd name="T30" fmla="*/ 0 w 84"/>
                <a:gd name="T31" fmla="*/ 3 h 95"/>
                <a:gd name="T32" fmla="*/ 0 w 84"/>
                <a:gd name="T33" fmla="*/ 3 h 95"/>
                <a:gd name="T34" fmla="*/ 0 w 84"/>
                <a:gd name="T35" fmla="*/ 4 h 95"/>
                <a:gd name="T36" fmla="*/ 1 w 84"/>
                <a:gd name="T37" fmla="*/ 4 h 95"/>
                <a:gd name="T38" fmla="*/ 1 w 84"/>
                <a:gd name="T39" fmla="*/ 3 h 95"/>
                <a:gd name="T40" fmla="*/ 1 w 84"/>
                <a:gd name="T41" fmla="*/ 3 h 95"/>
                <a:gd name="T42" fmla="*/ 1 w 84"/>
                <a:gd name="T43" fmla="*/ 3 h 95"/>
                <a:gd name="T44" fmla="*/ 1 w 84"/>
                <a:gd name="T45" fmla="*/ 3 h 95"/>
                <a:gd name="T46" fmla="*/ 1 w 84"/>
                <a:gd name="T47" fmla="*/ 2 h 95"/>
                <a:gd name="T48" fmla="*/ 1 w 84"/>
                <a:gd name="T49" fmla="*/ 2 h 95"/>
                <a:gd name="T50" fmla="*/ 1 w 84"/>
                <a:gd name="T51" fmla="*/ 2 h 95"/>
                <a:gd name="T52" fmla="*/ 2 w 84"/>
                <a:gd name="T53" fmla="*/ 2 h 95"/>
                <a:gd name="T54" fmla="*/ 2 w 84"/>
                <a:gd name="T55" fmla="*/ 2 h 95"/>
                <a:gd name="T56" fmla="*/ 2 w 84"/>
                <a:gd name="T57" fmla="*/ 1 h 95"/>
                <a:gd name="T58" fmla="*/ 2 w 84"/>
                <a:gd name="T59" fmla="*/ 1 h 95"/>
                <a:gd name="T60" fmla="*/ 2 w 84"/>
                <a:gd name="T61" fmla="*/ 1 h 95"/>
                <a:gd name="T62" fmla="*/ 2 w 84"/>
                <a:gd name="T63" fmla="*/ 1 h 95"/>
                <a:gd name="T64" fmla="*/ 3 w 84"/>
                <a:gd name="T65" fmla="*/ 1 h 95"/>
                <a:gd name="T66" fmla="*/ 3 w 84"/>
                <a:gd name="T67" fmla="*/ 1 h 95"/>
                <a:gd name="T68" fmla="*/ 3 w 84"/>
                <a:gd name="T69" fmla="*/ 1 h 95"/>
                <a:gd name="T70" fmla="*/ 3 w 84"/>
                <a:gd name="T71" fmla="*/ 1 h 95"/>
                <a:gd name="T72" fmla="*/ 3 w 84"/>
                <a:gd name="T73" fmla="*/ 0 h 95"/>
                <a:gd name="T74" fmla="*/ 3 w 84"/>
                <a:gd name="T75" fmla="*/ 0 h 95"/>
                <a:gd name="T76" fmla="*/ 3 w 84"/>
                <a:gd name="T77" fmla="*/ 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5"/>
                <a:gd name="T119" fmla="*/ 84 w 84"/>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5">
                  <a:moveTo>
                    <a:pt x="84" y="0"/>
                  </a:moveTo>
                  <a:lnTo>
                    <a:pt x="84" y="0"/>
                  </a:lnTo>
                  <a:lnTo>
                    <a:pt x="76" y="2"/>
                  </a:lnTo>
                  <a:lnTo>
                    <a:pt x="67" y="3"/>
                  </a:lnTo>
                  <a:lnTo>
                    <a:pt x="58" y="5"/>
                  </a:lnTo>
                  <a:lnTo>
                    <a:pt x="51" y="8"/>
                  </a:lnTo>
                  <a:lnTo>
                    <a:pt x="43" y="11"/>
                  </a:lnTo>
                  <a:lnTo>
                    <a:pt x="37" y="16"/>
                  </a:lnTo>
                  <a:lnTo>
                    <a:pt x="30" y="22"/>
                  </a:lnTo>
                  <a:lnTo>
                    <a:pt x="24" y="28"/>
                  </a:lnTo>
                  <a:lnTo>
                    <a:pt x="19" y="34"/>
                  </a:lnTo>
                  <a:lnTo>
                    <a:pt x="14" y="41"/>
                  </a:lnTo>
                  <a:lnTo>
                    <a:pt x="10" y="50"/>
                  </a:lnTo>
                  <a:lnTo>
                    <a:pt x="7" y="58"/>
                  </a:lnTo>
                  <a:lnTo>
                    <a:pt x="3" y="66"/>
                  </a:lnTo>
                  <a:lnTo>
                    <a:pt x="1" y="76"/>
                  </a:lnTo>
                  <a:lnTo>
                    <a:pt x="0" y="85"/>
                  </a:lnTo>
                  <a:lnTo>
                    <a:pt x="0" y="95"/>
                  </a:lnTo>
                  <a:lnTo>
                    <a:pt x="24" y="95"/>
                  </a:lnTo>
                  <a:lnTo>
                    <a:pt x="24" y="88"/>
                  </a:lnTo>
                  <a:lnTo>
                    <a:pt x="25" y="81"/>
                  </a:lnTo>
                  <a:lnTo>
                    <a:pt x="26" y="73"/>
                  </a:lnTo>
                  <a:lnTo>
                    <a:pt x="28" y="67"/>
                  </a:lnTo>
                  <a:lnTo>
                    <a:pt x="31" y="61"/>
                  </a:lnTo>
                  <a:lnTo>
                    <a:pt x="34" y="57"/>
                  </a:lnTo>
                  <a:lnTo>
                    <a:pt x="37" y="52"/>
                  </a:lnTo>
                  <a:lnTo>
                    <a:pt x="41" y="47"/>
                  </a:lnTo>
                  <a:lnTo>
                    <a:pt x="46" y="42"/>
                  </a:lnTo>
                  <a:lnTo>
                    <a:pt x="50" y="39"/>
                  </a:lnTo>
                  <a:lnTo>
                    <a:pt x="55" y="35"/>
                  </a:lnTo>
                  <a:lnTo>
                    <a:pt x="61" y="33"/>
                  </a:lnTo>
                  <a:lnTo>
                    <a:pt x="66" y="30"/>
                  </a:lnTo>
                  <a:lnTo>
                    <a:pt x="71" y="29"/>
                  </a:lnTo>
                  <a:lnTo>
                    <a:pt x="78" y="28"/>
                  </a:lnTo>
                  <a:lnTo>
                    <a:pt x="84" y="28"/>
                  </a:lnTo>
                  <a:lnTo>
                    <a:pt x="84" y="0"/>
                  </a:lnTo>
                  <a:close/>
                </a:path>
              </a:pathLst>
            </a:custGeom>
            <a:solidFill>
              <a:srgbClr val="1F1A17"/>
            </a:solidFill>
            <a:ln w="9525">
              <a:noFill/>
              <a:round/>
              <a:headEnd/>
              <a:tailEnd/>
            </a:ln>
          </p:spPr>
          <p:txBody>
            <a:bodyPr/>
            <a:lstStyle/>
            <a:p>
              <a:endParaRPr lang="en-US"/>
            </a:p>
          </p:txBody>
        </p:sp>
        <p:sp>
          <p:nvSpPr>
            <p:cNvPr id="45313" name="Freeform 250"/>
            <p:cNvSpPr>
              <a:spLocks/>
            </p:cNvSpPr>
            <p:nvPr/>
          </p:nvSpPr>
          <p:spPr bwMode="auto">
            <a:xfrm>
              <a:off x="3455" y="2984"/>
              <a:ext cx="28" cy="32"/>
            </a:xfrm>
            <a:custGeom>
              <a:avLst/>
              <a:gdLst>
                <a:gd name="T0" fmla="*/ 3 w 86"/>
                <a:gd name="T1" fmla="*/ 4 h 95"/>
                <a:gd name="T2" fmla="*/ 3 w 86"/>
                <a:gd name="T3" fmla="*/ 4 h 95"/>
                <a:gd name="T4" fmla="*/ 3 w 86"/>
                <a:gd name="T5" fmla="*/ 3 h 95"/>
                <a:gd name="T6" fmla="*/ 3 w 86"/>
                <a:gd name="T7" fmla="*/ 3 h 95"/>
                <a:gd name="T8" fmla="*/ 3 w 86"/>
                <a:gd name="T9" fmla="*/ 2 h 95"/>
                <a:gd name="T10" fmla="*/ 3 w 86"/>
                <a:gd name="T11" fmla="*/ 2 h 95"/>
                <a:gd name="T12" fmla="*/ 3 w 86"/>
                <a:gd name="T13" fmla="*/ 2 h 95"/>
                <a:gd name="T14" fmla="*/ 2 w 86"/>
                <a:gd name="T15" fmla="*/ 2 h 95"/>
                <a:gd name="T16" fmla="*/ 2 w 86"/>
                <a:gd name="T17" fmla="*/ 1 h 95"/>
                <a:gd name="T18" fmla="*/ 2 w 86"/>
                <a:gd name="T19" fmla="*/ 1 h 95"/>
                <a:gd name="T20" fmla="*/ 2 w 86"/>
                <a:gd name="T21" fmla="*/ 1 h 95"/>
                <a:gd name="T22" fmla="*/ 2 w 86"/>
                <a:gd name="T23" fmla="*/ 1 h 95"/>
                <a:gd name="T24" fmla="*/ 1 w 86"/>
                <a:gd name="T25" fmla="*/ 0 h 95"/>
                <a:gd name="T26" fmla="*/ 1 w 86"/>
                <a:gd name="T27" fmla="*/ 0 h 95"/>
                <a:gd name="T28" fmla="*/ 1 w 86"/>
                <a:gd name="T29" fmla="*/ 0 h 95"/>
                <a:gd name="T30" fmla="*/ 1 w 86"/>
                <a:gd name="T31" fmla="*/ 0 h 95"/>
                <a:gd name="T32" fmla="*/ 0 w 86"/>
                <a:gd name="T33" fmla="*/ 0 h 95"/>
                <a:gd name="T34" fmla="*/ 0 w 86"/>
                <a:gd name="T35" fmla="*/ 0 h 95"/>
                <a:gd name="T36" fmla="*/ 0 w 86"/>
                <a:gd name="T37" fmla="*/ 1 h 95"/>
                <a:gd name="T38" fmla="*/ 0 w 86"/>
                <a:gd name="T39" fmla="*/ 1 h 95"/>
                <a:gd name="T40" fmla="*/ 0 w 86"/>
                <a:gd name="T41" fmla="*/ 1 h 95"/>
                <a:gd name="T42" fmla="*/ 1 w 86"/>
                <a:gd name="T43" fmla="*/ 1 h 95"/>
                <a:gd name="T44" fmla="*/ 1 w 86"/>
                <a:gd name="T45" fmla="*/ 1 h 95"/>
                <a:gd name="T46" fmla="*/ 1 w 86"/>
                <a:gd name="T47" fmla="*/ 1 h 95"/>
                <a:gd name="T48" fmla="*/ 1 w 86"/>
                <a:gd name="T49" fmla="*/ 1 h 95"/>
                <a:gd name="T50" fmla="*/ 1 w 86"/>
                <a:gd name="T51" fmla="*/ 2 h 95"/>
                <a:gd name="T52" fmla="*/ 2 w 86"/>
                <a:gd name="T53" fmla="*/ 2 h 95"/>
                <a:gd name="T54" fmla="*/ 2 w 86"/>
                <a:gd name="T55" fmla="*/ 2 h 95"/>
                <a:gd name="T56" fmla="*/ 2 w 86"/>
                <a:gd name="T57" fmla="*/ 2 h 95"/>
                <a:gd name="T58" fmla="*/ 2 w 86"/>
                <a:gd name="T59" fmla="*/ 2 h 95"/>
                <a:gd name="T60" fmla="*/ 2 w 86"/>
                <a:gd name="T61" fmla="*/ 3 h 95"/>
                <a:gd name="T62" fmla="*/ 2 w 86"/>
                <a:gd name="T63" fmla="*/ 3 h 95"/>
                <a:gd name="T64" fmla="*/ 2 w 86"/>
                <a:gd name="T65" fmla="*/ 3 h 95"/>
                <a:gd name="T66" fmla="*/ 2 w 86"/>
                <a:gd name="T67" fmla="*/ 3 h 95"/>
                <a:gd name="T68" fmla="*/ 2 w 86"/>
                <a:gd name="T69" fmla="*/ 4 h 95"/>
                <a:gd name="T70" fmla="*/ 2 w 86"/>
                <a:gd name="T71" fmla="*/ 4 h 95"/>
                <a:gd name="T72" fmla="*/ 3 w 86"/>
                <a:gd name="T73" fmla="*/ 4 h 95"/>
                <a:gd name="T74" fmla="*/ 3 w 86"/>
                <a:gd name="T75" fmla="*/ 4 h 95"/>
                <a:gd name="T76" fmla="*/ 3 w 86"/>
                <a:gd name="T77" fmla="*/ 4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5"/>
                <a:gd name="T119" fmla="*/ 86 w 86"/>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5">
                  <a:moveTo>
                    <a:pt x="86" y="95"/>
                  </a:moveTo>
                  <a:lnTo>
                    <a:pt x="86" y="95"/>
                  </a:lnTo>
                  <a:lnTo>
                    <a:pt x="85" y="85"/>
                  </a:lnTo>
                  <a:lnTo>
                    <a:pt x="84" y="76"/>
                  </a:lnTo>
                  <a:lnTo>
                    <a:pt x="81" y="66"/>
                  </a:lnTo>
                  <a:lnTo>
                    <a:pt x="79" y="58"/>
                  </a:lnTo>
                  <a:lnTo>
                    <a:pt x="75" y="50"/>
                  </a:lnTo>
                  <a:lnTo>
                    <a:pt x="72" y="41"/>
                  </a:lnTo>
                  <a:lnTo>
                    <a:pt x="66" y="34"/>
                  </a:lnTo>
                  <a:lnTo>
                    <a:pt x="61" y="28"/>
                  </a:lnTo>
                  <a:lnTo>
                    <a:pt x="55" y="22"/>
                  </a:lnTo>
                  <a:lnTo>
                    <a:pt x="48" y="16"/>
                  </a:lnTo>
                  <a:lnTo>
                    <a:pt x="41" y="11"/>
                  </a:lnTo>
                  <a:lnTo>
                    <a:pt x="34" y="8"/>
                  </a:lnTo>
                  <a:lnTo>
                    <a:pt x="26" y="5"/>
                  </a:lnTo>
                  <a:lnTo>
                    <a:pt x="18" y="3"/>
                  </a:lnTo>
                  <a:lnTo>
                    <a:pt x="9" y="2"/>
                  </a:lnTo>
                  <a:lnTo>
                    <a:pt x="0" y="0"/>
                  </a:lnTo>
                  <a:lnTo>
                    <a:pt x="0" y="28"/>
                  </a:lnTo>
                  <a:lnTo>
                    <a:pt x="7" y="28"/>
                  </a:lnTo>
                  <a:lnTo>
                    <a:pt x="13" y="29"/>
                  </a:lnTo>
                  <a:lnTo>
                    <a:pt x="19" y="30"/>
                  </a:lnTo>
                  <a:lnTo>
                    <a:pt x="25" y="33"/>
                  </a:lnTo>
                  <a:lnTo>
                    <a:pt x="31" y="35"/>
                  </a:lnTo>
                  <a:lnTo>
                    <a:pt x="35" y="39"/>
                  </a:lnTo>
                  <a:lnTo>
                    <a:pt x="39" y="42"/>
                  </a:lnTo>
                  <a:lnTo>
                    <a:pt x="44" y="47"/>
                  </a:lnTo>
                  <a:lnTo>
                    <a:pt x="48" y="51"/>
                  </a:lnTo>
                  <a:lnTo>
                    <a:pt x="51" y="57"/>
                  </a:lnTo>
                  <a:lnTo>
                    <a:pt x="54" y="61"/>
                  </a:lnTo>
                  <a:lnTo>
                    <a:pt x="57" y="67"/>
                  </a:lnTo>
                  <a:lnTo>
                    <a:pt x="59" y="73"/>
                  </a:lnTo>
                  <a:lnTo>
                    <a:pt x="60" y="81"/>
                  </a:lnTo>
                  <a:lnTo>
                    <a:pt x="61" y="88"/>
                  </a:lnTo>
                  <a:lnTo>
                    <a:pt x="61" y="95"/>
                  </a:lnTo>
                  <a:lnTo>
                    <a:pt x="86" y="95"/>
                  </a:lnTo>
                  <a:close/>
                </a:path>
              </a:pathLst>
            </a:custGeom>
            <a:solidFill>
              <a:srgbClr val="1F1A17"/>
            </a:solidFill>
            <a:ln w="9525">
              <a:noFill/>
              <a:round/>
              <a:headEnd/>
              <a:tailEnd/>
            </a:ln>
          </p:spPr>
          <p:txBody>
            <a:bodyPr/>
            <a:lstStyle/>
            <a:p>
              <a:endParaRPr lang="en-US"/>
            </a:p>
          </p:txBody>
        </p:sp>
        <p:sp>
          <p:nvSpPr>
            <p:cNvPr id="45314" name="Freeform 251"/>
            <p:cNvSpPr>
              <a:spLocks/>
            </p:cNvSpPr>
            <p:nvPr/>
          </p:nvSpPr>
          <p:spPr bwMode="auto">
            <a:xfrm>
              <a:off x="2975" y="2903"/>
              <a:ext cx="48" cy="53"/>
            </a:xfrm>
            <a:custGeom>
              <a:avLst/>
              <a:gdLst>
                <a:gd name="T0" fmla="*/ 5 w 144"/>
                <a:gd name="T1" fmla="*/ 3 h 157"/>
                <a:gd name="T2" fmla="*/ 5 w 144"/>
                <a:gd name="T3" fmla="*/ 4 h 157"/>
                <a:gd name="T4" fmla="*/ 5 w 144"/>
                <a:gd name="T5" fmla="*/ 4 h 157"/>
                <a:gd name="T6" fmla="*/ 5 w 144"/>
                <a:gd name="T7" fmla="*/ 5 h 157"/>
                <a:gd name="T8" fmla="*/ 4 w 144"/>
                <a:gd name="T9" fmla="*/ 5 h 157"/>
                <a:gd name="T10" fmla="*/ 4 w 144"/>
                <a:gd name="T11" fmla="*/ 6 h 157"/>
                <a:gd name="T12" fmla="*/ 3 w 144"/>
                <a:gd name="T13" fmla="*/ 6 h 157"/>
                <a:gd name="T14" fmla="*/ 3 w 144"/>
                <a:gd name="T15" fmla="*/ 6 h 157"/>
                <a:gd name="T16" fmla="*/ 2 w 144"/>
                <a:gd name="T17" fmla="*/ 6 h 157"/>
                <a:gd name="T18" fmla="*/ 2 w 144"/>
                <a:gd name="T19" fmla="*/ 6 h 157"/>
                <a:gd name="T20" fmla="*/ 1 w 144"/>
                <a:gd name="T21" fmla="*/ 6 h 157"/>
                <a:gd name="T22" fmla="*/ 1 w 144"/>
                <a:gd name="T23" fmla="*/ 5 h 157"/>
                <a:gd name="T24" fmla="*/ 1 w 144"/>
                <a:gd name="T25" fmla="*/ 5 h 157"/>
                <a:gd name="T26" fmla="*/ 0 w 144"/>
                <a:gd name="T27" fmla="*/ 4 h 157"/>
                <a:gd name="T28" fmla="*/ 0 w 144"/>
                <a:gd name="T29" fmla="*/ 4 h 157"/>
                <a:gd name="T30" fmla="*/ 0 w 144"/>
                <a:gd name="T31" fmla="*/ 3 h 157"/>
                <a:gd name="T32" fmla="*/ 0 w 144"/>
                <a:gd name="T33" fmla="*/ 3 h 157"/>
                <a:gd name="T34" fmla="*/ 0 w 144"/>
                <a:gd name="T35" fmla="*/ 2 h 157"/>
                <a:gd name="T36" fmla="*/ 0 w 144"/>
                <a:gd name="T37" fmla="*/ 2 h 157"/>
                <a:gd name="T38" fmla="*/ 1 w 144"/>
                <a:gd name="T39" fmla="*/ 1 h 157"/>
                <a:gd name="T40" fmla="*/ 1 w 144"/>
                <a:gd name="T41" fmla="*/ 1 h 157"/>
                <a:gd name="T42" fmla="*/ 1 w 144"/>
                <a:gd name="T43" fmla="*/ 0 h 157"/>
                <a:gd name="T44" fmla="*/ 2 w 144"/>
                <a:gd name="T45" fmla="*/ 0 h 157"/>
                <a:gd name="T46" fmla="*/ 2 w 144"/>
                <a:gd name="T47" fmla="*/ 0 h 157"/>
                <a:gd name="T48" fmla="*/ 3 w 144"/>
                <a:gd name="T49" fmla="*/ 0 h 157"/>
                <a:gd name="T50" fmla="*/ 3 w 144"/>
                <a:gd name="T51" fmla="*/ 0 h 157"/>
                <a:gd name="T52" fmla="*/ 4 w 144"/>
                <a:gd name="T53" fmla="*/ 0 h 157"/>
                <a:gd name="T54" fmla="*/ 4 w 144"/>
                <a:gd name="T55" fmla="*/ 1 h 157"/>
                <a:gd name="T56" fmla="*/ 5 w 144"/>
                <a:gd name="T57" fmla="*/ 1 h 157"/>
                <a:gd name="T58" fmla="*/ 5 w 144"/>
                <a:gd name="T59" fmla="*/ 2 h 157"/>
                <a:gd name="T60" fmla="*/ 5 w 144"/>
                <a:gd name="T61" fmla="*/ 2 h 157"/>
                <a:gd name="T62" fmla="*/ 5 w 144"/>
                <a:gd name="T63" fmla="*/ 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57"/>
                <a:gd name="T98" fmla="*/ 144 w 144"/>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57">
                  <a:moveTo>
                    <a:pt x="144" y="81"/>
                  </a:moveTo>
                  <a:lnTo>
                    <a:pt x="144" y="88"/>
                  </a:lnTo>
                  <a:lnTo>
                    <a:pt x="143" y="96"/>
                  </a:lnTo>
                  <a:lnTo>
                    <a:pt x="141" y="103"/>
                  </a:lnTo>
                  <a:lnTo>
                    <a:pt x="139" y="111"/>
                  </a:lnTo>
                  <a:lnTo>
                    <a:pt x="136" y="117"/>
                  </a:lnTo>
                  <a:lnTo>
                    <a:pt x="133" y="124"/>
                  </a:lnTo>
                  <a:lnTo>
                    <a:pt x="128" y="130"/>
                  </a:lnTo>
                  <a:lnTo>
                    <a:pt x="124" y="135"/>
                  </a:lnTo>
                  <a:lnTo>
                    <a:pt x="118" y="139"/>
                  </a:lnTo>
                  <a:lnTo>
                    <a:pt x="113" y="144"/>
                  </a:lnTo>
                  <a:lnTo>
                    <a:pt x="108" y="148"/>
                  </a:lnTo>
                  <a:lnTo>
                    <a:pt x="101" y="151"/>
                  </a:lnTo>
                  <a:lnTo>
                    <a:pt x="94" y="154"/>
                  </a:lnTo>
                  <a:lnTo>
                    <a:pt x="87" y="156"/>
                  </a:lnTo>
                  <a:lnTo>
                    <a:pt x="80" y="157"/>
                  </a:lnTo>
                  <a:lnTo>
                    <a:pt x="72" y="157"/>
                  </a:lnTo>
                  <a:lnTo>
                    <a:pt x="64" y="157"/>
                  </a:lnTo>
                  <a:lnTo>
                    <a:pt x="57" y="156"/>
                  </a:lnTo>
                  <a:lnTo>
                    <a:pt x="49" y="154"/>
                  </a:lnTo>
                  <a:lnTo>
                    <a:pt x="43" y="151"/>
                  </a:lnTo>
                  <a:lnTo>
                    <a:pt x="36" y="148"/>
                  </a:lnTo>
                  <a:lnTo>
                    <a:pt x="31" y="144"/>
                  </a:lnTo>
                  <a:lnTo>
                    <a:pt x="26" y="139"/>
                  </a:lnTo>
                  <a:lnTo>
                    <a:pt x="20" y="135"/>
                  </a:lnTo>
                  <a:lnTo>
                    <a:pt x="16" y="130"/>
                  </a:lnTo>
                  <a:lnTo>
                    <a:pt x="12" y="124"/>
                  </a:lnTo>
                  <a:lnTo>
                    <a:pt x="8" y="117"/>
                  </a:lnTo>
                  <a:lnTo>
                    <a:pt x="5" y="111"/>
                  </a:lnTo>
                  <a:lnTo>
                    <a:pt x="3" y="103"/>
                  </a:lnTo>
                  <a:lnTo>
                    <a:pt x="1" y="96"/>
                  </a:lnTo>
                  <a:lnTo>
                    <a:pt x="0" y="88"/>
                  </a:lnTo>
                  <a:lnTo>
                    <a:pt x="0" y="81"/>
                  </a:lnTo>
                  <a:lnTo>
                    <a:pt x="0" y="72"/>
                  </a:lnTo>
                  <a:lnTo>
                    <a:pt x="1" y="64"/>
                  </a:lnTo>
                  <a:lnTo>
                    <a:pt x="3" y="56"/>
                  </a:lnTo>
                  <a:lnTo>
                    <a:pt x="5" y="48"/>
                  </a:lnTo>
                  <a:lnTo>
                    <a:pt x="8" y="41"/>
                  </a:lnTo>
                  <a:lnTo>
                    <a:pt x="12" y="35"/>
                  </a:lnTo>
                  <a:lnTo>
                    <a:pt x="16" y="29"/>
                  </a:lnTo>
                  <a:lnTo>
                    <a:pt x="20" y="23"/>
                  </a:lnTo>
                  <a:lnTo>
                    <a:pt x="26" y="17"/>
                  </a:lnTo>
                  <a:lnTo>
                    <a:pt x="31" y="14"/>
                  </a:lnTo>
                  <a:lnTo>
                    <a:pt x="36" y="9"/>
                  </a:lnTo>
                  <a:lnTo>
                    <a:pt x="43" y="6"/>
                  </a:lnTo>
                  <a:lnTo>
                    <a:pt x="49" y="3"/>
                  </a:lnTo>
                  <a:lnTo>
                    <a:pt x="57" y="2"/>
                  </a:lnTo>
                  <a:lnTo>
                    <a:pt x="64" y="0"/>
                  </a:lnTo>
                  <a:lnTo>
                    <a:pt x="72" y="0"/>
                  </a:lnTo>
                  <a:lnTo>
                    <a:pt x="80" y="0"/>
                  </a:lnTo>
                  <a:lnTo>
                    <a:pt x="87" y="2"/>
                  </a:lnTo>
                  <a:lnTo>
                    <a:pt x="94" y="3"/>
                  </a:lnTo>
                  <a:lnTo>
                    <a:pt x="101" y="6"/>
                  </a:lnTo>
                  <a:lnTo>
                    <a:pt x="108" y="9"/>
                  </a:lnTo>
                  <a:lnTo>
                    <a:pt x="113" y="14"/>
                  </a:lnTo>
                  <a:lnTo>
                    <a:pt x="118" y="17"/>
                  </a:lnTo>
                  <a:lnTo>
                    <a:pt x="124" y="23"/>
                  </a:lnTo>
                  <a:lnTo>
                    <a:pt x="128" y="29"/>
                  </a:lnTo>
                  <a:lnTo>
                    <a:pt x="133" y="35"/>
                  </a:lnTo>
                  <a:lnTo>
                    <a:pt x="136" y="41"/>
                  </a:lnTo>
                  <a:lnTo>
                    <a:pt x="139" y="48"/>
                  </a:lnTo>
                  <a:lnTo>
                    <a:pt x="141" y="56"/>
                  </a:lnTo>
                  <a:lnTo>
                    <a:pt x="143" y="64"/>
                  </a:lnTo>
                  <a:lnTo>
                    <a:pt x="144" y="72"/>
                  </a:lnTo>
                  <a:lnTo>
                    <a:pt x="144" y="81"/>
                  </a:lnTo>
                  <a:close/>
                </a:path>
              </a:pathLst>
            </a:custGeom>
            <a:solidFill>
              <a:srgbClr val="E87A41"/>
            </a:solidFill>
            <a:ln w="9525">
              <a:noFill/>
              <a:round/>
              <a:headEnd/>
              <a:tailEnd/>
            </a:ln>
          </p:spPr>
          <p:txBody>
            <a:bodyPr/>
            <a:lstStyle/>
            <a:p>
              <a:endParaRPr lang="en-US"/>
            </a:p>
          </p:txBody>
        </p:sp>
        <p:sp>
          <p:nvSpPr>
            <p:cNvPr id="45315" name="Freeform 252"/>
            <p:cNvSpPr>
              <a:spLocks/>
            </p:cNvSpPr>
            <p:nvPr/>
          </p:nvSpPr>
          <p:spPr bwMode="auto">
            <a:xfrm>
              <a:off x="2999" y="2930"/>
              <a:ext cx="28" cy="30"/>
            </a:xfrm>
            <a:custGeom>
              <a:avLst/>
              <a:gdLst>
                <a:gd name="T0" fmla="*/ 0 w 85"/>
                <a:gd name="T1" fmla="*/ 3 h 90"/>
                <a:gd name="T2" fmla="*/ 0 w 85"/>
                <a:gd name="T3" fmla="*/ 3 h 90"/>
                <a:gd name="T4" fmla="*/ 0 w 85"/>
                <a:gd name="T5" fmla="*/ 3 h 90"/>
                <a:gd name="T6" fmla="*/ 1 w 85"/>
                <a:gd name="T7" fmla="*/ 3 h 90"/>
                <a:gd name="T8" fmla="*/ 1 w 85"/>
                <a:gd name="T9" fmla="*/ 3 h 90"/>
                <a:gd name="T10" fmla="*/ 1 w 85"/>
                <a:gd name="T11" fmla="*/ 3 h 90"/>
                <a:gd name="T12" fmla="*/ 2 w 85"/>
                <a:gd name="T13" fmla="*/ 3 h 90"/>
                <a:gd name="T14" fmla="*/ 2 w 85"/>
                <a:gd name="T15" fmla="*/ 3 h 90"/>
                <a:gd name="T16" fmla="*/ 2 w 85"/>
                <a:gd name="T17" fmla="*/ 3 h 90"/>
                <a:gd name="T18" fmla="*/ 2 w 85"/>
                <a:gd name="T19" fmla="*/ 2 h 90"/>
                <a:gd name="T20" fmla="*/ 2 w 85"/>
                <a:gd name="T21" fmla="*/ 2 h 90"/>
                <a:gd name="T22" fmla="*/ 3 w 85"/>
                <a:gd name="T23" fmla="*/ 2 h 90"/>
                <a:gd name="T24" fmla="*/ 3 w 85"/>
                <a:gd name="T25" fmla="*/ 2 h 90"/>
                <a:gd name="T26" fmla="*/ 3 w 85"/>
                <a:gd name="T27" fmla="*/ 1 h 90"/>
                <a:gd name="T28" fmla="*/ 3 w 85"/>
                <a:gd name="T29" fmla="*/ 1 h 90"/>
                <a:gd name="T30" fmla="*/ 3 w 85"/>
                <a:gd name="T31" fmla="*/ 1 h 90"/>
                <a:gd name="T32" fmla="*/ 3 w 85"/>
                <a:gd name="T33" fmla="*/ 0 h 90"/>
                <a:gd name="T34" fmla="*/ 3 w 85"/>
                <a:gd name="T35" fmla="*/ 0 h 90"/>
                <a:gd name="T36" fmla="*/ 2 w 85"/>
                <a:gd name="T37" fmla="*/ 0 h 90"/>
                <a:gd name="T38" fmla="*/ 2 w 85"/>
                <a:gd name="T39" fmla="*/ 0 h 90"/>
                <a:gd name="T40" fmla="*/ 2 w 85"/>
                <a:gd name="T41" fmla="*/ 0 h 90"/>
                <a:gd name="T42" fmla="*/ 2 w 85"/>
                <a:gd name="T43" fmla="*/ 1 h 90"/>
                <a:gd name="T44" fmla="*/ 2 w 85"/>
                <a:gd name="T45" fmla="*/ 1 h 90"/>
                <a:gd name="T46" fmla="*/ 2 w 85"/>
                <a:gd name="T47" fmla="*/ 1 h 90"/>
                <a:gd name="T48" fmla="*/ 2 w 85"/>
                <a:gd name="T49" fmla="*/ 1 h 90"/>
                <a:gd name="T50" fmla="*/ 2 w 85"/>
                <a:gd name="T51" fmla="*/ 1 h 90"/>
                <a:gd name="T52" fmla="*/ 2 w 85"/>
                <a:gd name="T53" fmla="*/ 2 h 90"/>
                <a:gd name="T54" fmla="*/ 1 w 85"/>
                <a:gd name="T55" fmla="*/ 2 h 90"/>
                <a:gd name="T56" fmla="*/ 1 w 85"/>
                <a:gd name="T57" fmla="*/ 2 h 90"/>
                <a:gd name="T58" fmla="*/ 1 w 85"/>
                <a:gd name="T59" fmla="*/ 2 h 90"/>
                <a:gd name="T60" fmla="*/ 1 w 85"/>
                <a:gd name="T61" fmla="*/ 2 h 90"/>
                <a:gd name="T62" fmla="*/ 1 w 85"/>
                <a:gd name="T63" fmla="*/ 2 h 90"/>
                <a:gd name="T64" fmla="*/ 0 w 85"/>
                <a:gd name="T65" fmla="*/ 2 h 90"/>
                <a:gd name="T66" fmla="*/ 0 w 85"/>
                <a:gd name="T67" fmla="*/ 2 h 90"/>
                <a:gd name="T68" fmla="*/ 0 w 85"/>
                <a:gd name="T69" fmla="*/ 2 h 90"/>
                <a:gd name="T70" fmla="*/ 0 w 85"/>
                <a:gd name="T71" fmla="*/ 2 h 90"/>
                <a:gd name="T72" fmla="*/ 0 w 85"/>
                <a:gd name="T73" fmla="*/ 3 h 90"/>
                <a:gd name="T74" fmla="*/ 0 w 85"/>
                <a:gd name="T75" fmla="*/ 3 h 90"/>
                <a:gd name="T76" fmla="*/ 0 w 85"/>
                <a:gd name="T77" fmla="*/ 3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90"/>
                  </a:moveTo>
                  <a:lnTo>
                    <a:pt x="0" y="90"/>
                  </a:lnTo>
                  <a:lnTo>
                    <a:pt x="9" y="90"/>
                  </a:lnTo>
                  <a:lnTo>
                    <a:pt x="17" y="88"/>
                  </a:lnTo>
                  <a:lnTo>
                    <a:pt x="26" y="86"/>
                  </a:lnTo>
                  <a:lnTo>
                    <a:pt x="34" y="82"/>
                  </a:lnTo>
                  <a:lnTo>
                    <a:pt x="41" y="79"/>
                  </a:lnTo>
                  <a:lnTo>
                    <a:pt x="48" y="74"/>
                  </a:lnTo>
                  <a:lnTo>
                    <a:pt x="54" y="69"/>
                  </a:lnTo>
                  <a:lnTo>
                    <a:pt x="61" y="63"/>
                  </a:lnTo>
                  <a:lnTo>
                    <a:pt x="66" y="57"/>
                  </a:lnTo>
                  <a:lnTo>
                    <a:pt x="70" y="50"/>
                  </a:lnTo>
                  <a:lnTo>
                    <a:pt x="75" y="43"/>
                  </a:lnTo>
                  <a:lnTo>
                    <a:pt x="78" y="34"/>
                  </a:lnTo>
                  <a:lnTo>
                    <a:pt x="81" y="26"/>
                  </a:lnTo>
                  <a:lnTo>
                    <a:pt x="83" y="18"/>
                  </a:lnTo>
                  <a:lnTo>
                    <a:pt x="84" y="9"/>
                  </a:lnTo>
                  <a:lnTo>
                    <a:pt x="85" y="0"/>
                  </a:lnTo>
                  <a:lnTo>
                    <a:pt x="61" y="0"/>
                  </a:lnTo>
                  <a:lnTo>
                    <a:pt x="61" y="6"/>
                  </a:lnTo>
                  <a:lnTo>
                    <a:pt x="59" y="13"/>
                  </a:lnTo>
                  <a:lnTo>
                    <a:pt x="58" y="19"/>
                  </a:lnTo>
                  <a:lnTo>
                    <a:pt x="56" y="24"/>
                  </a:lnTo>
                  <a:lnTo>
                    <a:pt x="54" y="30"/>
                  </a:lnTo>
                  <a:lnTo>
                    <a:pt x="51" y="34"/>
                  </a:lnTo>
                  <a:lnTo>
                    <a:pt x="48" y="39"/>
                  </a:lnTo>
                  <a:lnTo>
                    <a:pt x="43" y="44"/>
                  </a:lnTo>
                  <a:lnTo>
                    <a:pt x="39" y="49"/>
                  </a:lnTo>
                  <a:lnTo>
                    <a:pt x="35" y="52"/>
                  </a:lnTo>
                  <a:lnTo>
                    <a:pt x="30" y="55"/>
                  </a:lnTo>
                  <a:lnTo>
                    <a:pt x="25" y="58"/>
                  </a:lnTo>
                  <a:lnTo>
                    <a:pt x="18" y="60"/>
                  </a:lnTo>
                  <a:lnTo>
                    <a:pt x="13" y="62"/>
                  </a:lnTo>
                  <a:lnTo>
                    <a:pt x="7" y="63"/>
                  </a:lnTo>
                  <a:lnTo>
                    <a:pt x="0" y="63"/>
                  </a:lnTo>
                  <a:lnTo>
                    <a:pt x="0" y="90"/>
                  </a:lnTo>
                  <a:close/>
                </a:path>
              </a:pathLst>
            </a:custGeom>
            <a:solidFill>
              <a:srgbClr val="1F1A17"/>
            </a:solidFill>
            <a:ln w="9525">
              <a:noFill/>
              <a:round/>
              <a:headEnd/>
              <a:tailEnd/>
            </a:ln>
          </p:spPr>
          <p:txBody>
            <a:bodyPr/>
            <a:lstStyle/>
            <a:p>
              <a:endParaRPr lang="en-US"/>
            </a:p>
          </p:txBody>
        </p:sp>
        <p:sp>
          <p:nvSpPr>
            <p:cNvPr id="45316" name="Freeform 253"/>
            <p:cNvSpPr>
              <a:spLocks/>
            </p:cNvSpPr>
            <p:nvPr/>
          </p:nvSpPr>
          <p:spPr bwMode="auto">
            <a:xfrm>
              <a:off x="2970" y="2930"/>
              <a:ext cx="29" cy="30"/>
            </a:xfrm>
            <a:custGeom>
              <a:avLst/>
              <a:gdLst>
                <a:gd name="T0" fmla="*/ 0 w 85"/>
                <a:gd name="T1" fmla="*/ 0 h 90"/>
                <a:gd name="T2" fmla="*/ 0 w 85"/>
                <a:gd name="T3" fmla="*/ 0 h 90"/>
                <a:gd name="T4" fmla="*/ 0 w 85"/>
                <a:gd name="T5" fmla="*/ 0 h 90"/>
                <a:gd name="T6" fmla="*/ 0 w 85"/>
                <a:gd name="T7" fmla="*/ 1 h 90"/>
                <a:gd name="T8" fmla="*/ 0 w 85"/>
                <a:gd name="T9" fmla="*/ 1 h 90"/>
                <a:gd name="T10" fmla="*/ 0 w 85"/>
                <a:gd name="T11" fmla="*/ 1 h 90"/>
                <a:gd name="T12" fmla="*/ 0 w 85"/>
                <a:gd name="T13" fmla="*/ 2 h 90"/>
                <a:gd name="T14" fmla="*/ 1 w 85"/>
                <a:gd name="T15" fmla="*/ 2 h 90"/>
                <a:gd name="T16" fmla="*/ 1 w 85"/>
                <a:gd name="T17" fmla="*/ 2 h 90"/>
                <a:gd name="T18" fmla="*/ 1 w 85"/>
                <a:gd name="T19" fmla="*/ 2 h 90"/>
                <a:gd name="T20" fmla="*/ 1 w 85"/>
                <a:gd name="T21" fmla="*/ 3 h 90"/>
                <a:gd name="T22" fmla="*/ 1 w 85"/>
                <a:gd name="T23" fmla="*/ 3 h 90"/>
                <a:gd name="T24" fmla="*/ 2 w 85"/>
                <a:gd name="T25" fmla="*/ 3 h 90"/>
                <a:gd name="T26" fmla="*/ 2 w 85"/>
                <a:gd name="T27" fmla="*/ 3 h 90"/>
                <a:gd name="T28" fmla="*/ 2 w 85"/>
                <a:gd name="T29" fmla="*/ 3 h 90"/>
                <a:gd name="T30" fmla="*/ 3 w 85"/>
                <a:gd name="T31" fmla="*/ 3 h 90"/>
                <a:gd name="T32" fmla="*/ 3 w 85"/>
                <a:gd name="T33" fmla="*/ 3 h 90"/>
                <a:gd name="T34" fmla="*/ 3 w 85"/>
                <a:gd name="T35" fmla="*/ 3 h 90"/>
                <a:gd name="T36" fmla="*/ 3 w 85"/>
                <a:gd name="T37" fmla="*/ 2 h 90"/>
                <a:gd name="T38" fmla="*/ 3 w 85"/>
                <a:gd name="T39" fmla="*/ 2 h 90"/>
                <a:gd name="T40" fmla="*/ 3 w 85"/>
                <a:gd name="T41" fmla="*/ 2 h 90"/>
                <a:gd name="T42" fmla="*/ 3 w 85"/>
                <a:gd name="T43" fmla="*/ 2 h 90"/>
                <a:gd name="T44" fmla="*/ 2 w 85"/>
                <a:gd name="T45" fmla="*/ 2 h 90"/>
                <a:gd name="T46" fmla="*/ 2 w 85"/>
                <a:gd name="T47" fmla="*/ 2 h 90"/>
                <a:gd name="T48" fmla="*/ 2 w 85"/>
                <a:gd name="T49" fmla="*/ 2 h 90"/>
                <a:gd name="T50" fmla="*/ 2 w 85"/>
                <a:gd name="T51" fmla="*/ 2 h 90"/>
                <a:gd name="T52" fmla="*/ 2 w 85"/>
                <a:gd name="T53" fmla="*/ 2 h 90"/>
                <a:gd name="T54" fmla="*/ 1 w 85"/>
                <a:gd name="T55" fmla="*/ 1 h 90"/>
                <a:gd name="T56" fmla="*/ 1 w 85"/>
                <a:gd name="T57" fmla="*/ 1 h 90"/>
                <a:gd name="T58" fmla="*/ 1 w 85"/>
                <a:gd name="T59" fmla="*/ 1 h 90"/>
                <a:gd name="T60" fmla="*/ 1 w 85"/>
                <a:gd name="T61" fmla="*/ 1 h 90"/>
                <a:gd name="T62" fmla="*/ 1 w 85"/>
                <a:gd name="T63" fmla="*/ 1 h 90"/>
                <a:gd name="T64" fmla="*/ 1 w 85"/>
                <a:gd name="T65" fmla="*/ 0 h 90"/>
                <a:gd name="T66" fmla="*/ 1 w 85"/>
                <a:gd name="T67" fmla="*/ 0 h 90"/>
                <a:gd name="T68" fmla="*/ 1 w 85"/>
                <a:gd name="T69" fmla="*/ 0 h 90"/>
                <a:gd name="T70" fmla="*/ 1 w 85"/>
                <a:gd name="T71" fmla="*/ 0 h 90"/>
                <a:gd name="T72" fmla="*/ 0 w 85"/>
                <a:gd name="T73" fmla="*/ 0 h 90"/>
                <a:gd name="T74" fmla="*/ 0 w 85"/>
                <a:gd name="T75" fmla="*/ 0 h 90"/>
                <a:gd name="T76" fmla="*/ 0 w 85"/>
                <a:gd name="T77" fmla="*/ 0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0"/>
                <a:gd name="T119" fmla="*/ 85 w 85"/>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0">
                  <a:moveTo>
                    <a:pt x="0" y="0"/>
                  </a:moveTo>
                  <a:lnTo>
                    <a:pt x="0" y="0"/>
                  </a:lnTo>
                  <a:lnTo>
                    <a:pt x="1" y="8"/>
                  </a:lnTo>
                  <a:lnTo>
                    <a:pt x="2" y="18"/>
                  </a:lnTo>
                  <a:lnTo>
                    <a:pt x="4" y="26"/>
                  </a:lnTo>
                  <a:lnTo>
                    <a:pt x="7" y="34"/>
                  </a:lnTo>
                  <a:lnTo>
                    <a:pt x="11" y="43"/>
                  </a:lnTo>
                  <a:lnTo>
                    <a:pt x="15" y="50"/>
                  </a:lnTo>
                  <a:lnTo>
                    <a:pt x="19" y="57"/>
                  </a:lnTo>
                  <a:lnTo>
                    <a:pt x="25" y="63"/>
                  </a:lnTo>
                  <a:lnTo>
                    <a:pt x="31" y="69"/>
                  </a:lnTo>
                  <a:lnTo>
                    <a:pt x="38" y="74"/>
                  </a:lnTo>
                  <a:lnTo>
                    <a:pt x="44" y="79"/>
                  </a:lnTo>
                  <a:lnTo>
                    <a:pt x="52" y="82"/>
                  </a:lnTo>
                  <a:lnTo>
                    <a:pt x="59" y="86"/>
                  </a:lnTo>
                  <a:lnTo>
                    <a:pt x="68" y="88"/>
                  </a:lnTo>
                  <a:lnTo>
                    <a:pt x="76" y="90"/>
                  </a:lnTo>
                  <a:lnTo>
                    <a:pt x="85" y="90"/>
                  </a:lnTo>
                  <a:lnTo>
                    <a:pt x="85" y="63"/>
                  </a:lnTo>
                  <a:lnTo>
                    <a:pt x="79" y="63"/>
                  </a:lnTo>
                  <a:lnTo>
                    <a:pt x="72" y="62"/>
                  </a:lnTo>
                  <a:lnTo>
                    <a:pt x="67" y="60"/>
                  </a:lnTo>
                  <a:lnTo>
                    <a:pt x="60" y="58"/>
                  </a:lnTo>
                  <a:lnTo>
                    <a:pt x="55" y="55"/>
                  </a:lnTo>
                  <a:lnTo>
                    <a:pt x="50" y="52"/>
                  </a:lnTo>
                  <a:lnTo>
                    <a:pt x="46" y="49"/>
                  </a:lnTo>
                  <a:lnTo>
                    <a:pt x="42" y="44"/>
                  </a:lnTo>
                  <a:lnTo>
                    <a:pt x="38" y="39"/>
                  </a:lnTo>
                  <a:lnTo>
                    <a:pt x="34" y="34"/>
                  </a:lnTo>
                  <a:lnTo>
                    <a:pt x="31" y="30"/>
                  </a:lnTo>
                  <a:lnTo>
                    <a:pt x="29" y="24"/>
                  </a:lnTo>
                  <a:lnTo>
                    <a:pt x="27" y="19"/>
                  </a:lnTo>
                  <a:lnTo>
                    <a:pt x="26" y="13"/>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317" name="Freeform 254"/>
            <p:cNvSpPr>
              <a:spLocks/>
            </p:cNvSpPr>
            <p:nvPr/>
          </p:nvSpPr>
          <p:spPr bwMode="auto">
            <a:xfrm>
              <a:off x="2970" y="2899"/>
              <a:ext cx="29" cy="31"/>
            </a:xfrm>
            <a:custGeom>
              <a:avLst/>
              <a:gdLst>
                <a:gd name="T0" fmla="*/ 3 w 85"/>
                <a:gd name="T1" fmla="*/ 0 h 95"/>
                <a:gd name="T2" fmla="*/ 3 w 85"/>
                <a:gd name="T3" fmla="*/ 0 h 95"/>
                <a:gd name="T4" fmla="*/ 3 w 85"/>
                <a:gd name="T5" fmla="*/ 0 h 95"/>
                <a:gd name="T6" fmla="*/ 3 w 85"/>
                <a:gd name="T7" fmla="*/ 0 h 95"/>
                <a:gd name="T8" fmla="*/ 2 w 85"/>
                <a:gd name="T9" fmla="*/ 0 h 95"/>
                <a:gd name="T10" fmla="*/ 2 w 85"/>
                <a:gd name="T11" fmla="*/ 0 h 95"/>
                <a:gd name="T12" fmla="*/ 2 w 85"/>
                <a:gd name="T13" fmla="*/ 0 h 95"/>
                <a:gd name="T14" fmla="*/ 1 w 85"/>
                <a:gd name="T15" fmla="*/ 1 h 95"/>
                <a:gd name="T16" fmla="*/ 1 w 85"/>
                <a:gd name="T17" fmla="*/ 1 h 95"/>
                <a:gd name="T18" fmla="*/ 1 w 85"/>
                <a:gd name="T19" fmla="*/ 1 h 95"/>
                <a:gd name="T20" fmla="*/ 1 w 85"/>
                <a:gd name="T21" fmla="*/ 1 h 95"/>
                <a:gd name="T22" fmla="*/ 1 w 85"/>
                <a:gd name="T23" fmla="*/ 2 h 95"/>
                <a:gd name="T24" fmla="*/ 0 w 85"/>
                <a:gd name="T25" fmla="*/ 2 h 95"/>
                <a:gd name="T26" fmla="*/ 0 w 85"/>
                <a:gd name="T27" fmla="*/ 2 h 95"/>
                <a:gd name="T28" fmla="*/ 0 w 85"/>
                <a:gd name="T29" fmla="*/ 2 h 95"/>
                <a:gd name="T30" fmla="*/ 0 w 85"/>
                <a:gd name="T31" fmla="*/ 3 h 95"/>
                <a:gd name="T32" fmla="*/ 0 w 85"/>
                <a:gd name="T33" fmla="*/ 3 h 95"/>
                <a:gd name="T34" fmla="*/ 0 w 85"/>
                <a:gd name="T35" fmla="*/ 3 h 95"/>
                <a:gd name="T36" fmla="*/ 1 w 85"/>
                <a:gd name="T37" fmla="*/ 3 h 95"/>
                <a:gd name="T38" fmla="*/ 1 w 85"/>
                <a:gd name="T39" fmla="*/ 3 h 95"/>
                <a:gd name="T40" fmla="*/ 1 w 85"/>
                <a:gd name="T41" fmla="*/ 3 h 95"/>
                <a:gd name="T42" fmla="*/ 1 w 85"/>
                <a:gd name="T43" fmla="*/ 3 h 95"/>
                <a:gd name="T44" fmla="*/ 1 w 85"/>
                <a:gd name="T45" fmla="*/ 2 h 95"/>
                <a:gd name="T46" fmla="*/ 1 w 85"/>
                <a:gd name="T47" fmla="*/ 2 h 95"/>
                <a:gd name="T48" fmla="*/ 1 w 85"/>
                <a:gd name="T49" fmla="*/ 2 h 95"/>
                <a:gd name="T50" fmla="*/ 1 w 85"/>
                <a:gd name="T51" fmla="*/ 2 h 95"/>
                <a:gd name="T52" fmla="*/ 2 w 85"/>
                <a:gd name="T53" fmla="*/ 2 h 95"/>
                <a:gd name="T54" fmla="*/ 2 w 85"/>
                <a:gd name="T55" fmla="*/ 2 h 95"/>
                <a:gd name="T56" fmla="*/ 2 w 85"/>
                <a:gd name="T57" fmla="*/ 1 h 95"/>
                <a:gd name="T58" fmla="*/ 2 w 85"/>
                <a:gd name="T59" fmla="*/ 1 h 95"/>
                <a:gd name="T60" fmla="*/ 2 w 85"/>
                <a:gd name="T61" fmla="*/ 1 h 95"/>
                <a:gd name="T62" fmla="*/ 3 w 85"/>
                <a:gd name="T63" fmla="*/ 1 h 95"/>
                <a:gd name="T64" fmla="*/ 3 w 85"/>
                <a:gd name="T65" fmla="*/ 1 h 95"/>
                <a:gd name="T66" fmla="*/ 3 w 85"/>
                <a:gd name="T67" fmla="*/ 1 h 95"/>
                <a:gd name="T68" fmla="*/ 3 w 85"/>
                <a:gd name="T69" fmla="*/ 1 h 95"/>
                <a:gd name="T70" fmla="*/ 3 w 85"/>
                <a:gd name="T71" fmla="*/ 1 h 95"/>
                <a:gd name="T72" fmla="*/ 3 w 85"/>
                <a:gd name="T73" fmla="*/ 0 h 95"/>
                <a:gd name="T74" fmla="*/ 3 w 85"/>
                <a:gd name="T75" fmla="*/ 0 h 95"/>
                <a:gd name="T76" fmla="*/ 3 w 85"/>
                <a:gd name="T77" fmla="*/ 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5"/>
                <a:gd name="T119" fmla="*/ 85 w 85"/>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5">
                  <a:moveTo>
                    <a:pt x="85" y="0"/>
                  </a:moveTo>
                  <a:lnTo>
                    <a:pt x="85" y="0"/>
                  </a:lnTo>
                  <a:lnTo>
                    <a:pt x="76" y="1"/>
                  </a:lnTo>
                  <a:lnTo>
                    <a:pt x="68" y="2"/>
                  </a:lnTo>
                  <a:lnTo>
                    <a:pt x="59" y="5"/>
                  </a:lnTo>
                  <a:lnTo>
                    <a:pt x="52" y="7"/>
                  </a:lnTo>
                  <a:lnTo>
                    <a:pt x="44" y="12"/>
                  </a:lnTo>
                  <a:lnTo>
                    <a:pt x="38" y="16"/>
                  </a:lnTo>
                  <a:lnTo>
                    <a:pt x="31" y="22"/>
                  </a:lnTo>
                  <a:lnTo>
                    <a:pt x="25" y="28"/>
                  </a:lnTo>
                  <a:lnTo>
                    <a:pt x="19" y="34"/>
                  </a:lnTo>
                  <a:lnTo>
                    <a:pt x="15" y="42"/>
                  </a:lnTo>
                  <a:lnTo>
                    <a:pt x="11" y="49"/>
                  </a:lnTo>
                  <a:lnTo>
                    <a:pt x="6" y="58"/>
                  </a:lnTo>
                  <a:lnTo>
                    <a:pt x="4" y="66"/>
                  </a:lnTo>
                  <a:lnTo>
                    <a:pt x="2" y="76"/>
                  </a:lnTo>
                  <a:lnTo>
                    <a:pt x="1" y="85"/>
                  </a:lnTo>
                  <a:lnTo>
                    <a:pt x="0" y="95"/>
                  </a:lnTo>
                  <a:lnTo>
                    <a:pt x="25" y="95"/>
                  </a:lnTo>
                  <a:lnTo>
                    <a:pt x="25" y="87"/>
                  </a:lnTo>
                  <a:lnTo>
                    <a:pt x="26" y="80"/>
                  </a:lnTo>
                  <a:lnTo>
                    <a:pt x="27" y="74"/>
                  </a:lnTo>
                  <a:lnTo>
                    <a:pt x="29" y="67"/>
                  </a:lnTo>
                  <a:lnTo>
                    <a:pt x="31" y="61"/>
                  </a:lnTo>
                  <a:lnTo>
                    <a:pt x="34" y="56"/>
                  </a:lnTo>
                  <a:lnTo>
                    <a:pt x="38" y="52"/>
                  </a:lnTo>
                  <a:lnTo>
                    <a:pt x="42" y="47"/>
                  </a:lnTo>
                  <a:lnTo>
                    <a:pt x="46" y="42"/>
                  </a:lnTo>
                  <a:lnTo>
                    <a:pt x="50" y="38"/>
                  </a:lnTo>
                  <a:lnTo>
                    <a:pt x="56" y="35"/>
                  </a:lnTo>
                  <a:lnTo>
                    <a:pt x="60" y="32"/>
                  </a:lnTo>
                  <a:lnTo>
                    <a:pt x="67" y="30"/>
                  </a:lnTo>
                  <a:lnTo>
                    <a:pt x="72" y="29"/>
                  </a:lnTo>
                  <a:lnTo>
                    <a:pt x="79" y="28"/>
                  </a:lnTo>
                  <a:lnTo>
                    <a:pt x="85" y="28"/>
                  </a:lnTo>
                  <a:lnTo>
                    <a:pt x="85" y="0"/>
                  </a:lnTo>
                  <a:close/>
                </a:path>
              </a:pathLst>
            </a:custGeom>
            <a:solidFill>
              <a:srgbClr val="1F1A17"/>
            </a:solidFill>
            <a:ln w="9525">
              <a:noFill/>
              <a:round/>
              <a:headEnd/>
              <a:tailEnd/>
            </a:ln>
          </p:spPr>
          <p:txBody>
            <a:bodyPr/>
            <a:lstStyle/>
            <a:p>
              <a:endParaRPr lang="en-US"/>
            </a:p>
          </p:txBody>
        </p:sp>
        <p:sp>
          <p:nvSpPr>
            <p:cNvPr id="45318" name="Freeform 255"/>
            <p:cNvSpPr>
              <a:spLocks/>
            </p:cNvSpPr>
            <p:nvPr/>
          </p:nvSpPr>
          <p:spPr bwMode="auto">
            <a:xfrm>
              <a:off x="2999" y="2899"/>
              <a:ext cx="28" cy="31"/>
            </a:xfrm>
            <a:custGeom>
              <a:avLst/>
              <a:gdLst>
                <a:gd name="T0" fmla="*/ 3 w 85"/>
                <a:gd name="T1" fmla="*/ 3 h 95"/>
                <a:gd name="T2" fmla="*/ 3 w 85"/>
                <a:gd name="T3" fmla="*/ 3 h 95"/>
                <a:gd name="T4" fmla="*/ 3 w 85"/>
                <a:gd name="T5" fmla="*/ 3 h 95"/>
                <a:gd name="T6" fmla="*/ 3 w 85"/>
                <a:gd name="T7" fmla="*/ 3 h 95"/>
                <a:gd name="T8" fmla="*/ 3 w 85"/>
                <a:gd name="T9" fmla="*/ 2 h 95"/>
                <a:gd name="T10" fmla="*/ 3 w 85"/>
                <a:gd name="T11" fmla="*/ 2 h 95"/>
                <a:gd name="T12" fmla="*/ 3 w 85"/>
                <a:gd name="T13" fmla="*/ 2 h 95"/>
                <a:gd name="T14" fmla="*/ 3 w 85"/>
                <a:gd name="T15" fmla="*/ 2 h 95"/>
                <a:gd name="T16" fmla="*/ 2 w 85"/>
                <a:gd name="T17" fmla="*/ 1 h 95"/>
                <a:gd name="T18" fmla="*/ 2 w 85"/>
                <a:gd name="T19" fmla="*/ 1 h 95"/>
                <a:gd name="T20" fmla="*/ 2 w 85"/>
                <a:gd name="T21" fmla="*/ 1 h 95"/>
                <a:gd name="T22" fmla="*/ 2 w 85"/>
                <a:gd name="T23" fmla="*/ 1 h 95"/>
                <a:gd name="T24" fmla="*/ 2 w 85"/>
                <a:gd name="T25" fmla="*/ 0 h 95"/>
                <a:gd name="T26" fmla="*/ 1 w 85"/>
                <a:gd name="T27" fmla="*/ 0 h 95"/>
                <a:gd name="T28" fmla="*/ 1 w 85"/>
                <a:gd name="T29" fmla="*/ 0 h 95"/>
                <a:gd name="T30" fmla="*/ 1 w 85"/>
                <a:gd name="T31" fmla="*/ 0 h 95"/>
                <a:gd name="T32" fmla="*/ 0 w 85"/>
                <a:gd name="T33" fmla="*/ 0 h 95"/>
                <a:gd name="T34" fmla="*/ 0 w 85"/>
                <a:gd name="T35" fmla="*/ 0 h 95"/>
                <a:gd name="T36" fmla="*/ 0 w 85"/>
                <a:gd name="T37" fmla="*/ 1 h 95"/>
                <a:gd name="T38" fmla="*/ 0 w 85"/>
                <a:gd name="T39" fmla="*/ 1 h 95"/>
                <a:gd name="T40" fmla="*/ 0 w 85"/>
                <a:gd name="T41" fmla="*/ 1 h 95"/>
                <a:gd name="T42" fmla="*/ 1 w 85"/>
                <a:gd name="T43" fmla="*/ 1 h 95"/>
                <a:gd name="T44" fmla="*/ 1 w 85"/>
                <a:gd name="T45" fmla="*/ 1 h 95"/>
                <a:gd name="T46" fmla="*/ 1 w 85"/>
                <a:gd name="T47" fmla="*/ 1 h 95"/>
                <a:gd name="T48" fmla="*/ 1 w 85"/>
                <a:gd name="T49" fmla="*/ 1 h 95"/>
                <a:gd name="T50" fmla="*/ 1 w 85"/>
                <a:gd name="T51" fmla="*/ 2 h 95"/>
                <a:gd name="T52" fmla="*/ 2 w 85"/>
                <a:gd name="T53" fmla="*/ 2 h 95"/>
                <a:gd name="T54" fmla="*/ 2 w 85"/>
                <a:gd name="T55" fmla="*/ 2 h 95"/>
                <a:gd name="T56" fmla="*/ 2 w 85"/>
                <a:gd name="T57" fmla="*/ 2 h 95"/>
                <a:gd name="T58" fmla="*/ 2 w 85"/>
                <a:gd name="T59" fmla="*/ 2 h 95"/>
                <a:gd name="T60" fmla="*/ 2 w 85"/>
                <a:gd name="T61" fmla="*/ 2 h 95"/>
                <a:gd name="T62" fmla="*/ 2 w 85"/>
                <a:gd name="T63" fmla="*/ 3 h 95"/>
                <a:gd name="T64" fmla="*/ 2 w 85"/>
                <a:gd name="T65" fmla="*/ 3 h 95"/>
                <a:gd name="T66" fmla="*/ 2 w 85"/>
                <a:gd name="T67" fmla="*/ 3 h 95"/>
                <a:gd name="T68" fmla="*/ 2 w 85"/>
                <a:gd name="T69" fmla="*/ 3 h 95"/>
                <a:gd name="T70" fmla="*/ 2 w 85"/>
                <a:gd name="T71" fmla="*/ 3 h 95"/>
                <a:gd name="T72" fmla="*/ 3 w 85"/>
                <a:gd name="T73" fmla="*/ 3 h 95"/>
                <a:gd name="T74" fmla="*/ 3 w 85"/>
                <a:gd name="T75" fmla="*/ 3 h 95"/>
                <a:gd name="T76" fmla="*/ 3 w 85"/>
                <a:gd name="T77" fmla="*/ 3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95"/>
                <a:gd name="T119" fmla="*/ 85 w 85"/>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95">
                  <a:moveTo>
                    <a:pt x="85" y="95"/>
                  </a:moveTo>
                  <a:lnTo>
                    <a:pt x="85" y="95"/>
                  </a:lnTo>
                  <a:lnTo>
                    <a:pt x="84" y="85"/>
                  </a:lnTo>
                  <a:lnTo>
                    <a:pt x="83" y="76"/>
                  </a:lnTo>
                  <a:lnTo>
                    <a:pt x="81" y="66"/>
                  </a:lnTo>
                  <a:lnTo>
                    <a:pt x="79" y="58"/>
                  </a:lnTo>
                  <a:lnTo>
                    <a:pt x="75" y="49"/>
                  </a:lnTo>
                  <a:lnTo>
                    <a:pt x="70" y="42"/>
                  </a:lnTo>
                  <a:lnTo>
                    <a:pt x="66" y="34"/>
                  </a:lnTo>
                  <a:lnTo>
                    <a:pt x="61" y="28"/>
                  </a:lnTo>
                  <a:lnTo>
                    <a:pt x="54" y="22"/>
                  </a:lnTo>
                  <a:lnTo>
                    <a:pt x="48" y="16"/>
                  </a:lnTo>
                  <a:lnTo>
                    <a:pt x="41" y="12"/>
                  </a:lnTo>
                  <a:lnTo>
                    <a:pt x="34" y="7"/>
                  </a:lnTo>
                  <a:lnTo>
                    <a:pt x="26" y="5"/>
                  </a:lnTo>
                  <a:lnTo>
                    <a:pt x="17" y="2"/>
                  </a:lnTo>
                  <a:lnTo>
                    <a:pt x="9" y="1"/>
                  </a:lnTo>
                  <a:lnTo>
                    <a:pt x="0" y="0"/>
                  </a:lnTo>
                  <a:lnTo>
                    <a:pt x="0" y="28"/>
                  </a:lnTo>
                  <a:lnTo>
                    <a:pt x="7" y="28"/>
                  </a:lnTo>
                  <a:lnTo>
                    <a:pt x="13" y="29"/>
                  </a:lnTo>
                  <a:lnTo>
                    <a:pt x="18" y="30"/>
                  </a:lnTo>
                  <a:lnTo>
                    <a:pt x="25" y="32"/>
                  </a:lnTo>
                  <a:lnTo>
                    <a:pt x="29" y="35"/>
                  </a:lnTo>
                  <a:lnTo>
                    <a:pt x="35" y="38"/>
                  </a:lnTo>
                  <a:lnTo>
                    <a:pt x="39" y="42"/>
                  </a:lnTo>
                  <a:lnTo>
                    <a:pt x="43" y="47"/>
                  </a:lnTo>
                  <a:lnTo>
                    <a:pt x="48" y="52"/>
                  </a:lnTo>
                  <a:lnTo>
                    <a:pt x="51" y="56"/>
                  </a:lnTo>
                  <a:lnTo>
                    <a:pt x="54" y="61"/>
                  </a:lnTo>
                  <a:lnTo>
                    <a:pt x="56" y="67"/>
                  </a:lnTo>
                  <a:lnTo>
                    <a:pt x="58" y="74"/>
                  </a:lnTo>
                  <a:lnTo>
                    <a:pt x="59" y="80"/>
                  </a:lnTo>
                  <a:lnTo>
                    <a:pt x="61" y="87"/>
                  </a:lnTo>
                  <a:lnTo>
                    <a:pt x="61" y="95"/>
                  </a:lnTo>
                  <a:lnTo>
                    <a:pt x="85" y="95"/>
                  </a:lnTo>
                  <a:close/>
                </a:path>
              </a:pathLst>
            </a:custGeom>
            <a:solidFill>
              <a:srgbClr val="1F1A17"/>
            </a:solidFill>
            <a:ln w="9525">
              <a:noFill/>
              <a:round/>
              <a:headEnd/>
              <a:tailEnd/>
            </a:ln>
          </p:spPr>
          <p:txBody>
            <a:bodyPr/>
            <a:lstStyle/>
            <a:p>
              <a:endParaRPr lang="en-US"/>
            </a:p>
          </p:txBody>
        </p:sp>
        <p:sp>
          <p:nvSpPr>
            <p:cNvPr id="45319" name="Freeform 256"/>
            <p:cNvSpPr>
              <a:spLocks/>
            </p:cNvSpPr>
            <p:nvPr/>
          </p:nvSpPr>
          <p:spPr bwMode="auto">
            <a:xfrm>
              <a:off x="2436" y="2818"/>
              <a:ext cx="49" cy="52"/>
            </a:xfrm>
            <a:custGeom>
              <a:avLst/>
              <a:gdLst>
                <a:gd name="T0" fmla="*/ 5 w 146"/>
                <a:gd name="T1" fmla="*/ 3 h 157"/>
                <a:gd name="T2" fmla="*/ 5 w 146"/>
                <a:gd name="T3" fmla="*/ 4 h 157"/>
                <a:gd name="T4" fmla="*/ 5 w 146"/>
                <a:gd name="T5" fmla="*/ 4 h 157"/>
                <a:gd name="T6" fmla="*/ 5 w 146"/>
                <a:gd name="T7" fmla="*/ 5 h 157"/>
                <a:gd name="T8" fmla="*/ 4 w 146"/>
                <a:gd name="T9" fmla="*/ 5 h 157"/>
                <a:gd name="T10" fmla="*/ 4 w 146"/>
                <a:gd name="T11" fmla="*/ 5 h 157"/>
                <a:gd name="T12" fmla="*/ 4 w 146"/>
                <a:gd name="T13" fmla="*/ 6 h 157"/>
                <a:gd name="T14" fmla="*/ 3 w 146"/>
                <a:gd name="T15" fmla="*/ 6 h 157"/>
                <a:gd name="T16" fmla="*/ 2 w 146"/>
                <a:gd name="T17" fmla="*/ 6 h 157"/>
                <a:gd name="T18" fmla="*/ 2 w 146"/>
                <a:gd name="T19" fmla="*/ 6 h 157"/>
                <a:gd name="T20" fmla="*/ 1 w 146"/>
                <a:gd name="T21" fmla="*/ 5 h 157"/>
                <a:gd name="T22" fmla="*/ 1 w 146"/>
                <a:gd name="T23" fmla="*/ 5 h 157"/>
                <a:gd name="T24" fmla="*/ 1 w 146"/>
                <a:gd name="T25" fmla="*/ 5 h 157"/>
                <a:gd name="T26" fmla="*/ 0 w 146"/>
                <a:gd name="T27" fmla="*/ 4 h 157"/>
                <a:gd name="T28" fmla="*/ 0 w 146"/>
                <a:gd name="T29" fmla="*/ 4 h 157"/>
                <a:gd name="T30" fmla="*/ 0 w 146"/>
                <a:gd name="T31" fmla="*/ 3 h 157"/>
                <a:gd name="T32" fmla="*/ 0 w 146"/>
                <a:gd name="T33" fmla="*/ 3 h 157"/>
                <a:gd name="T34" fmla="*/ 0 w 146"/>
                <a:gd name="T35" fmla="*/ 2 h 157"/>
                <a:gd name="T36" fmla="*/ 0 w 146"/>
                <a:gd name="T37" fmla="*/ 2 h 157"/>
                <a:gd name="T38" fmla="*/ 1 w 146"/>
                <a:gd name="T39" fmla="*/ 1 h 157"/>
                <a:gd name="T40" fmla="*/ 1 w 146"/>
                <a:gd name="T41" fmla="*/ 1 h 157"/>
                <a:gd name="T42" fmla="*/ 1 w 146"/>
                <a:gd name="T43" fmla="*/ 0 h 157"/>
                <a:gd name="T44" fmla="*/ 2 w 146"/>
                <a:gd name="T45" fmla="*/ 0 h 157"/>
                <a:gd name="T46" fmla="*/ 2 w 146"/>
                <a:gd name="T47" fmla="*/ 0 h 157"/>
                <a:gd name="T48" fmla="*/ 3 w 146"/>
                <a:gd name="T49" fmla="*/ 0 h 157"/>
                <a:gd name="T50" fmla="*/ 4 w 146"/>
                <a:gd name="T51" fmla="*/ 0 h 157"/>
                <a:gd name="T52" fmla="*/ 4 w 146"/>
                <a:gd name="T53" fmla="*/ 0 h 157"/>
                <a:gd name="T54" fmla="*/ 4 w 146"/>
                <a:gd name="T55" fmla="*/ 1 h 157"/>
                <a:gd name="T56" fmla="*/ 5 w 146"/>
                <a:gd name="T57" fmla="*/ 1 h 157"/>
                <a:gd name="T58" fmla="*/ 5 w 146"/>
                <a:gd name="T59" fmla="*/ 2 h 157"/>
                <a:gd name="T60" fmla="*/ 5 w 146"/>
                <a:gd name="T61" fmla="*/ 2 h 157"/>
                <a:gd name="T62" fmla="*/ 5 w 146"/>
                <a:gd name="T63" fmla="*/ 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157"/>
                <a:gd name="T98" fmla="*/ 146 w 146"/>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157">
                  <a:moveTo>
                    <a:pt x="146" y="80"/>
                  </a:moveTo>
                  <a:lnTo>
                    <a:pt x="146" y="89"/>
                  </a:lnTo>
                  <a:lnTo>
                    <a:pt x="145" y="96"/>
                  </a:lnTo>
                  <a:lnTo>
                    <a:pt x="143" y="103"/>
                  </a:lnTo>
                  <a:lnTo>
                    <a:pt x="140" y="110"/>
                  </a:lnTo>
                  <a:lnTo>
                    <a:pt x="137" y="117"/>
                  </a:lnTo>
                  <a:lnTo>
                    <a:pt x="134" y="123"/>
                  </a:lnTo>
                  <a:lnTo>
                    <a:pt x="130" y="129"/>
                  </a:lnTo>
                  <a:lnTo>
                    <a:pt x="125" y="135"/>
                  </a:lnTo>
                  <a:lnTo>
                    <a:pt x="120" y="140"/>
                  </a:lnTo>
                  <a:lnTo>
                    <a:pt x="115" y="144"/>
                  </a:lnTo>
                  <a:lnTo>
                    <a:pt x="108" y="149"/>
                  </a:lnTo>
                  <a:lnTo>
                    <a:pt x="103" y="151"/>
                  </a:lnTo>
                  <a:lnTo>
                    <a:pt x="95" y="155"/>
                  </a:lnTo>
                  <a:lnTo>
                    <a:pt x="89" y="156"/>
                  </a:lnTo>
                  <a:lnTo>
                    <a:pt x="81" y="157"/>
                  </a:lnTo>
                  <a:lnTo>
                    <a:pt x="74" y="157"/>
                  </a:lnTo>
                  <a:lnTo>
                    <a:pt x="66" y="157"/>
                  </a:lnTo>
                  <a:lnTo>
                    <a:pt x="58" y="156"/>
                  </a:lnTo>
                  <a:lnTo>
                    <a:pt x="51" y="155"/>
                  </a:lnTo>
                  <a:lnTo>
                    <a:pt x="44" y="151"/>
                  </a:lnTo>
                  <a:lnTo>
                    <a:pt x="38" y="149"/>
                  </a:lnTo>
                  <a:lnTo>
                    <a:pt x="32" y="144"/>
                  </a:lnTo>
                  <a:lnTo>
                    <a:pt x="26" y="140"/>
                  </a:lnTo>
                  <a:lnTo>
                    <a:pt x="22" y="135"/>
                  </a:lnTo>
                  <a:lnTo>
                    <a:pt x="16" y="129"/>
                  </a:lnTo>
                  <a:lnTo>
                    <a:pt x="13" y="123"/>
                  </a:lnTo>
                  <a:lnTo>
                    <a:pt x="9" y="117"/>
                  </a:lnTo>
                  <a:lnTo>
                    <a:pt x="7" y="110"/>
                  </a:lnTo>
                  <a:lnTo>
                    <a:pt x="3" y="103"/>
                  </a:lnTo>
                  <a:lnTo>
                    <a:pt x="2" y="96"/>
                  </a:lnTo>
                  <a:lnTo>
                    <a:pt x="1" y="89"/>
                  </a:lnTo>
                  <a:lnTo>
                    <a:pt x="0" y="80"/>
                  </a:lnTo>
                  <a:lnTo>
                    <a:pt x="1" y="72"/>
                  </a:lnTo>
                  <a:lnTo>
                    <a:pt x="2" y="64"/>
                  </a:lnTo>
                  <a:lnTo>
                    <a:pt x="3" y="56"/>
                  </a:lnTo>
                  <a:lnTo>
                    <a:pt x="7" y="49"/>
                  </a:lnTo>
                  <a:lnTo>
                    <a:pt x="9" y="42"/>
                  </a:lnTo>
                  <a:lnTo>
                    <a:pt x="13" y="35"/>
                  </a:lnTo>
                  <a:lnTo>
                    <a:pt x="16" y="29"/>
                  </a:lnTo>
                  <a:lnTo>
                    <a:pt x="22" y="23"/>
                  </a:lnTo>
                  <a:lnTo>
                    <a:pt x="26" y="18"/>
                  </a:lnTo>
                  <a:lnTo>
                    <a:pt x="32" y="13"/>
                  </a:lnTo>
                  <a:lnTo>
                    <a:pt x="38" y="10"/>
                  </a:lnTo>
                  <a:lnTo>
                    <a:pt x="44" y="6"/>
                  </a:lnTo>
                  <a:lnTo>
                    <a:pt x="51" y="4"/>
                  </a:lnTo>
                  <a:lnTo>
                    <a:pt x="58" y="1"/>
                  </a:lnTo>
                  <a:lnTo>
                    <a:pt x="66" y="0"/>
                  </a:lnTo>
                  <a:lnTo>
                    <a:pt x="74" y="0"/>
                  </a:lnTo>
                  <a:lnTo>
                    <a:pt x="81" y="0"/>
                  </a:lnTo>
                  <a:lnTo>
                    <a:pt x="89" y="1"/>
                  </a:lnTo>
                  <a:lnTo>
                    <a:pt x="95" y="4"/>
                  </a:lnTo>
                  <a:lnTo>
                    <a:pt x="103" y="6"/>
                  </a:lnTo>
                  <a:lnTo>
                    <a:pt x="108" y="10"/>
                  </a:lnTo>
                  <a:lnTo>
                    <a:pt x="115" y="13"/>
                  </a:lnTo>
                  <a:lnTo>
                    <a:pt x="120" y="18"/>
                  </a:lnTo>
                  <a:lnTo>
                    <a:pt x="125" y="23"/>
                  </a:lnTo>
                  <a:lnTo>
                    <a:pt x="130" y="29"/>
                  </a:lnTo>
                  <a:lnTo>
                    <a:pt x="134" y="35"/>
                  </a:lnTo>
                  <a:lnTo>
                    <a:pt x="137" y="42"/>
                  </a:lnTo>
                  <a:lnTo>
                    <a:pt x="140" y="49"/>
                  </a:lnTo>
                  <a:lnTo>
                    <a:pt x="143" y="56"/>
                  </a:lnTo>
                  <a:lnTo>
                    <a:pt x="145" y="64"/>
                  </a:lnTo>
                  <a:lnTo>
                    <a:pt x="146" y="72"/>
                  </a:lnTo>
                  <a:lnTo>
                    <a:pt x="146" y="80"/>
                  </a:lnTo>
                  <a:close/>
                </a:path>
              </a:pathLst>
            </a:custGeom>
            <a:solidFill>
              <a:srgbClr val="E87A41"/>
            </a:solidFill>
            <a:ln w="9525">
              <a:noFill/>
              <a:round/>
              <a:headEnd/>
              <a:tailEnd/>
            </a:ln>
          </p:spPr>
          <p:txBody>
            <a:bodyPr/>
            <a:lstStyle/>
            <a:p>
              <a:endParaRPr lang="en-US"/>
            </a:p>
          </p:txBody>
        </p:sp>
        <p:sp>
          <p:nvSpPr>
            <p:cNvPr id="45320" name="Freeform 257"/>
            <p:cNvSpPr>
              <a:spLocks/>
            </p:cNvSpPr>
            <p:nvPr/>
          </p:nvSpPr>
          <p:spPr bwMode="auto">
            <a:xfrm>
              <a:off x="2461" y="2845"/>
              <a:ext cx="28" cy="30"/>
            </a:xfrm>
            <a:custGeom>
              <a:avLst/>
              <a:gdLst>
                <a:gd name="T0" fmla="*/ 0 w 84"/>
                <a:gd name="T1" fmla="*/ 3 h 91"/>
                <a:gd name="T2" fmla="*/ 0 w 84"/>
                <a:gd name="T3" fmla="*/ 3 h 91"/>
                <a:gd name="T4" fmla="*/ 0 w 84"/>
                <a:gd name="T5" fmla="*/ 3 h 91"/>
                <a:gd name="T6" fmla="*/ 1 w 84"/>
                <a:gd name="T7" fmla="*/ 3 h 91"/>
                <a:gd name="T8" fmla="*/ 1 w 84"/>
                <a:gd name="T9" fmla="*/ 3 h 91"/>
                <a:gd name="T10" fmla="*/ 1 w 84"/>
                <a:gd name="T11" fmla="*/ 3 h 91"/>
                <a:gd name="T12" fmla="*/ 2 w 84"/>
                <a:gd name="T13" fmla="*/ 3 h 91"/>
                <a:gd name="T14" fmla="*/ 2 w 84"/>
                <a:gd name="T15" fmla="*/ 3 h 91"/>
                <a:gd name="T16" fmla="*/ 2 w 84"/>
                <a:gd name="T17" fmla="*/ 3 h 91"/>
                <a:gd name="T18" fmla="*/ 2 w 84"/>
                <a:gd name="T19" fmla="*/ 2 h 91"/>
                <a:gd name="T20" fmla="*/ 2 w 84"/>
                <a:gd name="T21" fmla="*/ 2 h 91"/>
                <a:gd name="T22" fmla="*/ 3 w 84"/>
                <a:gd name="T23" fmla="*/ 2 h 91"/>
                <a:gd name="T24" fmla="*/ 3 w 84"/>
                <a:gd name="T25" fmla="*/ 2 h 91"/>
                <a:gd name="T26" fmla="*/ 3 w 84"/>
                <a:gd name="T27" fmla="*/ 1 h 91"/>
                <a:gd name="T28" fmla="*/ 3 w 84"/>
                <a:gd name="T29" fmla="*/ 1 h 91"/>
                <a:gd name="T30" fmla="*/ 3 w 84"/>
                <a:gd name="T31" fmla="*/ 1 h 91"/>
                <a:gd name="T32" fmla="*/ 3 w 84"/>
                <a:gd name="T33" fmla="*/ 0 h 91"/>
                <a:gd name="T34" fmla="*/ 3 w 84"/>
                <a:gd name="T35" fmla="*/ 0 h 91"/>
                <a:gd name="T36" fmla="*/ 2 w 84"/>
                <a:gd name="T37" fmla="*/ 0 h 91"/>
                <a:gd name="T38" fmla="*/ 2 w 84"/>
                <a:gd name="T39" fmla="*/ 0 h 91"/>
                <a:gd name="T40" fmla="*/ 2 w 84"/>
                <a:gd name="T41" fmla="*/ 1 h 91"/>
                <a:gd name="T42" fmla="*/ 2 w 84"/>
                <a:gd name="T43" fmla="*/ 1 h 91"/>
                <a:gd name="T44" fmla="*/ 2 w 84"/>
                <a:gd name="T45" fmla="*/ 1 h 91"/>
                <a:gd name="T46" fmla="*/ 2 w 84"/>
                <a:gd name="T47" fmla="*/ 1 h 91"/>
                <a:gd name="T48" fmla="*/ 2 w 84"/>
                <a:gd name="T49" fmla="*/ 1 h 91"/>
                <a:gd name="T50" fmla="*/ 2 w 84"/>
                <a:gd name="T51" fmla="*/ 2 h 91"/>
                <a:gd name="T52" fmla="*/ 2 w 84"/>
                <a:gd name="T53" fmla="*/ 2 h 91"/>
                <a:gd name="T54" fmla="*/ 1 w 84"/>
                <a:gd name="T55" fmla="*/ 2 h 91"/>
                <a:gd name="T56" fmla="*/ 1 w 84"/>
                <a:gd name="T57" fmla="*/ 2 h 91"/>
                <a:gd name="T58" fmla="*/ 1 w 84"/>
                <a:gd name="T59" fmla="*/ 2 h 91"/>
                <a:gd name="T60" fmla="*/ 1 w 84"/>
                <a:gd name="T61" fmla="*/ 2 h 91"/>
                <a:gd name="T62" fmla="*/ 1 w 84"/>
                <a:gd name="T63" fmla="*/ 2 h 91"/>
                <a:gd name="T64" fmla="*/ 0 w 84"/>
                <a:gd name="T65" fmla="*/ 2 h 91"/>
                <a:gd name="T66" fmla="*/ 0 w 84"/>
                <a:gd name="T67" fmla="*/ 2 h 91"/>
                <a:gd name="T68" fmla="*/ 0 w 84"/>
                <a:gd name="T69" fmla="*/ 2 h 91"/>
                <a:gd name="T70" fmla="*/ 0 w 84"/>
                <a:gd name="T71" fmla="*/ 2 h 91"/>
                <a:gd name="T72" fmla="*/ 0 w 84"/>
                <a:gd name="T73" fmla="*/ 3 h 91"/>
                <a:gd name="T74" fmla="*/ 0 w 84"/>
                <a:gd name="T75" fmla="*/ 3 h 91"/>
                <a:gd name="T76" fmla="*/ 0 w 84"/>
                <a:gd name="T77" fmla="*/ 3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1"/>
                <a:gd name="T119" fmla="*/ 84 w 84"/>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1">
                  <a:moveTo>
                    <a:pt x="0" y="91"/>
                  </a:moveTo>
                  <a:lnTo>
                    <a:pt x="0" y="91"/>
                  </a:lnTo>
                  <a:lnTo>
                    <a:pt x="8" y="90"/>
                  </a:lnTo>
                  <a:lnTo>
                    <a:pt x="17" y="89"/>
                  </a:lnTo>
                  <a:lnTo>
                    <a:pt x="24" y="87"/>
                  </a:lnTo>
                  <a:lnTo>
                    <a:pt x="33" y="84"/>
                  </a:lnTo>
                  <a:lnTo>
                    <a:pt x="41" y="81"/>
                  </a:lnTo>
                  <a:lnTo>
                    <a:pt x="47" y="76"/>
                  </a:lnTo>
                  <a:lnTo>
                    <a:pt x="54" y="70"/>
                  </a:lnTo>
                  <a:lnTo>
                    <a:pt x="60" y="65"/>
                  </a:lnTo>
                  <a:lnTo>
                    <a:pt x="65" y="58"/>
                  </a:lnTo>
                  <a:lnTo>
                    <a:pt x="70" y="51"/>
                  </a:lnTo>
                  <a:lnTo>
                    <a:pt x="74" y="43"/>
                  </a:lnTo>
                  <a:lnTo>
                    <a:pt x="77" y="36"/>
                  </a:lnTo>
                  <a:lnTo>
                    <a:pt x="81" y="28"/>
                  </a:lnTo>
                  <a:lnTo>
                    <a:pt x="83" y="18"/>
                  </a:lnTo>
                  <a:lnTo>
                    <a:pt x="84" y="10"/>
                  </a:lnTo>
                  <a:lnTo>
                    <a:pt x="84" y="0"/>
                  </a:lnTo>
                  <a:lnTo>
                    <a:pt x="60" y="0"/>
                  </a:lnTo>
                  <a:lnTo>
                    <a:pt x="60" y="8"/>
                  </a:lnTo>
                  <a:lnTo>
                    <a:pt x="59" y="14"/>
                  </a:lnTo>
                  <a:lnTo>
                    <a:pt x="58" y="19"/>
                  </a:lnTo>
                  <a:lnTo>
                    <a:pt x="56" y="25"/>
                  </a:lnTo>
                  <a:lnTo>
                    <a:pt x="54" y="30"/>
                  </a:lnTo>
                  <a:lnTo>
                    <a:pt x="50" y="36"/>
                  </a:lnTo>
                  <a:lnTo>
                    <a:pt x="47" y="41"/>
                  </a:lnTo>
                  <a:lnTo>
                    <a:pt x="43" y="46"/>
                  </a:lnTo>
                  <a:lnTo>
                    <a:pt x="38" y="49"/>
                  </a:lnTo>
                  <a:lnTo>
                    <a:pt x="34" y="53"/>
                  </a:lnTo>
                  <a:lnTo>
                    <a:pt x="29" y="57"/>
                  </a:lnTo>
                  <a:lnTo>
                    <a:pt x="23" y="59"/>
                  </a:lnTo>
                  <a:lnTo>
                    <a:pt x="18" y="61"/>
                  </a:lnTo>
                  <a:lnTo>
                    <a:pt x="12" y="63"/>
                  </a:lnTo>
                  <a:lnTo>
                    <a:pt x="6" y="64"/>
                  </a:lnTo>
                  <a:lnTo>
                    <a:pt x="0" y="64"/>
                  </a:lnTo>
                  <a:lnTo>
                    <a:pt x="0" y="91"/>
                  </a:lnTo>
                  <a:close/>
                </a:path>
              </a:pathLst>
            </a:custGeom>
            <a:solidFill>
              <a:srgbClr val="1F1A17"/>
            </a:solidFill>
            <a:ln w="9525">
              <a:noFill/>
              <a:round/>
              <a:headEnd/>
              <a:tailEnd/>
            </a:ln>
          </p:spPr>
          <p:txBody>
            <a:bodyPr/>
            <a:lstStyle/>
            <a:p>
              <a:endParaRPr lang="en-US"/>
            </a:p>
          </p:txBody>
        </p:sp>
        <p:sp>
          <p:nvSpPr>
            <p:cNvPr id="45321" name="Freeform 258"/>
            <p:cNvSpPr>
              <a:spLocks/>
            </p:cNvSpPr>
            <p:nvPr/>
          </p:nvSpPr>
          <p:spPr bwMode="auto">
            <a:xfrm>
              <a:off x="2432" y="2845"/>
              <a:ext cx="29" cy="30"/>
            </a:xfrm>
            <a:custGeom>
              <a:avLst/>
              <a:gdLst>
                <a:gd name="T0" fmla="*/ 0 w 86"/>
                <a:gd name="T1" fmla="*/ 0 h 91"/>
                <a:gd name="T2" fmla="*/ 0 w 86"/>
                <a:gd name="T3" fmla="*/ 0 h 91"/>
                <a:gd name="T4" fmla="*/ 0 w 86"/>
                <a:gd name="T5" fmla="*/ 0 h 91"/>
                <a:gd name="T6" fmla="*/ 0 w 86"/>
                <a:gd name="T7" fmla="*/ 1 h 91"/>
                <a:gd name="T8" fmla="*/ 0 w 86"/>
                <a:gd name="T9" fmla="*/ 1 h 91"/>
                <a:gd name="T10" fmla="*/ 0 w 86"/>
                <a:gd name="T11" fmla="*/ 1 h 91"/>
                <a:gd name="T12" fmla="*/ 0 w 86"/>
                <a:gd name="T13" fmla="*/ 2 h 91"/>
                <a:gd name="T14" fmla="*/ 1 w 86"/>
                <a:gd name="T15" fmla="*/ 2 h 91"/>
                <a:gd name="T16" fmla="*/ 1 w 86"/>
                <a:gd name="T17" fmla="*/ 2 h 91"/>
                <a:gd name="T18" fmla="*/ 1 w 86"/>
                <a:gd name="T19" fmla="*/ 2 h 91"/>
                <a:gd name="T20" fmla="*/ 1 w 86"/>
                <a:gd name="T21" fmla="*/ 3 h 91"/>
                <a:gd name="T22" fmla="*/ 1 w 86"/>
                <a:gd name="T23" fmla="*/ 3 h 91"/>
                <a:gd name="T24" fmla="*/ 2 w 86"/>
                <a:gd name="T25" fmla="*/ 3 h 91"/>
                <a:gd name="T26" fmla="*/ 2 w 86"/>
                <a:gd name="T27" fmla="*/ 3 h 91"/>
                <a:gd name="T28" fmla="*/ 2 w 86"/>
                <a:gd name="T29" fmla="*/ 3 h 91"/>
                <a:gd name="T30" fmla="*/ 3 w 86"/>
                <a:gd name="T31" fmla="*/ 3 h 91"/>
                <a:gd name="T32" fmla="*/ 3 w 86"/>
                <a:gd name="T33" fmla="*/ 3 h 91"/>
                <a:gd name="T34" fmla="*/ 3 w 86"/>
                <a:gd name="T35" fmla="*/ 3 h 91"/>
                <a:gd name="T36" fmla="*/ 3 w 86"/>
                <a:gd name="T37" fmla="*/ 2 h 91"/>
                <a:gd name="T38" fmla="*/ 3 w 86"/>
                <a:gd name="T39" fmla="*/ 2 h 91"/>
                <a:gd name="T40" fmla="*/ 3 w 86"/>
                <a:gd name="T41" fmla="*/ 2 h 91"/>
                <a:gd name="T42" fmla="*/ 2 w 86"/>
                <a:gd name="T43" fmla="*/ 2 h 91"/>
                <a:gd name="T44" fmla="*/ 2 w 86"/>
                <a:gd name="T45" fmla="*/ 2 h 91"/>
                <a:gd name="T46" fmla="*/ 2 w 86"/>
                <a:gd name="T47" fmla="*/ 2 h 91"/>
                <a:gd name="T48" fmla="*/ 2 w 86"/>
                <a:gd name="T49" fmla="*/ 2 h 91"/>
                <a:gd name="T50" fmla="*/ 2 w 86"/>
                <a:gd name="T51" fmla="*/ 2 h 91"/>
                <a:gd name="T52" fmla="*/ 2 w 86"/>
                <a:gd name="T53" fmla="*/ 2 h 91"/>
                <a:gd name="T54" fmla="*/ 1 w 86"/>
                <a:gd name="T55" fmla="*/ 2 h 91"/>
                <a:gd name="T56" fmla="*/ 1 w 86"/>
                <a:gd name="T57" fmla="*/ 1 h 91"/>
                <a:gd name="T58" fmla="*/ 1 w 86"/>
                <a:gd name="T59" fmla="*/ 1 h 91"/>
                <a:gd name="T60" fmla="*/ 1 w 86"/>
                <a:gd name="T61" fmla="*/ 1 h 91"/>
                <a:gd name="T62" fmla="*/ 1 w 86"/>
                <a:gd name="T63" fmla="*/ 1 h 91"/>
                <a:gd name="T64" fmla="*/ 1 w 86"/>
                <a:gd name="T65" fmla="*/ 1 h 91"/>
                <a:gd name="T66" fmla="*/ 1 w 86"/>
                <a:gd name="T67" fmla="*/ 0 h 91"/>
                <a:gd name="T68" fmla="*/ 1 w 86"/>
                <a:gd name="T69" fmla="*/ 0 h 91"/>
                <a:gd name="T70" fmla="*/ 1 w 86"/>
                <a:gd name="T71" fmla="*/ 0 h 91"/>
                <a:gd name="T72" fmla="*/ 0 w 86"/>
                <a:gd name="T73" fmla="*/ 0 h 91"/>
                <a:gd name="T74" fmla="*/ 0 w 86"/>
                <a:gd name="T75" fmla="*/ 0 h 91"/>
                <a:gd name="T76" fmla="*/ 0 w 86"/>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1"/>
                <a:gd name="T119" fmla="*/ 86 w 86"/>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1">
                  <a:moveTo>
                    <a:pt x="0" y="0"/>
                  </a:moveTo>
                  <a:lnTo>
                    <a:pt x="0" y="0"/>
                  </a:lnTo>
                  <a:lnTo>
                    <a:pt x="1" y="10"/>
                  </a:lnTo>
                  <a:lnTo>
                    <a:pt x="2" y="18"/>
                  </a:lnTo>
                  <a:lnTo>
                    <a:pt x="5" y="28"/>
                  </a:lnTo>
                  <a:lnTo>
                    <a:pt x="7" y="36"/>
                  </a:lnTo>
                  <a:lnTo>
                    <a:pt x="11" y="43"/>
                  </a:lnTo>
                  <a:lnTo>
                    <a:pt x="14" y="51"/>
                  </a:lnTo>
                  <a:lnTo>
                    <a:pt x="20" y="58"/>
                  </a:lnTo>
                  <a:lnTo>
                    <a:pt x="25" y="65"/>
                  </a:lnTo>
                  <a:lnTo>
                    <a:pt x="30" y="70"/>
                  </a:lnTo>
                  <a:lnTo>
                    <a:pt x="38" y="76"/>
                  </a:lnTo>
                  <a:lnTo>
                    <a:pt x="44" y="81"/>
                  </a:lnTo>
                  <a:lnTo>
                    <a:pt x="52" y="84"/>
                  </a:lnTo>
                  <a:lnTo>
                    <a:pt x="60" y="87"/>
                  </a:lnTo>
                  <a:lnTo>
                    <a:pt x="68" y="89"/>
                  </a:lnTo>
                  <a:lnTo>
                    <a:pt x="77" y="90"/>
                  </a:lnTo>
                  <a:lnTo>
                    <a:pt x="86" y="91"/>
                  </a:lnTo>
                  <a:lnTo>
                    <a:pt x="86" y="64"/>
                  </a:lnTo>
                  <a:lnTo>
                    <a:pt x="79" y="64"/>
                  </a:lnTo>
                  <a:lnTo>
                    <a:pt x="73" y="63"/>
                  </a:lnTo>
                  <a:lnTo>
                    <a:pt x="66" y="61"/>
                  </a:lnTo>
                  <a:lnTo>
                    <a:pt x="61" y="59"/>
                  </a:lnTo>
                  <a:lnTo>
                    <a:pt x="55" y="57"/>
                  </a:lnTo>
                  <a:lnTo>
                    <a:pt x="51" y="53"/>
                  </a:lnTo>
                  <a:lnTo>
                    <a:pt x="46" y="49"/>
                  </a:lnTo>
                  <a:lnTo>
                    <a:pt x="41" y="46"/>
                  </a:lnTo>
                  <a:lnTo>
                    <a:pt x="38" y="41"/>
                  </a:lnTo>
                  <a:lnTo>
                    <a:pt x="35" y="36"/>
                  </a:lnTo>
                  <a:lnTo>
                    <a:pt x="32" y="30"/>
                  </a:lnTo>
                  <a:lnTo>
                    <a:pt x="29" y="25"/>
                  </a:lnTo>
                  <a:lnTo>
                    <a:pt x="27" y="19"/>
                  </a:lnTo>
                  <a:lnTo>
                    <a:pt x="26" y="14"/>
                  </a:lnTo>
                  <a:lnTo>
                    <a:pt x="25" y="8"/>
                  </a:lnTo>
                  <a:lnTo>
                    <a:pt x="25" y="0"/>
                  </a:lnTo>
                  <a:lnTo>
                    <a:pt x="0" y="0"/>
                  </a:lnTo>
                  <a:close/>
                </a:path>
              </a:pathLst>
            </a:custGeom>
            <a:solidFill>
              <a:srgbClr val="1F1A17"/>
            </a:solidFill>
            <a:ln w="9525">
              <a:noFill/>
              <a:round/>
              <a:headEnd/>
              <a:tailEnd/>
            </a:ln>
          </p:spPr>
          <p:txBody>
            <a:bodyPr/>
            <a:lstStyle/>
            <a:p>
              <a:endParaRPr lang="en-US"/>
            </a:p>
          </p:txBody>
        </p:sp>
        <p:sp>
          <p:nvSpPr>
            <p:cNvPr id="45322" name="Freeform 259"/>
            <p:cNvSpPr>
              <a:spLocks/>
            </p:cNvSpPr>
            <p:nvPr/>
          </p:nvSpPr>
          <p:spPr bwMode="auto">
            <a:xfrm>
              <a:off x="2432" y="2814"/>
              <a:ext cx="29" cy="31"/>
            </a:xfrm>
            <a:custGeom>
              <a:avLst/>
              <a:gdLst>
                <a:gd name="T0" fmla="*/ 3 w 86"/>
                <a:gd name="T1" fmla="*/ 0 h 93"/>
                <a:gd name="T2" fmla="*/ 3 w 86"/>
                <a:gd name="T3" fmla="*/ 0 h 93"/>
                <a:gd name="T4" fmla="*/ 3 w 86"/>
                <a:gd name="T5" fmla="*/ 0 h 93"/>
                <a:gd name="T6" fmla="*/ 3 w 86"/>
                <a:gd name="T7" fmla="*/ 0 h 93"/>
                <a:gd name="T8" fmla="*/ 2 w 86"/>
                <a:gd name="T9" fmla="*/ 0 h 93"/>
                <a:gd name="T10" fmla="*/ 2 w 86"/>
                <a:gd name="T11" fmla="*/ 0 h 93"/>
                <a:gd name="T12" fmla="*/ 2 w 86"/>
                <a:gd name="T13" fmla="*/ 0 h 93"/>
                <a:gd name="T14" fmla="*/ 1 w 86"/>
                <a:gd name="T15" fmla="*/ 1 h 93"/>
                <a:gd name="T16" fmla="*/ 1 w 86"/>
                <a:gd name="T17" fmla="*/ 1 h 93"/>
                <a:gd name="T18" fmla="*/ 1 w 86"/>
                <a:gd name="T19" fmla="*/ 1 h 93"/>
                <a:gd name="T20" fmla="*/ 1 w 86"/>
                <a:gd name="T21" fmla="*/ 1 h 93"/>
                <a:gd name="T22" fmla="*/ 1 w 86"/>
                <a:gd name="T23" fmla="*/ 2 h 93"/>
                <a:gd name="T24" fmla="*/ 0 w 86"/>
                <a:gd name="T25" fmla="*/ 2 h 93"/>
                <a:gd name="T26" fmla="*/ 0 w 86"/>
                <a:gd name="T27" fmla="*/ 2 h 93"/>
                <a:gd name="T28" fmla="*/ 0 w 86"/>
                <a:gd name="T29" fmla="*/ 2 h 93"/>
                <a:gd name="T30" fmla="*/ 0 w 86"/>
                <a:gd name="T31" fmla="*/ 3 h 93"/>
                <a:gd name="T32" fmla="*/ 0 w 86"/>
                <a:gd name="T33" fmla="*/ 3 h 93"/>
                <a:gd name="T34" fmla="*/ 0 w 86"/>
                <a:gd name="T35" fmla="*/ 3 h 93"/>
                <a:gd name="T36" fmla="*/ 1 w 86"/>
                <a:gd name="T37" fmla="*/ 3 h 93"/>
                <a:gd name="T38" fmla="*/ 1 w 86"/>
                <a:gd name="T39" fmla="*/ 3 h 93"/>
                <a:gd name="T40" fmla="*/ 1 w 86"/>
                <a:gd name="T41" fmla="*/ 3 h 93"/>
                <a:gd name="T42" fmla="*/ 1 w 86"/>
                <a:gd name="T43" fmla="*/ 3 h 93"/>
                <a:gd name="T44" fmla="*/ 1 w 86"/>
                <a:gd name="T45" fmla="*/ 2 h 93"/>
                <a:gd name="T46" fmla="*/ 1 w 86"/>
                <a:gd name="T47" fmla="*/ 2 h 93"/>
                <a:gd name="T48" fmla="*/ 1 w 86"/>
                <a:gd name="T49" fmla="*/ 2 h 93"/>
                <a:gd name="T50" fmla="*/ 1 w 86"/>
                <a:gd name="T51" fmla="*/ 2 h 93"/>
                <a:gd name="T52" fmla="*/ 2 w 86"/>
                <a:gd name="T53" fmla="*/ 2 h 93"/>
                <a:gd name="T54" fmla="*/ 2 w 86"/>
                <a:gd name="T55" fmla="*/ 2 h 93"/>
                <a:gd name="T56" fmla="*/ 2 w 86"/>
                <a:gd name="T57" fmla="*/ 1 h 93"/>
                <a:gd name="T58" fmla="*/ 2 w 86"/>
                <a:gd name="T59" fmla="*/ 1 h 93"/>
                <a:gd name="T60" fmla="*/ 2 w 86"/>
                <a:gd name="T61" fmla="*/ 1 h 93"/>
                <a:gd name="T62" fmla="*/ 2 w 86"/>
                <a:gd name="T63" fmla="*/ 1 h 93"/>
                <a:gd name="T64" fmla="*/ 3 w 86"/>
                <a:gd name="T65" fmla="*/ 1 h 93"/>
                <a:gd name="T66" fmla="*/ 3 w 86"/>
                <a:gd name="T67" fmla="*/ 1 h 93"/>
                <a:gd name="T68" fmla="*/ 3 w 86"/>
                <a:gd name="T69" fmla="*/ 1 h 93"/>
                <a:gd name="T70" fmla="*/ 3 w 86"/>
                <a:gd name="T71" fmla="*/ 1 h 93"/>
                <a:gd name="T72" fmla="*/ 3 w 86"/>
                <a:gd name="T73" fmla="*/ 0 h 93"/>
                <a:gd name="T74" fmla="*/ 3 w 86"/>
                <a:gd name="T75" fmla="*/ 0 h 93"/>
                <a:gd name="T76" fmla="*/ 3 w 86"/>
                <a:gd name="T77" fmla="*/ 0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3"/>
                <a:gd name="T119" fmla="*/ 86 w 86"/>
                <a:gd name="T120" fmla="*/ 93 h 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3">
                  <a:moveTo>
                    <a:pt x="86" y="0"/>
                  </a:moveTo>
                  <a:lnTo>
                    <a:pt x="86" y="0"/>
                  </a:lnTo>
                  <a:lnTo>
                    <a:pt x="77" y="0"/>
                  </a:lnTo>
                  <a:lnTo>
                    <a:pt x="68" y="1"/>
                  </a:lnTo>
                  <a:lnTo>
                    <a:pt x="60" y="3"/>
                  </a:lnTo>
                  <a:lnTo>
                    <a:pt x="52" y="7"/>
                  </a:lnTo>
                  <a:lnTo>
                    <a:pt x="44" y="11"/>
                  </a:lnTo>
                  <a:lnTo>
                    <a:pt x="37" y="15"/>
                  </a:lnTo>
                  <a:lnTo>
                    <a:pt x="30" y="20"/>
                  </a:lnTo>
                  <a:lnTo>
                    <a:pt x="25" y="26"/>
                  </a:lnTo>
                  <a:lnTo>
                    <a:pt x="20" y="33"/>
                  </a:lnTo>
                  <a:lnTo>
                    <a:pt x="14" y="41"/>
                  </a:lnTo>
                  <a:lnTo>
                    <a:pt x="10" y="48"/>
                  </a:lnTo>
                  <a:lnTo>
                    <a:pt x="7" y="56"/>
                  </a:lnTo>
                  <a:lnTo>
                    <a:pt x="5" y="66"/>
                  </a:lnTo>
                  <a:lnTo>
                    <a:pt x="2" y="74"/>
                  </a:lnTo>
                  <a:lnTo>
                    <a:pt x="1" y="84"/>
                  </a:lnTo>
                  <a:lnTo>
                    <a:pt x="0" y="93"/>
                  </a:lnTo>
                  <a:lnTo>
                    <a:pt x="25" y="93"/>
                  </a:lnTo>
                  <a:lnTo>
                    <a:pt x="25" y="86"/>
                  </a:lnTo>
                  <a:lnTo>
                    <a:pt x="26" y="79"/>
                  </a:lnTo>
                  <a:lnTo>
                    <a:pt x="27" y="73"/>
                  </a:lnTo>
                  <a:lnTo>
                    <a:pt x="29" y="67"/>
                  </a:lnTo>
                  <a:lnTo>
                    <a:pt x="32" y="61"/>
                  </a:lnTo>
                  <a:lnTo>
                    <a:pt x="35" y="55"/>
                  </a:lnTo>
                  <a:lnTo>
                    <a:pt x="38" y="50"/>
                  </a:lnTo>
                  <a:lnTo>
                    <a:pt x="42" y="45"/>
                  </a:lnTo>
                  <a:lnTo>
                    <a:pt x="46" y="42"/>
                  </a:lnTo>
                  <a:lnTo>
                    <a:pt x="51" y="37"/>
                  </a:lnTo>
                  <a:lnTo>
                    <a:pt x="55" y="35"/>
                  </a:lnTo>
                  <a:lnTo>
                    <a:pt x="61" y="31"/>
                  </a:lnTo>
                  <a:lnTo>
                    <a:pt x="66" y="30"/>
                  </a:lnTo>
                  <a:lnTo>
                    <a:pt x="73" y="27"/>
                  </a:lnTo>
                  <a:lnTo>
                    <a:pt x="79" y="26"/>
                  </a:lnTo>
                  <a:lnTo>
                    <a:pt x="86" y="26"/>
                  </a:lnTo>
                  <a:lnTo>
                    <a:pt x="86" y="0"/>
                  </a:lnTo>
                  <a:close/>
                </a:path>
              </a:pathLst>
            </a:custGeom>
            <a:solidFill>
              <a:srgbClr val="1F1A17"/>
            </a:solidFill>
            <a:ln w="9525">
              <a:noFill/>
              <a:round/>
              <a:headEnd/>
              <a:tailEnd/>
            </a:ln>
          </p:spPr>
          <p:txBody>
            <a:bodyPr/>
            <a:lstStyle/>
            <a:p>
              <a:endParaRPr lang="en-US"/>
            </a:p>
          </p:txBody>
        </p:sp>
        <p:sp>
          <p:nvSpPr>
            <p:cNvPr id="45323" name="Freeform 260"/>
            <p:cNvSpPr>
              <a:spLocks/>
            </p:cNvSpPr>
            <p:nvPr/>
          </p:nvSpPr>
          <p:spPr bwMode="auto">
            <a:xfrm>
              <a:off x="2461" y="2814"/>
              <a:ext cx="28" cy="31"/>
            </a:xfrm>
            <a:custGeom>
              <a:avLst/>
              <a:gdLst>
                <a:gd name="T0" fmla="*/ 3 w 84"/>
                <a:gd name="T1" fmla="*/ 3 h 93"/>
                <a:gd name="T2" fmla="*/ 3 w 84"/>
                <a:gd name="T3" fmla="*/ 3 h 93"/>
                <a:gd name="T4" fmla="*/ 3 w 84"/>
                <a:gd name="T5" fmla="*/ 3 h 93"/>
                <a:gd name="T6" fmla="*/ 3 w 84"/>
                <a:gd name="T7" fmla="*/ 3 h 93"/>
                <a:gd name="T8" fmla="*/ 3 w 84"/>
                <a:gd name="T9" fmla="*/ 2 h 93"/>
                <a:gd name="T10" fmla="*/ 3 w 84"/>
                <a:gd name="T11" fmla="*/ 2 h 93"/>
                <a:gd name="T12" fmla="*/ 3 w 84"/>
                <a:gd name="T13" fmla="*/ 2 h 93"/>
                <a:gd name="T14" fmla="*/ 3 w 84"/>
                <a:gd name="T15" fmla="*/ 2 h 93"/>
                <a:gd name="T16" fmla="*/ 2 w 84"/>
                <a:gd name="T17" fmla="*/ 1 h 93"/>
                <a:gd name="T18" fmla="*/ 2 w 84"/>
                <a:gd name="T19" fmla="*/ 1 h 93"/>
                <a:gd name="T20" fmla="*/ 2 w 84"/>
                <a:gd name="T21" fmla="*/ 1 h 93"/>
                <a:gd name="T22" fmla="*/ 2 w 84"/>
                <a:gd name="T23" fmla="*/ 1 h 93"/>
                <a:gd name="T24" fmla="*/ 2 w 84"/>
                <a:gd name="T25" fmla="*/ 0 h 93"/>
                <a:gd name="T26" fmla="*/ 1 w 84"/>
                <a:gd name="T27" fmla="*/ 0 h 93"/>
                <a:gd name="T28" fmla="*/ 1 w 84"/>
                <a:gd name="T29" fmla="*/ 0 h 93"/>
                <a:gd name="T30" fmla="*/ 1 w 84"/>
                <a:gd name="T31" fmla="*/ 0 h 93"/>
                <a:gd name="T32" fmla="*/ 0 w 84"/>
                <a:gd name="T33" fmla="*/ 0 h 93"/>
                <a:gd name="T34" fmla="*/ 0 w 84"/>
                <a:gd name="T35" fmla="*/ 0 h 93"/>
                <a:gd name="T36" fmla="*/ 0 w 84"/>
                <a:gd name="T37" fmla="*/ 1 h 93"/>
                <a:gd name="T38" fmla="*/ 0 w 84"/>
                <a:gd name="T39" fmla="*/ 1 h 93"/>
                <a:gd name="T40" fmla="*/ 0 w 84"/>
                <a:gd name="T41" fmla="*/ 1 h 93"/>
                <a:gd name="T42" fmla="*/ 1 w 84"/>
                <a:gd name="T43" fmla="*/ 1 h 93"/>
                <a:gd name="T44" fmla="*/ 1 w 84"/>
                <a:gd name="T45" fmla="*/ 1 h 93"/>
                <a:gd name="T46" fmla="*/ 1 w 84"/>
                <a:gd name="T47" fmla="*/ 1 h 93"/>
                <a:gd name="T48" fmla="*/ 1 w 84"/>
                <a:gd name="T49" fmla="*/ 1 h 93"/>
                <a:gd name="T50" fmla="*/ 1 w 84"/>
                <a:gd name="T51" fmla="*/ 2 h 93"/>
                <a:gd name="T52" fmla="*/ 2 w 84"/>
                <a:gd name="T53" fmla="*/ 2 h 93"/>
                <a:gd name="T54" fmla="*/ 2 w 84"/>
                <a:gd name="T55" fmla="*/ 2 h 93"/>
                <a:gd name="T56" fmla="*/ 2 w 84"/>
                <a:gd name="T57" fmla="*/ 2 h 93"/>
                <a:gd name="T58" fmla="*/ 2 w 84"/>
                <a:gd name="T59" fmla="*/ 2 h 93"/>
                <a:gd name="T60" fmla="*/ 2 w 84"/>
                <a:gd name="T61" fmla="*/ 2 h 93"/>
                <a:gd name="T62" fmla="*/ 2 w 84"/>
                <a:gd name="T63" fmla="*/ 3 h 93"/>
                <a:gd name="T64" fmla="*/ 2 w 84"/>
                <a:gd name="T65" fmla="*/ 3 h 93"/>
                <a:gd name="T66" fmla="*/ 2 w 84"/>
                <a:gd name="T67" fmla="*/ 3 h 93"/>
                <a:gd name="T68" fmla="*/ 2 w 84"/>
                <a:gd name="T69" fmla="*/ 3 h 93"/>
                <a:gd name="T70" fmla="*/ 2 w 84"/>
                <a:gd name="T71" fmla="*/ 3 h 93"/>
                <a:gd name="T72" fmla="*/ 3 w 84"/>
                <a:gd name="T73" fmla="*/ 3 h 93"/>
                <a:gd name="T74" fmla="*/ 3 w 84"/>
                <a:gd name="T75" fmla="*/ 3 h 93"/>
                <a:gd name="T76" fmla="*/ 3 w 84"/>
                <a:gd name="T77" fmla="*/ 3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3"/>
                <a:gd name="T119" fmla="*/ 84 w 84"/>
                <a:gd name="T120" fmla="*/ 93 h 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3">
                  <a:moveTo>
                    <a:pt x="84" y="93"/>
                  </a:moveTo>
                  <a:lnTo>
                    <a:pt x="84" y="93"/>
                  </a:lnTo>
                  <a:lnTo>
                    <a:pt x="84" y="84"/>
                  </a:lnTo>
                  <a:lnTo>
                    <a:pt x="83" y="74"/>
                  </a:lnTo>
                  <a:lnTo>
                    <a:pt x="81" y="66"/>
                  </a:lnTo>
                  <a:lnTo>
                    <a:pt x="77" y="56"/>
                  </a:lnTo>
                  <a:lnTo>
                    <a:pt x="74" y="48"/>
                  </a:lnTo>
                  <a:lnTo>
                    <a:pt x="70" y="41"/>
                  </a:lnTo>
                  <a:lnTo>
                    <a:pt x="65" y="33"/>
                  </a:lnTo>
                  <a:lnTo>
                    <a:pt x="60" y="26"/>
                  </a:lnTo>
                  <a:lnTo>
                    <a:pt x="54" y="20"/>
                  </a:lnTo>
                  <a:lnTo>
                    <a:pt x="47" y="15"/>
                  </a:lnTo>
                  <a:lnTo>
                    <a:pt x="41" y="11"/>
                  </a:lnTo>
                  <a:lnTo>
                    <a:pt x="33" y="7"/>
                  </a:lnTo>
                  <a:lnTo>
                    <a:pt x="24" y="3"/>
                  </a:lnTo>
                  <a:lnTo>
                    <a:pt x="17" y="1"/>
                  </a:lnTo>
                  <a:lnTo>
                    <a:pt x="8" y="0"/>
                  </a:lnTo>
                  <a:lnTo>
                    <a:pt x="0" y="0"/>
                  </a:lnTo>
                  <a:lnTo>
                    <a:pt x="0" y="26"/>
                  </a:lnTo>
                  <a:lnTo>
                    <a:pt x="6" y="26"/>
                  </a:lnTo>
                  <a:lnTo>
                    <a:pt x="12" y="27"/>
                  </a:lnTo>
                  <a:lnTo>
                    <a:pt x="18" y="30"/>
                  </a:lnTo>
                  <a:lnTo>
                    <a:pt x="23" y="31"/>
                  </a:lnTo>
                  <a:lnTo>
                    <a:pt x="29" y="35"/>
                  </a:lnTo>
                  <a:lnTo>
                    <a:pt x="34" y="37"/>
                  </a:lnTo>
                  <a:lnTo>
                    <a:pt x="38" y="42"/>
                  </a:lnTo>
                  <a:lnTo>
                    <a:pt x="43" y="45"/>
                  </a:lnTo>
                  <a:lnTo>
                    <a:pt x="47" y="50"/>
                  </a:lnTo>
                  <a:lnTo>
                    <a:pt x="50" y="55"/>
                  </a:lnTo>
                  <a:lnTo>
                    <a:pt x="52" y="61"/>
                  </a:lnTo>
                  <a:lnTo>
                    <a:pt x="56" y="67"/>
                  </a:lnTo>
                  <a:lnTo>
                    <a:pt x="58" y="73"/>
                  </a:lnTo>
                  <a:lnTo>
                    <a:pt x="59" y="79"/>
                  </a:lnTo>
                  <a:lnTo>
                    <a:pt x="60" y="86"/>
                  </a:lnTo>
                  <a:lnTo>
                    <a:pt x="60" y="93"/>
                  </a:lnTo>
                  <a:lnTo>
                    <a:pt x="84" y="93"/>
                  </a:lnTo>
                  <a:close/>
                </a:path>
              </a:pathLst>
            </a:custGeom>
            <a:solidFill>
              <a:srgbClr val="1F1A17"/>
            </a:solidFill>
            <a:ln w="9525">
              <a:noFill/>
              <a:round/>
              <a:headEnd/>
              <a:tailEnd/>
            </a:ln>
          </p:spPr>
          <p:txBody>
            <a:bodyPr/>
            <a:lstStyle/>
            <a:p>
              <a:endParaRPr lang="en-US"/>
            </a:p>
          </p:txBody>
        </p:sp>
        <p:sp>
          <p:nvSpPr>
            <p:cNvPr id="45324" name="Freeform 261"/>
            <p:cNvSpPr>
              <a:spLocks/>
            </p:cNvSpPr>
            <p:nvPr/>
          </p:nvSpPr>
          <p:spPr bwMode="auto">
            <a:xfrm>
              <a:off x="2603" y="2950"/>
              <a:ext cx="48" cy="52"/>
            </a:xfrm>
            <a:custGeom>
              <a:avLst/>
              <a:gdLst>
                <a:gd name="T0" fmla="*/ 5 w 146"/>
                <a:gd name="T1" fmla="*/ 3 h 157"/>
                <a:gd name="T2" fmla="*/ 5 w 146"/>
                <a:gd name="T3" fmla="*/ 4 h 157"/>
                <a:gd name="T4" fmla="*/ 5 w 146"/>
                <a:gd name="T5" fmla="*/ 4 h 157"/>
                <a:gd name="T6" fmla="*/ 5 w 146"/>
                <a:gd name="T7" fmla="*/ 5 h 157"/>
                <a:gd name="T8" fmla="*/ 4 w 146"/>
                <a:gd name="T9" fmla="*/ 5 h 157"/>
                <a:gd name="T10" fmla="*/ 4 w 146"/>
                <a:gd name="T11" fmla="*/ 5 h 157"/>
                <a:gd name="T12" fmla="*/ 3 w 146"/>
                <a:gd name="T13" fmla="*/ 6 h 157"/>
                <a:gd name="T14" fmla="*/ 3 w 146"/>
                <a:gd name="T15" fmla="*/ 6 h 157"/>
                <a:gd name="T16" fmla="*/ 2 w 146"/>
                <a:gd name="T17" fmla="*/ 6 h 157"/>
                <a:gd name="T18" fmla="*/ 2 w 146"/>
                <a:gd name="T19" fmla="*/ 6 h 157"/>
                <a:gd name="T20" fmla="*/ 1 w 146"/>
                <a:gd name="T21" fmla="*/ 5 h 157"/>
                <a:gd name="T22" fmla="*/ 1 w 146"/>
                <a:gd name="T23" fmla="*/ 5 h 157"/>
                <a:gd name="T24" fmla="*/ 1 w 146"/>
                <a:gd name="T25" fmla="*/ 5 h 157"/>
                <a:gd name="T26" fmla="*/ 0 w 146"/>
                <a:gd name="T27" fmla="*/ 4 h 157"/>
                <a:gd name="T28" fmla="*/ 0 w 146"/>
                <a:gd name="T29" fmla="*/ 4 h 157"/>
                <a:gd name="T30" fmla="*/ 0 w 146"/>
                <a:gd name="T31" fmla="*/ 3 h 157"/>
                <a:gd name="T32" fmla="*/ 0 w 146"/>
                <a:gd name="T33" fmla="*/ 3 h 157"/>
                <a:gd name="T34" fmla="*/ 0 w 146"/>
                <a:gd name="T35" fmla="*/ 2 h 157"/>
                <a:gd name="T36" fmla="*/ 0 w 146"/>
                <a:gd name="T37" fmla="*/ 2 h 157"/>
                <a:gd name="T38" fmla="*/ 1 w 146"/>
                <a:gd name="T39" fmla="*/ 1 h 157"/>
                <a:gd name="T40" fmla="*/ 1 w 146"/>
                <a:gd name="T41" fmla="*/ 1 h 157"/>
                <a:gd name="T42" fmla="*/ 1 w 146"/>
                <a:gd name="T43" fmla="*/ 0 h 157"/>
                <a:gd name="T44" fmla="*/ 2 w 146"/>
                <a:gd name="T45" fmla="*/ 0 h 157"/>
                <a:gd name="T46" fmla="*/ 2 w 146"/>
                <a:gd name="T47" fmla="*/ 0 h 157"/>
                <a:gd name="T48" fmla="*/ 3 w 146"/>
                <a:gd name="T49" fmla="*/ 0 h 157"/>
                <a:gd name="T50" fmla="*/ 3 w 146"/>
                <a:gd name="T51" fmla="*/ 0 h 157"/>
                <a:gd name="T52" fmla="*/ 4 w 146"/>
                <a:gd name="T53" fmla="*/ 0 h 157"/>
                <a:gd name="T54" fmla="*/ 4 w 146"/>
                <a:gd name="T55" fmla="*/ 1 h 157"/>
                <a:gd name="T56" fmla="*/ 5 w 146"/>
                <a:gd name="T57" fmla="*/ 1 h 157"/>
                <a:gd name="T58" fmla="*/ 5 w 146"/>
                <a:gd name="T59" fmla="*/ 2 h 157"/>
                <a:gd name="T60" fmla="*/ 5 w 146"/>
                <a:gd name="T61" fmla="*/ 2 h 157"/>
                <a:gd name="T62" fmla="*/ 5 w 146"/>
                <a:gd name="T63" fmla="*/ 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157"/>
                <a:gd name="T98" fmla="*/ 146 w 146"/>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157">
                  <a:moveTo>
                    <a:pt x="146" y="81"/>
                  </a:moveTo>
                  <a:lnTo>
                    <a:pt x="145" y="88"/>
                  </a:lnTo>
                  <a:lnTo>
                    <a:pt x="144" y="96"/>
                  </a:lnTo>
                  <a:lnTo>
                    <a:pt x="143" y="103"/>
                  </a:lnTo>
                  <a:lnTo>
                    <a:pt x="139" y="111"/>
                  </a:lnTo>
                  <a:lnTo>
                    <a:pt x="137" y="117"/>
                  </a:lnTo>
                  <a:lnTo>
                    <a:pt x="133" y="124"/>
                  </a:lnTo>
                  <a:lnTo>
                    <a:pt x="130" y="130"/>
                  </a:lnTo>
                  <a:lnTo>
                    <a:pt x="124" y="135"/>
                  </a:lnTo>
                  <a:lnTo>
                    <a:pt x="120" y="139"/>
                  </a:lnTo>
                  <a:lnTo>
                    <a:pt x="113" y="144"/>
                  </a:lnTo>
                  <a:lnTo>
                    <a:pt x="108" y="148"/>
                  </a:lnTo>
                  <a:lnTo>
                    <a:pt x="102" y="151"/>
                  </a:lnTo>
                  <a:lnTo>
                    <a:pt x="95" y="154"/>
                  </a:lnTo>
                  <a:lnTo>
                    <a:pt x="88" y="156"/>
                  </a:lnTo>
                  <a:lnTo>
                    <a:pt x="80" y="157"/>
                  </a:lnTo>
                  <a:lnTo>
                    <a:pt x="72" y="157"/>
                  </a:lnTo>
                  <a:lnTo>
                    <a:pt x="65" y="157"/>
                  </a:lnTo>
                  <a:lnTo>
                    <a:pt x="57" y="156"/>
                  </a:lnTo>
                  <a:lnTo>
                    <a:pt x="51" y="154"/>
                  </a:lnTo>
                  <a:lnTo>
                    <a:pt x="43" y="151"/>
                  </a:lnTo>
                  <a:lnTo>
                    <a:pt x="38" y="148"/>
                  </a:lnTo>
                  <a:lnTo>
                    <a:pt x="31" y="144"/>
                  </a:lnTo>
                  <a:lnTo>
                    <a:pt x="26" y="139"/>
                  </a:lnTo>
                  <a:lnTo>
                    <a:pt x="21" y="135"/>
                  </a:lnTo>
                  <a:lnTo>
                    <a:pt x="16" y="130"/>
                  </a:lnTo>
                  <a:lnTo>
                    <a:pt x="12" y="124"/>
                  </a:lnTo>
                  <a:lnTo>
                    <a:pt x="9" y="117"/>
                  </a:lnTo>
                  <a:lnTo>
                    <a:pt x="5" y="111"/>
                  </a:lnTo>
                  <a:lnTo>
                    <a:pt x="3" y="103"/>
                  </a:lnTo>
                  <a:lnTo>
                    <a:pt x="1" y="96"/>
                  </a:lnTo>
                  <a:lnTo>
                    <a:pt x="0" y="88"/>
                  </a:lnTo>
                  <a:lnTo>
                    <a:pt x="0" y="81"/>
                  </a:lnTo>
                  <a:lnTo>
                    <a:pt x="0" y="72"/>
                  </a:lnTo>
                  <a:lnTo>
                    <a:pt x="1" y="64"/>
                  </a:lnTo>
                  <a:lnTo>
                    <a:pt x="3" y="55"/>
                  </a:lnTo>
                  <a:lnTo>
                    <a:pt x="5" y="48"/>
                  </a:lnTo>
                  <a:lnTo>
                    <a:pt x="9" y="41"/>
                  </a:lnTo>
                  <a:lnTo>
                    <a:pt x="12" y="35"/>
                  </a:lnTo>
                  <a:lnTo>
                    <a:pt x="16" y="29"/>
                  </a:lnTo>
                  <a:lnTo>
                    <a:pt x="21" y="23"/>
                  </a:lnTo>
                  <a:lnTo>
                    <a:pt x="26" y="18"/>
                  </a:lnTo>
                  <a:lnTo>
                    <a:pt x="31" y="14"/>
                  </a:lnTo>
                  <a:lnTo>
                    <a:pt x="38" y="9"/>
                  </a:lnTo>
                  <a:lnTo>
                    <a:pt x="43" y="6"/>
                  </a:lnTo>
                  <a:lnTo>
                    <a:pt x="51" y="4"/>
                  </a:lnTo>
                  <a:lnTo>
                    <a:pt x="57" y="2"/>
                  </a:lnTo>
                  <a:lnTo>
                    <a:pt x="65" y="0"/>
                  </a:lnTo>
                  <a:lnTo>
                    <a:pt x="72" y="0"/>
                  </a:lnTo>
                  <a:lnTo>
                    <a:pt x="80" y="0"/>
                  </a:lnTo>
                  <a:lnTo>
                    <a:pt x="88" y="2"/>
                  </a:lnTo>
                  <a:lnTo>
                    <a:pt x="95" y="4"/>
                  </a:lnTo>
                  <a:lnTo>
                    <a:pt x="102" y="6"/>
                  </a:lnTo>
                  <a:lnTo>
                    <a:pt x="108" y="9"/>
                  </a:lnTo>
                  <a:lnTo>
                    <a:pt x="113" y="14"/>
                  </a:lnTo>
                  <a:lnTo>
                    <a:pt x="120" y="18"/>
                  </a:lnTo>
                  <a:lnTo>
                    <a:pt x="124" y="23"/>
                  </a:lnTo>
                  <a:lnTo>
                    <a:pt x="130" y="29"/>
                  </a:lnTo>
                  <a:lnTo>
                    <a:pt x="133" y="35"/>
                  </a:lnTo>
                  <a:lnTo>
                    <a:pt x="137" y="41"/>
                  </a:lnTo>
                  <a:lnTo>
                    <a:pt x="139" y="48"/>
                  </a:lnTo>
                  <a:lnTo>
                    <a:pt x="143" y="55"/>
                  </a:lnTo>
                  <a:lnTo>
                    <a:pt x="144" y="64"/>
                  </a:lnTo>
                  <a:lnTo>
                    <a:pt x="145" y="72"/>
                  </a:lnTo>
                  <a:lnTo>
                    <a:pt x="146" y="81"/>
                  </a:lnTo>
                  <a:close/>
                </a:path>
              </a:pathLst>
            </a:custGeom>
            <a:solidFill>
              <a:srgbClr val="E87A41"/>
            </a:solidFill>
            <a:ln w="9525">
              <a:noFill/>
              <a:round/>
              <a:headEnd/>
              <a:tailEnd/>
            </a:ln>
          </p:spPr>
          <p:txBody>
            <a:bodyPr/>
            <a:lstStyle/>
            <a:p>
              <a:endParaRPr lang="en-US"/>
            </a:p>
          </p:txBody>
        </p:sp>
        <p:sp>
          <p:nvSpPr>
            <p:cNvPr id="45325" name="Freeform 262"/>
            <p:cNvSpPr>
              <a:spLocks/>
            </p:cNvSpPr>
            <p:nvPr/>
          </p:nvSpPr>
          <p:spPr bwMode="auto">
            <a:xfrm>
              <a:off x="2627" y="2977"/>
              <a:ext cx="28" cy="29"/>
            </a:xfrm>
            <a:custGeom>
              <a:avLst/>
              <a:gdLst>
                <a:gd name="T0" fmla="*/ 0 w 86"/>
                <a:gd name="T1" fmla="*/ 3 h 89"/>
                <a:gd name="T2" fmla="*/ 0 w 86"/>
                <a:gd name="T3" fmla="*/ 3 h 89"/>
                <a:gd name="T4" fmla="*/ 0 w 86"/>
                <a:gd name="T5" fmla="*/ 3 h 89"/>
                <a:gd name="T6" fmla="*/ 1 w 86"/>
                <a:gd name="T7" fmla="*/ 3 h 89"/>
                <a:gd name="T8" fmla="*/ 1 w 86"/>
                <a:gd name="T9" fmla="*/ 3 h 89"/>
                <a:gd name="T10" fmla="*/ 1 w 86"/>
                <a:gd name="T11" fmla="*/ 3 h 89"/>
                <a:gd name="T12" fmla="*/ 1 w 86"/>
                <a:gd name="T13" fmla="*/ 3 h 89"/>
                <a:gd name="T14" fmla="*/ 2 w 86"/>
                <a:gd name="T15" fmla="*/ 3 h 89"/>
                <a:gd name="T16" fmla="*/ 2 w 86"/>
                <a:gd name="T17" fmla="*/ 2 h 89"/>
                <a:gd name="T18" fmla="*/ 2 w 86"/>
                <a:gd name="T19" fmla="*/ 2 h 89"/>
                <a:gd name="T20" fmla="*/ 2 w 86"/>
                <a:gd name="T21" fmla="*/ 2 h 89"/>
                <a:gd name="T22" fmla="*/ 2 w 86"/>
                <a:gd name="T23" fmla="*/ 2 h 89"/>
                <a:gd name="T24" fmla="*/ 3 w 86"/>
                <a:gd name="T25" fmla="*/ 2 h 89"/>
                <a:gd name="T26" fmla="*/ 3 w 86"/>
                <a:gd name="T27" fmla="*/ 1 h 89"/>
                <a:gd name="T28" fmla="*/ 3 w 86"/>
                <a:gd name="T29" fmla="*/ 1 h 89"/>
                <a:gd name="T30" fmla="*/ 3 w 86"/>
                <a:gd name="T31" fmla="*/ 1 h 89"/>
                <a:gd name="T32" fmla="*/ 3 w 86"/>
                <a:gd name="T33" fmla="*/ 0 h 89"/>
                <a:gd name="T34" fmla="*/ 3 w 86"/>
                <a:gd name="T35" fmla="*/ 0 h 89"/>
                <a:gd name="T36" fmla="*/ 2 w 86"/>
                <a:gd name="T37" fmla="*/ 0 h 89"/>
                <a:gd name="T38" fmla="*/ 2 w 86"/>
                <a:gd name="T39" fmla="*/ 0 h 89"/>
                <a:gd name="T40" fmla="*/ 2 w 86"/>
                <a:gd name="T41" fmla="*/ 0 h 89"/>
                <a:gd name="T42" fmla="*/ 2 w 86"/>
                <a:gd name="T43" fmla="*/ 1 h 89"/>
                <a:gd name="T44" fmla="*/ 2 w 86"/>
                <a:gd name="T45" fmla="*/ 1 h 89"/>
                <a:gd name="T46" fmla="*/ 2 w 86"/>
                <a:gd name="T47" fmla="*/ 1 h 89"/>
                <a:gd name="T48" fmla="*/ 2 w 86"/>
                <a:gd name="T49" fmla="*/ 1 h 89"/>
                <a:gd name="T50" fmla="*/ 2 w 86"/>
                <a:gd name="T51" fmla="*/ 1 h 89"/>
                <a:gd name="T52" fmla="*/ 2 w 86"/>
                <a:gd name="T53" fmla="*/ 2 h 89"/>
                <a:gd name="T54" fmla="*/ 1 w 86"/>
                <a:gd name="T55" fmla="*/ 2 h 89"/>
                <a:gd name="T56" fmla="*/ 1 w 86"/>
                <a:gd name="T57" fmla="*/ 2 h 89"/>
                <a:gd name="T58" fmla="*/ 1 w 86"/>
                <a:gd name="T59" fmla="*/ 2 h 89"/>
                <a:gd name="T60" fmla="*/ 1 w 86"/>
                <a:gd name="T61" fmla="*/ 2 h 89"/>
                <a:gd name="T62" fmla="*/ 1 w 86"/>
                <a:gd name="T63" fmla="*/ 2 h 89"/>
                <a:gd name="T64" fmla="*/ 0 w 86"/>
                <a:gd name="T65" fmla="*/ 2 h 89"/>
                <a:gd name="T66" fmla="*/ 0 w 86"/>
                <a:gd name="T67" fmla="*/ 2 h 89"/>
                <a:gd name="T68" fmla="*/ 0 w 86"/>
                <a:gd name="T69" fmla="*/ 2 h 89"/>
                <a:gd name="T70" fmla="*/ 0 w 86"/>
                <a:gd name="T71" fmla="*/ 2 h 89"/>
                <a:gd name="T72" fmla="*/ 0 w 86"/>
                <a:gd name="T73" fmla="*/ 3 h 89"/>
                <a:gd name="T74" fmla="*/ 0 w 86"/>
                <a:gd name="T75" fmla="*/ 3 h 89"/>
                <a:gd name="T76" fmla="*/ 0 w 86"/>
                <a:gd name="T77" fmla="*/ 3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89"/>
                <a:gd name="T119" fmla="*/ 86 w 86"/>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89">
                  <a:moveTo>
                    <a:pt x="0" y="89"/>
                  </a:moveTo>
                  <a:lnTo>
                    <a:pt x="0" y="89"/>
                  </a:lnTo>
                  <a:lnTo>
                    <a:pt x="9" y="89"/>
                  </a:lnTo>
                  <a:lnTo>
                    <a:pt x="18" y="88"/>
                  </a:lnTo>
                  <a:lnTo>
                    <a:pt x="26" y="86"/>
                  </a:lnTo>
                  <a:lnTo>
                    <a:pt x="34" y="82"/>
                  </a:lnTo>
                  <a:lnTo>
                    <a:pt x="41" y="79"/>
                  </a:lnTo>
                  <a:lnTo>
                    <a:pt x="49" y="74"/>
                  </a:lnTo>
                  <a:lnTo>
                    <a:pt x="55" y="69"/>
                  </a:lnTo>
                  <a:lnTo>
                    <a:pt x="61" y="63"/>
                  </a:lnTo>
                  <a:lnTo>
                    <a:pt x="66" y="57"/>
                  </a:lnTo>
                  <a:lnTo>
                    <a:pt x="72" y="50"/>
                  </a:lnTo>
                  <a:lnTo>
                    <a:pt x="75" y="43"/>
                  </a:lnTo>
                  <a:lnTo>
                    <a:pt x="79" y="34"/>
                  </a:lnTo>
                  <a:lnTo>
                    <a:pt x="81" y="26"/>
                  </a:lnTo>
                  <a:lnTo>
                    <a:pt x="84" y="18"/>
                  </a:lnTo>
                  <a:lnTo>
                    <a:pt x="85" y="9"/>
                  </a:lnTo>
                  <a:lnTo>
                    <a:pt x="86" y="0"/>
                  </a:lnTo>
                  <a:lnTo>
                    <a:pt x="61" y="0"/>
                  </a:lnTo>
                  <a:lnTo>
                    <a:pt x="61" y="6"/>
                  </a:lnTo>
                  <a:lnTo>
                    <a:pt x="60" y="13"/>
                  </a:lnTo>
                  <a:lnTo>
                    <a:pt x="59" y="19"/>
                  </a:lnTo>
                  <a:lnTo>
                    <a:pt x="57" y="24"/>
                  </a:lnTo>
                  <a:lnTo>
                    <a:pt x="54" y="30"/>
                  </a:lnTo>
                  <a:lnTo>
                    <a:pt x="51" y="34"/>
                  </a:lnTo>
                  <a:lnTo>
                    <a:pt x="48" y="39"/>
                  </a:lnTo>
                  <a:lnTo>
                    <a:pt x="45" y="44"/>
                  </a:lnTo>
                  <a:lnTo>
                    <a:pt x="40" y="49"/>
                  </a:lnTo>
                  <a:lnTo>
                    <a:pt x="35" y="52"/>
                  </a:lnTo>
                  <a:lnTo>
                    <a:pt x="31" y="55"/>
                  </a:lnTo>
                  <a:lnTo>
                    <a:pt x="25" y="58"/>
                  </a:lnTo>
                  <a:lnTo>
                    <a:pt x="20" y="60"/>
                  </a:lnTo>
                  <a:lnTo>
                    <a:pt x="13" y="62"/>
                  </a:lnTo>
                  <a:lnTo>
                    <a:pt x="7" y="63"/>
                  </a:lnTo>
                  <a:lnTo>
                    <a:pt x="0" y="63"/>
                  </a:lnTo>
                  <a:lnTo>
                    <a:pt x="0" y="89"/>
                  </a:lnTo>
                  <a:close/>
                </a:path>
              </a:pathLst>
            </a:custGeom>
            <a:solidFill>
              <a:srgbClr val="1F1A17"/>
            </a:solidFill>
            <a:ln w="9525">
              <a:noFill/>
              <a:round/>
              <a:headEnd/>
              <a:tailEnd/>
            </a:ln>
          </p:spPr>
          <p:txBody>
            <a:bodyPr/>
            <a:lstStyle/>
            <a:p>
              <a:endParaRPr lang="en-US"/>
            </a:p>
          </p:txBody>
        </p:sp>
        <p:sp>
          <p:nvSpPr>
            <p:cNvPr id="45326" name="Freeform 263"/>
            <p:cNvSpPr>
              <a:spLocks/>
            </p:cNvSpPr>
            <p:nvPr/>
          </p:nvSpPr>
          <p:spPr bwMode="auto">
            <a:xfrm>
              <a:off x="2599" y="2977"/>
              <a:ext cx="28" cy="29"/>
            </a:xfrm>
            <a:custGeom>
              <a:avLst/>
              <a:gdLst>
                <a:gd name="T0" fmla="*/ 0 w 84"/>
                <a:gd name="T1" fmla="*/ 0 h 89"/>
                <a:gd name="T2" fmla="*/ 0 w 84"/>
                <a:gd name="T3" fmla="*/ 0 h 89"/>
                <a:gd name="T4" fmla="*/ 0 w 84"/>
                <a:gd name="T5" fmla="*/ 0 h 89"/>
                <a:gd name="T6" fmla="*/ 0 w 84"/>
                <a:gd name="T7" fmla="*/ 1 h 89"/>
                <a:gd name="T8" fmla="*/ 0 w 84"/>
                <a:gd name="T9" fmla="*/ 1 h 89"/>
                <a:gd name="T10" fmla="*/ 0 w 84"/>
                <a:gd name="T11" fmla="*/ 1 h 89"/>
                <a:gd name="T12" fmla="*/ 0 w 84"/>
                <a:gd name="T13" fmla="*/ 2 h 89"/>
                <a:gd name="T14" fmla="*/ 1 w 84"/>
                <a:gd name="T15" fmla="*/ 2 h 89"/>
                <a:gd name="T16" fmla="*/ 1 w 84"/>
                <a:gd name="T17" fmla="*/ 2 h 89"/>
                <a:gd name="T18" fmla="*/ 1 w 84"/>
                <a:gd name="T19" fmla="*/ 2 h 89"/>
                <a:gd name="T20" fmla="*/ 1 w 84"/>
                <a:gd name="T21" fmla="*/ 2 h 89"/>
                <a:gd name="T22" fmla="*/ 1 w 84"/>
                <a:gd name="T23" fmla="*/ 3 h 89"/>
                <a:gd name="T24" fmla="*/ 2 w 84"/>
                <a:gd name="T25" fmla="*/ 3 h 89"/>
                <a:gd name="T26" fmla="*/ 2 w 84"/>
                <a:gd name="T27" fmla="*/ 3 h 89"/>
                <a:gd name="T28" fmla="*/ 2 w 84"/>
                <a:gd name="T29" fmla="*/ 3 h 89"/>
                <a:gd name="T30" fmla="*/ 2 w 84"/>
                <a:gd name="T31" fmla="*/ 3 h 89"/>
                <a:gd name="T32" fmla="*/ 3 w 84"/>
                <a:gd name="T33" fmla="*/ 3 h 89"/>
                <a:gd name="T34" fmla="*/ 3 w 84"/>
                <a:gd name="T35" fmla="*/ 3 h 89"/>
                <a:gd name="T36" fmla="*/ 3 w 84"/>
                <a:gd name="T37" fmla="*/ 2 h 89"/>
                <a:gd name="T38" fmla="*/ 3 w 84"/>
                <a:gd name="T39" fmla="*/ 2 h 89"/>
                <a:gd name="T40" fmla="*/ 3 w 84"/>
                <a:gd name="T41" fmla="*/ 2 h 89"/>
                <a:gd name="T42" fmla="*/ 2 w 84"/>
                <a:gd name="T43" fmla="*/ 2 h 89"/>
                <a:gd name="T44" fmla="*/ 2 w 84"/>
                <a:gd name="T45" fmla="*/ 2 h 89"/>
                <a:gd name="T46" fmla="*/ 2 w 84"/>
                <a:gd name="T47" fmla="*/ 2 h 89"/>
                <a:gd name="T48" fmla="*/ 2 w 84"/>
                <a:gd name="T49" fmla="*/ 2 h 89"/>
                <a:gd name="T50" fmla="*/ 2 w 84"/>
                <a:gd name="T51" fmla="*/ 2 h 89"/>
                <a:gd name="T52" fmla="*/ 2 w 84"/>
                <a:gd name="T53" fmla="*/ 2 h 89"/>
                <a:gd name="T54" fmla="*/ 1 w 84"/>
                <a:gd name="T55" fmla="*/ 1 h 89"/>
                <a:gd name="T56" fmla="*/ 1 w 84"/>
                <a:gd name="T57" fmla="*/ 1 h 89"/>
                <a:gd name="T58" fmla="*/ 1 w 84"/>
                <a:gd name="T59" fmla="*/ 1 h 89"/>
                <a:gd name="T60" fmla="*/ 1 w 84"/>
                <a:gd name="T61" fmla="*/ 1 h 89"/>
                <a:gd name="T62" fmla="*/ 1 w 84"/>
                <a:gd name="T63" fmla="*/ 1 h 89"/>
                <a:gd name="T64" fmla="*/ 1 w 84"/>
                <a:gd name="T65" fmla="*/ 0 h 89"/>
                <a:gd name="T66" fmla="*/ 1 w 84"/>
                <a:gd name="T67" fmla="*/ 0 h 89"/>
                <a:gd name="T68" fmla="*/ 1 w 84"/>
                <a:gd name="T69" fmla="*/ 0 h 89"/>
                <a:gd name="T70" fmla="*/ 1 w 84"/>
                <a:gd name="T71" fmla="*/ 0 h 89"/>
                <a:gd name="T72" fmla="*/ 0 w 84"/>
                <a:gd name="T73" fmla="*/ 0 h 89"/>
                <a:gd name="T74" fmla="*/ 0 w 84"/>
                <a:gd name="T75" fmla="*/ 0 h 89"/>
                <a:gd name="T76" fmla="*/ 0 w 84"/>
                <a:gd name="T77" fmla="*/ 0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89"/>
                <a:gd name="T119" fmla="*/ 84 w 84"/>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89">
                  <a:moveTo>
                    <a:pt x="0" y="0"/>
                  </a:moveTo>
                  <a:lnTo>
                    <a:pt x="0" y="0"/>
                  </a:lnTo>
                  <a:lnTo>
                    <a:pt x="0" y="9"/>
                  </a:lnTo>
                  <a:lnTo>
                    <a:pt x="1" y="18"/>
                  </a:lnTo>
                  <a:lnTo>
                    <a:pt x="3" y="26"/>
                  </a:lnTo>
                  <a:lnTo>
                    <a:pt x="7" y="34"/>
                  </a:lnTo>
                  <a:lnTo>
                    <a:pt x="10" y="43"/>
                  </a:lnTo>
                  <a:lnTo>
                    <a:pt x="14" y="50"/>
                  </a:lnTo>
                  <a:lnTo>
                    <a:pt x="19" y="57"/>
                  </a:lnTo>
                  <a:lnTo>
                    <a:pt x="24" y="63"/>
                  </a:lnTo>
                  <a:lnTo>
                    <a:pt x="30" y="69"/>
                  </a:lnTo>
                  <a:lnTo>
                    <a:pt x="37" y="74"/>
                  </a:lnTo>
                  <a:lnTo>
                    <a:pt x="43" y="79"/>
                  </a:lnTo>
                  <a:lnTo>
                    <a:pt x="51" y="82"/>
                  </a:lnTo>
                  <a:lnTo>
                    <a:pt x="60" y="86"/>
                  </a:lnTo>
                  <a:lnTo>
                    <a:pt x="67" y="88"/>
                  </a:lnTo>
                  <a:lnTo>
                    <a:pt x="76" y="89"/>
                  </a:lnTo>
                  <a:lnTo>
                    <a:pt x="84" y="89"/>
                  </a:lnTo>
                  <a:lnTo>
                    <a:pt x="84" y="63"/>
                  </a:lnTo>
                  <a:lnTo>
                    <a:pt x="78" y="63"/>
                  </a:lnTo>
                  <a:lnTo>
                    <a:pt x="71" y="62"/>
                  </a:lnTo>
                  <a:lnTo>
                    <a:pt x="66" y="60"/>
                  </a:lnTo>
                  <a:lnTo>
                    <a:pt x="61" y="58"/>
                  </a:lnTo>
                  <a:lnTo>
                    <a:pt x="55" y="55"/>
                  </a:lnTo>
                  <a:lnTo>
                    <a:pt x="50" y="52"/>
                  </a:lnTo>
                  <a:lnTo>
                    <a:pt x="46" y="49"/>
                  </a:lnTo>
                  <a:lnTo>
                    <a:pt x="41" y="44"/>
                  </a:lnTo>
                  <a:lnTo>
                    <a:pt x="37" y="39"/>
                  </a:lnTo>
                  <a:lnTo>
                    <a:pt x="34" y="34"/>
                  </a:lnTo>
                  <a:lnTo>
                    <a:pt x="31" y="30"/>
                  </a:lnTo>
                  <a:lnTo>
                    <a:pt x="28" y="24"/>
                  </a:lnTo>
                  <a:lnTo>
                    <a:pt x="26" y="19"/>
                  </a:lnTo>
                  <a:lnTo>
                    <a:pt x="25" y="13"/>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327" name="Freeform 264"/>
            <p:cNvSpPr>
              <a:spLocks/>
            </p:cNvSpPr>
            <p:nvPr/>
          </p:nvSpPr>
          <p:spPr bwMode="auto">
            <a:xfrm>
              <a:off x="2599" y="2945"/>
              <a:ext cx="28" cy="32"/>
            </a:xfrm>
            <a:custGeom>
              <a:avLst/>
              <a:gdLst>
                <a:gd name="T0" fmla="*/ 3 w 84"/>
                <a:gd name="T1" fmla="*/ 0 h 95"/>
                <a:gd name="T2" fmla="*/ 3 w 84"/>
                <a:gd name="T3" fmla="*/ 0 h 95"/>
                <a:gd name="T4" fmla="*/ 3 w 84"/>
                <a:gd name="T5" fmla="*/ 0 h 95"/>
                <a:gd name="T6" fmla="*/ 2 w 84"/>
                <a:gd name="T7" fmla="*/ 0 h 95"/>
                <a:gd name="T8" fmla="*/ 2 w 84"/>
                <a:gd name="T9" fmla="*/ 0 h 95"/>
                <a:gd name="T10" fmla="*/ 2 w 84"/>
                <a:gd name="T11" fmla="*/ 0 h 95"/>
                <a:gd name="T12" fmla="*/ 2 w 84"/>
                <a:gd name="T13" fmla="*/ 0 h 95"/>
                <a:gd name="T14" fmla="*/ 1 w 84"/>
                <a:gd name="T15" fmla="*/ 1 h 95"/>
                <a:gd name="T16" fmla="*/ 1 w 84"/>
                <a:gd name="T17" fmla="*/ 1 h 95"/>
                <a:gd name="T18" fmla="*/ 1 w 84"/>
                <a:gd name="T19" fmla="*/ 1 h 95"/>
                <a:gd name="T20" fmla="*/ 1 w 84"/>
                <a:gd name="T21" fmla="*/ 1 h 95"/>
                <a:gd name="T22" fmla="*/ 1 w 84"/>
                <a:gd name="T23" fmla="*/ 2 h 95"/>
                <a:gd name="T24" fmla="*/ 0 w 84"/>
                <a:gd name="T25" fmla="*/ 2 h 95"/>
                <a:gd name="T26" fmla="*/ 0 w 84"/>
                <a:gd name="T27" fmla="*/ 2 h 95"/>
                <a:gd name="T28" fmla="*/ 0 w 84"/>
                <a:gd name="T29" fmla="*/ 2 h 95"/>
                <a:gd name="T30" fmla="*/ 0 w 84"/>
                <a:gd name="T31" fmla="*/ 3 h 95"/>
                <a:gd name="T32" fmla="*/ 0 w 84"/>
                <a:gd name="T33" fmla="*/ 3 h 95"/>
                <a:gd name="T34" fmla="*/ 0 w 84"/>
                <a:gd name="T35" fmla="*/ 4 h 95"/>
                <a:gd name="T36" fmla="*/ 1 w 84"/>
                <a:gd name="T37" fmla="*/ 4 h 95"/>
                <a:gd name="T38" fmla="*/ 1 w 84"/>
                <a:gd name="T39" fmla="*/ 3 h 95"/>
                <a:gd name="T40" fmla="*/ 1 w 84"/>
                <a:gd name="T41" fmla="*/ 3 h 95"/>
                <a:gd name="T42" fmla="*/ 1 w 84"/>
                <a:gd name="T43" fmla="*/ 3 h 95"/>
                <a:gd name="T44" fmla="*/ 1 w 84"/>
                <a:gd name="T45" fmla="*/ 3 h 95"/>
                <a:gd name="T46" fmla="*/ 1 w 84"/>
                <a:gd name="T47" fmla="*/ 2 h 95"/>
                <a:gd name="T48" fmla="*/ 1 w 84"/>
                <a:gd name="T49" fmla="*/ 2 h 95"/>
                <a:gd name="T50" fmla="*/ 1 w 84"/>
                <a:gd name="T51" fmla="*/ 2 h 95"/>
                <a:gd name="T52" fmla="*/ 2 w 84"/>
                <a:gd name="T53" fmla="*/ 2 h 95"/>
                <a:gd name="T54" fmla="*/ 2 w 84"/>
                <a:gd name="T55" fmla="*/ 2 h 95"/>
                <a:gd name="T56" fmla="*/ 2 w 84"/>
                <a:gd name="T57" fmla="*/ 1 h 95"/>
                <a:gd name="T58" fmla="*/ 2 w 84"/>
                <a:gd name="T59" fmla="*/ 1 h 95"/>
                <a:gd name="T60" fmla="*/ 2 w 84"/>
                <a:gd name="T61" fmla="*/ 1 h 95"/>
                <a:gd name="T62" fmla="*/ 2 w 84"/>
                <a:gd name="T63" fmla="*/ 1 h 95"/>
                <a:gd name="T64" fmla="*/ 3 w 84"/>
                <a:gd name="T65" fmla="*/ 1 h 95"/>
                <a:gd name="T66" fmla="*/ 3 w 84"/>
                <a:gd name="T67" fmla="*/ 1 h 95"/>
                <a:gd name="T68" fmla="*/ 3 w 84"/>
                <a:gd name="T69" fmla="*/ 1 h 95"/>
                <a:gd name="T70" fmla="*/ 3 w 84"/>
                <a:gd name="T71" fmla="*/ 1 h 95"/>
                <a:gd name="T72" fmla="*/ 3 w 84"/>
                <a:gd name="T73" fmla="*/ 0 h 95"/>
                <a:gd name="T74" fmla="*/ 3 w 84"/>
                <a:gd name="T75" fmla="*/ 0 h 95"/>
                <a:gd name="T76" fmla="*/ 3 w 84"/>
                <a:gd name="T77" fmla="*/ 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5"/>
                <a:gd name="T119" fmla="*/ 84 w 84"/>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5">
                  <a:moveTo>
                    <a:pt x="84" y="0"/>
                  </a:moveTo>
                  <a:lnTo>
                    <a:pt x="84" y="0"/>
                  </a:lnTo>
                  <a:lnTo>
                    <a:pt x="76" y="1"/>
                  </a:lnTo>
                  <a:lnTo>
                    <a:pt x="67" y="2"/>
                  </a:lnTo>
                  <a:lnTo>
                    <a:pt x="60" y="5"/>
                  </a:lnTo>
                  <a:lnTo>
                    <a:pt x="51" y="7"/>
                  </a:lnTo>
                  <a:lnTo>
                    <a:pt x="43" y="12"/>
                  </a:lnTo>
                  <a:lnTo>
                    <a:pt x="37" y="16"/>
                  </a:lnTo>
                  <a:lnTo>
                    <a:pt x="30" y="22"/>
                  </a:lnTo>
                  <a:lnTo>
                    <a:pt x="24" y="28"/>
                  </a:lnTo>
                  <a:lnTo>
                    <a:pt x="19" y="35"/>
                  </a:lnTo>
                  <a:lnTo>
                    <a:pt x="14" y="42"/>
                  </a:lnTo>
                  <a:lnTo>
                    <a:pt x="10" y="49"/>
                  </a:lnTo>
                  <a:lnTo>
                    <a:pt x="7" y="58"/>
                  </a:lnTo>
                  <a:lnTo>
                    <a:pt x="3" y="66"/>
                  </a:lnTo>
                  <a:lnTo>
                    <a:pt x="1" y="75"/>
                  </a:lnTo>
                  <a:lnTo>
                    <a:pt x="0" y="85"/>
                  </a:lnTo>
                  <a:lnTo>
                    <a:pt x="0" y="95"/>
                  </a:lnTo>
                  <a:lnTo>
                    <a:pt x="24" y="95"/>
                  </a:lnTo>
                  <a:lnTo>
                    <a:pt x="24" y="87"/>
                  </a:lnTo>
                  <a:lnTo>
                    <a:pt x="25" y="80"/>
                  </a:lnTo>
                  <a:lnTo>
                    <a:pt x="27" y="74"/>
                  </a:lnTo>
                  <a:lnTo>
                    <a:pt x="28" y="67"/>
                  </a:lnTo>
                  <a:lnTo>
                    <a:pt x="31" y="61"/>
                  </a:lnTo>
                  <a:lnTo>
                    <a:pt x="34" y="56"/>
                  </a:lnTo>
                  <a:lnTo>
                    <a:pt x="38" y="52"/>
                  </a:lnTo>
                  <a:lnTo>
                    <a:pt x="41" y="47"/>
                  </a:lnTo>
                  <a:lnTo>
                    <a:pt x="46" y="42"/>
                  </a:lnTo>
                  <a:lnTo>
                    <a:pt x="50" y="38"/>
                  </a:lnTo>
                  <a:lnTo>
                    <a:pt x="55" y="35"/>
                  </a:lnTo>
                  <a:lnTo>
                    <a:pt x="61" y="32"/>
                  </a:lnTo>
                  <a:lnTo>
                    <a:pt x="66" y="30"/>
                  </a:lnTo>
                  <a:lnTo>
                    <a:pt x="71" y="29"/>
                  </a:lnTo>
                  <a:lnTo>
                    <a:pt x="78" y="28"/>
                  </a:lnTo>
                  <a:lnTo>
                    <a:pt x="84" y="28"/>
                  </a:lnTo>
                  <a:lnTo>
                    <a:pt x="84" y="0"/>
                  </a:lnTo>
                  <a:close/>
                </a:path>
              </a:pathLst>
            </a:custGeom>
            <a:solidFill>
              <a:srgbClr val="1F1A17"/>
            </a:solidFill>
            <a:ln w="9525">
              <a:noFill/>
              <a:round/>
              <a:headEnd/>
              <a:tailEnd/>
            </a:ln>
          </p:spPr>
          <p:txBody>
            <a:bodyPr/>
            <a:lstStyle/>
            <a:p>
              <a:endParaRPr lang="en-US"/>
            </a:p>
          </p:txBody>
        </p:sp>
        <p:sp>
          <p:nvSpPr>
            <p:cNvPr id="45328" name="Freeform 265"/>
            <p:cNvSpPr>
              <a:spLocks/>
            </p:cNvSpPr>
            <p:nvPr/>
          </p:nvSpPr>
          <p:spPr bwMode="auto">
            <a:xfrm>
              <a:off x="2627" y="2945"/>
              <a:ext cx="28" cy="32"/>
            </a:xfrm>
            <a:custGeom>
              <a:avLst/>
              <a:gdLst>
                <a:gd name="T0" fmla="*/ 3 w 86"/>
                <a:gd name="T1" fmla="*/ 4 h 95"/>
                <a:gd name="T2" fmla="*/ 3 w 86"/>
                <a:gd name="T3" fmla="*/ 4 h 95"/>
                <a:gd name="T4" fmla="*/ 3 w 86"/>
                <a:gd name="T5" fmla="*/ 3 h 95"/>
                <a:gd name="T6" fmla="*/ 3 w 86"/>
                <a:gd name="T7" fmla="*/ 3 h 95"/>
                <a:gd name="T8" fmla="*/ 3 w 86"/>
                <a:gd name="T9" fmla="*/ 2 h 95"/>
                <a:gd name="T10" fmla="*/ 3 w 86"/>
                <a:gd name="T11" fmla="*/ 2 h 95"/>
                <a:gd name="T12" fmla="*/ 3 w 86"/>
                <a:gd name="T13" fmla="*/ 2 h 95"/>
                <a:gd name="T14" fmla="*/ 2 w 86"/>
                <a:gd name="T15" fmla="*/ 2 h 95"/>
                <a:gd name="T16" fmla="*/ 2 w 86"/>
                <a:gd name="T17" fmla="*/ 1 h 95"/>
                <a:gd name="T18" fmla="*/ 2 w 86"/>
                <a:gd name="T19" fmla="*/ 1 h 95"/>
                <a:gd name="T20" fmla="*/ 2 w 86"/>
                <a:gd name="T21" fmla="*/ 1 h 95"/>
                <a:gd name="T22" fmla="*/ 2 w 86"/>
                <a:gd name="T23" fmla="*/ 1 h 95"/>
                <a:gd name="T24" fmla="*/ 1 w 86"/>
                <a:gd name="T25" fmla="*/ 0 h 95"/>
                <a:gd name="T26" fmla="*/ 1 w 86"/>
                <a:gd name="T27" fmla="*/ 0 h 95"/>
                <a:gd name="T28" fmla="*/ 1 w 86"/>
                <a:gd name="T29" fmla="*/ 0 h 95"/>
                <a:gd name="T30" fmla="*/ 1 w 86"/>
                <a:gd name="T31" fmla="*/ 0 h 95"/>
                <a:gd name="T32" fmla="*/ 0 w 86"/>
                <a:gd name="T33" fmla="*/ 0 h 95"/>
                <a:gd name="T34" fmla="*/ 0 w 86"/>
                <a:gd name="T35" fmla="*/ 0 h 95"/>
                <a:gd name="T36" fmla="*/ 0 w 86"/>
                <a:gd name="T37" fmla="*/ 1 h 95"/>
                <a:gd name="T38" fmla="*/ 0 w 86"/>
                <a:gd name="T39" fmla="*/ 1 h 95"/>
                <a:gd name="T40" fmla="*/ 0 w 86"/>
                <a:gd name="T41" fmla="*/ 1 h 95"/>
                <a:gd name="T42" fmla="*/ 1 w 86"/>
                <a:gd name="T43" fmla="*/ 1 h 95"/>
                <a:gd name="T44" fmla="*/ 1 w 86"/>
                <a:gd name="T45" fmla="*/ 1 h 95"/>
                <a:gd name="T46" fmla="*/ 1 w 86"/>
                <a:gd name="T47" fmla="*/ 1 h 95"/>
                <a:gd name="T48" fmla="*/ 1 w 86"/>
                <a:gd name="T49" fmla="*/ 1 h 95"/>
                <a:gd name="T50" fmla="*/ 1 w 86"/>
                <a:gd name="T51" fmla="*/ 2 h 95"/>
                <a:gd name="T52" fmla="*/ 2 w 86"/>
                <a:gd name="T53" fmla="*/ 2 h 95"/>
                <a:gd name="T54" fmla="*/ 2 w 86"/>
                <a:gd name="T55" fmla="*/ 2 h 95"/>
                <a:gd name="T56" fmla="*/ 2 w 86"/>
                <a:gd name="T57" fmla="*/ 2 h 95"/>
                <a:gd name="T58" fmla="*/ 2 w 86"/>
                <a:gd name="T59" fmla="*/ 2 h 95"/>
                <a:gd name="T60" fmla="*/ 2 w 86"/>
                <a:gd name="T61" fmla="*/ 3 h 95"/>
                <a:gd name="T62" fmla="*/ 2 w 86"/>
                <a:gd name="T63" fmla="*/ 3 h 95"/>
                <a:gd name="T64" fmla="*/ 2 w 86"/>
                <a:gd name="T65" fmla="*/ 3 h 95"/>
                <a:gd name="T66" fmla="*/ 2 w 86"/>
                <a:gd name="T67" fmla="*/ 3 h 95"/>
                <a:gd name="T68" fmla="*/ 2 w 86"/>
                <a:gd name="T69" fmla="*/ 4 h 95"/>
                <a:gd name="T70" fmla="*/ 2 w 86"/>
                <a:gd name="T71" fmla="*/ 4 h 95"/>
                <a:gd name="T72" fmla="*/ 3 w 86"/>
                <a:gd name="T73" fmla="*/ 4 h 95"/>
                <a:gd name="T74" fmla="*/ 3 w 86"/>
                <a:gd name="T75" fmla="*/ 4 h 95"/>
                <a:gd name="T76" fmla="*/ 3 w 86"/>
                <a:gd name="T77" fmla="*/ 4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5"/>
                <a:gd name="T119" fmla="*/ 86 w 86"/>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5">
                  <a:moveTo>
                    <a:pt x="86" y="95"/>
                  </a:moveTo>
                  <a:lnTo>
                    <a:pt x="86" y="95"/>
                  </a:lnTo>
                  <a:lnTo>
                    <a:pt x="85" y="85"/>
                  </a:lnTo>
                  <a:lnTo>
                    <a:pt x="84" y="75"/>
                  </a:lnTo>
                  <a:lnTo>
                    <a:pt x="81" y="66"/>
                  </a:lnTo>
                  <a:lnTo>
                    <a:pt x="79" y="58"/>
                  </a:lnTo>
                  <a:lnTo>
                    <a:pt x="76" y="49"/>
                  </a:lnTo>
                  <a:lnTo>
                    <a:pt x="72" y="42"/>
                  </a:lnTo>
                  <a:lnTo>
                    <a:pt x="66" y="35"/>
                  </a:lnTo>
                  <a:lnTo>
                    <a:pt x="61" y="28"/>
                  </a:lnTo>
                  <a:lnTo>
                    <a:pt x="55" y="22"/>
                  </a:lnTo>
                  <a:lnTo>
                    <a:pt x="49" y="16"/>
                  </a:lnTo>
                  <a:lnTo>
                    <a:pt x="41" y="12"/>
                  </a:lnTo>
                  <a:lnTo>
                    <a:pt x="34" y="7"/>
                  </a:lnTo>
                  <a:lnTo>
                    <a:pt x="26" y="5"/>
                  </a:lnTo>
                  <a:lnTo>
                    <a:pt x="18" y="2"/>
                  </a:lnTo>
                  <a:lnTo>
                    <a:pt x="9" y="1"/>
                  </a:lnTo>
                  <a:lnTo>
                    <a:pt x="0" y="0"/>
                  </a:lnTo>
                  <a:lnTo>
                    <a:pt x="0" y="28"/>
                  </a:lnTo>
                  <a:lnTo>
                    <a:pt x="7" y="28"/>
                  </a:lnTo>
                  <a:lnTo>
                    <a:pt x="13" y="29"/>
                  </a:lnTo>
                  <a:lnTo>
                    <a:pt x="20" y="30"/>
                  </a:lnTo>
                  <a:lnTo>
                    <a:pt x="25" y="32"/>
                  </a:lnTo>
                  <a:lnTo>
                    <a:pt x="31" y="35"/>
                  </a:lnTo>
                  <a:lnTo>
                    <a:pt x="35" y="38"/>
                  </a:lnTo>
                  <a:lnTo>
                    <a:pt x="40" y="42"/>
                  </a:lnTo>
                  <a:lnTo>
                    <a:pt x="44" y="47"/>
                  </a:lnTo>
                  <a:lnTo>
                    <a:pt x="48" y="52"/>
                  </a:lnTo>
                  <a:lnTo>
                    <a:pt x="51" y="56"/>
                  </a:lnTo>
                  <a:lnTo>
                    <a:pt x="54" y="61"/>
                  </a:lnTo>
                  <a:lnTo>
                    <a:pt x="57" y="67"/>
                  </a:lnTo>
                  <a:lnTo>
                    <a:pt x="59" y="74"/>
                  </a:lnTo>
                  <a:lnTo>
                    <a:pt x="60" y="80"/>
                  </a:lnTo>
                  <a:lnTo>
                    <a:pt x="61" y="87"/>
                  </a:lnTo>
                  <a:lnTo>
                    <a:pt x="61" y="95"/>
                  </a:lnTo>
                  <a:lnTo>
                    <a:pt x="86" y="95"/>
                  </a:lnTo>
                  <a:close/>
                </a:path>
              </a:pathLst>
            </a:custGeom>
            <a:solidFill>
              <a:srgbClr val="1F1A17"/>
            </a:solidFill>
            <a:ln w="9525">
              <a:noFill/>
              <a:round/>
              <a:headEnd/>
              <a:tailEnd/>
            </a:ln>
          </p:spPr>
          <p:txBody>
            <a:bodyPr/>
            <a:lstStyle/>
            <a:p>
              <a:endParaRPr lang="en-US"/>
            </a:p>
          </p:txBody>
        </p:sp>
        <p:sp>
          <p:nvSpPr>
            <p:cNvPr id="45329" name="Freeform 266"/>
            <p:cNvSpPr>
              <a:spLocks/>
            </p:cNvSpPr>
            <p:nvPr/>
          </p:nvSpPr>
          <p:spPr bwMode="auto">
            <a:xfrm>
              <a:off x="3133" y="3132"/>
              <a:ext cx="72" cy="76"/>
            </a:xfrm>
            <a:custGeom>
              <a:avLst/>
              <a:gdLst>
                <a:gd name="T0" fmla="*/ 8 w 216"/>
                <a:gd name="T1" fmla="*/ 5 h 228"/>
                <a:gd name="T2" fmla="*/ 8 w 216"/>
                <a:gd name="T3" fmla="*/ 5 h 228"/>
                <a:gd name="T4" fmla="*/ 8 w 216"/>
                <a:gd name="T5" fmla="*/ 6 h 228"/>
                <a:gd name="T6" fmla="*/ 7 w 216"/>
                <a:gd name="T7" fmla="*/ 7 h 228"/>
                <a:gd name="T8" fmla="*/ 7 w 216"/>
                <a:gd name="T9" fmla="*/ 7 h 228"/>
                <a:gd name="T10" fmla="*/ 6 w 216"/>
                <a:gd name="T11" fmla="*/ 8 h 228"/>
                <a:gd name="T12" fmla="*/ 5 w 216"/>
                <a:gd name="T13" fmla="*/ 8 h 228"/>
                <a:gd name="T14" fmla="*/ 4 w 216"/>
                <a:gd name="T15" fmla="*/ 8 h 228"/>
                <a:gd name="T16" fmla="*/ 4 w 216"/>
                <a:gd name="T17" fmla="*/ 8 h 228"/>
                <a:gd name="T18" fmla="*/ 3 w 216"/>
                <a:gd name="T19" fmla="*/ 8 h 228"/>
                <a:gd name="T20" fmla="*/ 2 w 216"/>
                <a:gd name="T21" fmla="*/ 8 h 228"/>
                <a:gd name="T22" fmla="*/ 1 w 216"/>
                <a:gd name="T23" fmla="*/ 7 h 228"/>
                <a:gd name="T24" fmla="*/ 1 w 216"/>
                <a:gd name="T25" fmla="*/ 7 h 228"/>
                <a:gd name="T26" fmla="*/ 0 w 216"/>
                <a:gd name="T27" fmla="*/ 6 h 228"/>
                <a:gd name="T28" fmla="*/ 0 w 216"/>
                <a:gd name="T29" fmla="*/ 5 h 228"/>
                <a:gd name="T30" fmla="*/ 0 w 216"/>
                <a:gd name="T31" fmla="*/ 5 h 228"/>
                <a:gd name="T32" fmla="*/ 0 w 216"/>
                <a:gd name="T33" fmla="*/ 4 h 228"/>
                <a:gd name="T34" fmla="*/ 0 w 216"/>
                <a:gd name="T35" fmla="*/ 3 h 228"/>
                <a:gd name="T36" fmla="*/ 0 w 216"/>
                <a:gd name="T37" fmla="*/ 2 h 228"/>
                <a:gd name="T38" fmla="*/ 1 w 216"/>
                <a:gd name="T39" fmla="*/ 2 h 228"/>
                <a:gd name="T40" fmla="*/ 1 w 216"/>
                <a:gd name="T41" fmla="*/ 1 h 228"/>
                <a:gd name="T42" fmla="*/ 2 w 216"/>
                <a:gd name="T43" fmla="*/ 0 h 228"/>
                <a:gd name="T44" fmla="*/ 3 w 216"/>
                <a:gd name="T45" fmla="*/ 0 h 228"/>
                <a:gd name="T46" fmla="*/ 4 w 216"/>
                <a:gd name="T47" fmla="*/ 0 h 228"/>
                <a:gd name="T48" fmla="*/ 4 w 216"/>
                <a:gd name="T49" fmla="*/ 0 h 228"/>
                <a:gd name="T50" fmla="*/ 5 w 216"/>
                <a:gd name="T51" fmla="*/ 0 h 228"/>
                <a:gd name="T52" fmla="*/ 6 w 216"/>
                <a:gd name="T53" fmla="*/ 0 h 228"/>
                <a:gd name="T54" fmla="*/ 7 w 216"/>
                <a:gd name="T55" fmla="*/ 1 h 228"/>
                <a:gd name="T56" fmla="*/ 7 w 216"/>
                <a:gd name="T57" fmla="*/ 2 h 228"/>
                <a:gd name="T58" fmla="*/ 8 w 216"/>
                <a:gd name="T59" fmla="*/ 2 h 228"/>
                <a:gd name="T60" fmla="*/ 8 w 216"/>
                <a:gd name="T61" fmla="*/ 3 h 228"/>
                <a:gd name="T62" fmla="*/ 8 w 216"/>
                <a:gd name="T63" fmla="*/ 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228"/>
                <a:gd name="T98" fmla="*/ 216 w 216"/>
                <a:gd name="T99" fmla="*/ 228 h 2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228">
                  <a:moveTo>
                    <a:pt x="216" y="113"/>
                  </a:moveTo>
                  <a:lnTo>
                    <a:pt x="216" y="125"/>
                  </a:lnTo>
                  <a:lnTo>
                    <a:pt x="214" y="137"/>
                  </a:lnTo>
                  <a:lnTo>
                    <a:pt x="211" y="148"/>
                  </a:lnTo>
                  <a:lnTo>
                    <a:pt x="208" y="158"/>
                  </a:lnTo>
                  <a:lnTo>
                    <a:pt x="204" y="169"/>
                  </a:lnTo>
                  <a:lnTo>
                    <a:pt x="199" y="178"/>
                  </a:lnTo>
                  <a:lnTo>
                    <a:pt x="192" y="186"/>
                  </a:lnTo>
                  <a:lnTo>
                    <a:pt x="186" y="195"/>
                  </a:lnTo>
                  <a:lnTo>
                    <a:pt x="178" y="202"/>
                  </a:lnTo>
                  <a:lnTo>
                    <a:pt x="169" y="209"/>
                  </a:lnTo>
                  <a:lnTo>
                    <a:pt x="161" y="214"/>
                  </a:lnTo>
                  <a:lnTo>
                    <a:pt x="151" y="219"/>
                  </a:lnTo>
                  <a:lnTo>
                    <a:pt x="141" y="224"/>
                  </a:lnTo>
                  <a:lnTo>
                    <a:pt x="130" y="226"/>
                  </a:lnTo>
                  <a:lnTo>
                    <a:pt x="120" y="227"/>
                  </a:lnTo>
                  <a:lnTo>
                    <a:pt x="108" y="228"/>
                  </a:lnTo>
                  <a:lnTo>
                    <a:pt x="96" y="227"/>
                  </a:lnTo>
                  <a:lnTo>
                    <a:pt x="85" y="226"/>
                  </a:lnTo>
                  <a:lnTo>
                    <a:pt x="74" y="224"/>
                  </a:lnTo>
                  <a:lnTo>
                    <a:pt x="65" y="219"/>
                  </a:lnTo>
                  <a:lnTo>
                    <a:pt x="55" y="214"/>
                  </a:lnTo>
                  <a:lnTo>
                    <a:pt x="46" y="209"/>
                  </a:lnTo>
                  <a:lnTo>
                    <a:pt x="38" y="202"/>
                  </a:lnTo>
                  <a:lnTo>
                    <a:pt x="30" y="195"/>
                  </a:lnTo>
                  <a:lnTo>
                    <a:pt x="24" y="186"/>
                  </a:lnTo>
                  <a:lnTo>
                    <a:pt x="17" y="178"/>
                  </a:lnTo>
                  <a:lnTo>
                    <a:pt x="12" y="169"/>
                  </a:lnTo>
                  <a:lnTo>
                    <a:pt x="7" y="158"/>
                  </a:lnTo>
                  <a:lnTo>
                    <a:pt x="4" y="148"/>
                  </a:lnTo>
                  <a:lnTo>
                    <a:pt x="2" y="137"/>
                  </a:lnTo>
                  <a:lnTo>
                    <a:pt x="0" y="125"/>
                  </a:lnTo>
                  <a:lnTo>
                    <a:pt x="0" y="113"/>
                  </a:lnTo>
                  <a:lnTo>
                    <a:pt x="0" y="103"/>
                  </a:lnTo>
                  <a:lnTo>
                    <a:pt x="2" y="91"/>
                  </a:lnTo>
                  <a:lnTo>
                    <a:pt x="4" y="80"/>
                  </a:lnTo>
                  <a:lnTo>
                    <a:pt x="7" y="69"/>
                  </a:lnTo>
                  <a:lnTo>
                    <a:pt x="12" y="60"/>
                  </a:lnTo>
                  <a:lnTo>
                    <a:pt x="17" y="50"/>
                  </a:lnTo>
                  <a:lnTo>
                    <a:pt x="24" y="42"/>
                  </a:lnTo>
                  <a:lnTo>
                    <a:pt x="30" y="33"/>
                  </a:lnTo>
                  <a:lnTo>
                    <a:pt x="38" y="26"/>
                  </a:lnTo>
                  <a:lnTo>
                    <a:pt x="46" y="19"/>
                  </a:lnTo>
                  <a:lnTo>
                    <a:pt x="55" y="13"/>
                  </a:lnTo>
                  <a:lnTo>
                    <a:pt x="65" y="8"/>
                  </a:lnTo>
                  <a:lnTo>
                    <a:pt x="74" y="4"/>
                  </a:lnTo>
                  <a:lnTo>
                    <a:pt x="85" y="2"/>
                  </a:lnTo>
                  <a:lnTo>
                    <a:pt x="96" y="0"/>
                  </a:lnTo>
                  <a:lnTo>
                    <a:pt x="108" y="0"/>
                  </a:lnTo>
                  <a:lnTo>
                    <a:pt x="120" y="0"/>
                  </a:lnTo>
                  <a:lnTo>
                    <a:pt x="130" y="2"/>
                  </a:lnTo>
                  <a:lnTo>
                    <a:pt x="141" y="4"/>
                  </a:lnTo>
                  <a:lnTo>
                    <a:pt x="151" y="8"/>
                  </a:lnTo>
                  <a:lnTo>
                    <a:pt x="161" y="13"/>
                  </a:lnTo>
                  <a:lnTo>
                    <a:pt x="169" y="19"/>
                  </a:lnTo>
                  <a:lnTo>
                    <a:pt x="178" y="26"/>
                  </a:lnTo>
                  <a:lnTo>
                    <a:pt x="186" y="33"/>
                  </a:lnTo>
                  <a:lnTo>
                    <a:pt x="192" y="42"/>
                  </a:lnTo>
                  <a:lnTo>
                    <a:pt x="199" y="50"/>
                  </a:lnTo>
                  <a:lnTo>
                    <a:pt x="204" y="60"/>
                  </a:lnTo>
                  <a:lnTo>
                    <a:pt x="208" y="69"/>
                  </a:lnTo>
                  <a:lnTo>
                    <a:pt x="211" y="80"/>
                  </a:lnTo>
                  <a:lnTo>
                    <a:pt x="214" y="91"/>
                  </a:lnTo>
                  <a:lnTo>
                    <a:pt x="216" y="103"/>
                  </a:lnTo>
                  <a:lnTo>
                    <a:pt x="216" y="113"/>
                  </a:lnTo>
                  <a:close/>
                </a:path>
              </a:pathLst>
            </a:custGeom>
            <a:solidFill>
              <a:srgbClr val="E87A41"/>
            </a:solidFill>
            <a:ln w="9525">
              <a:noFill/>
              <a:round/>
              <a:headEnd/>
              <a:tailEnd/>
            </a:ln>
          </p:spPr>
          <p:txBody>
            <a:bodyPr/>
            <a:lstStyle/>
            <a:p>
              <a:endParaRPr lang="en-US"/>
            </a:p>
          </p:txBody>
        </p:sp>
        <p:sp>
          <p:nvSpPr>
            <p:cNvPr id="45330" name="Freeform 267"/>
            <p:cNvSpPr>
              <a:spLocks/>
            </p:cNvSpPr>
            <p:nvPr/>
          </p:nvSpPr>
          <p:spPr bwMode="auto">
            <a:xfrm>
              <a:off x="3169" y="3170"/>
              <a:ext cx="40" cy="43"/>
            </a:xfrm>
            <a:custGeom>
              <a:avLst/>
              <a:gdLst>
                <a:gd name="T0" fmla="*/ 0 w 120"/>
                <a:gd name="T1" fmla="*/ 5 h 129"/>
                <a:gd name="T2" fmla="*/ 0 w 120"/>
                <a:gd name="T3" fmla="*/ 5 h 129"/>
                <a:gd name="T4" fmla="*/ 0 w 120"/>
                <a:gd name="T5" fmla="*/ 5 h 129"/>
                <a:gd name="T6" fmla="*/ 1 w 120"/>
                <a:gd name="T7" fmla="*/ 5 h 129"/>
                <a:gd name="T8" fmla="*/ 1 w 120"/>
                <a:gd name="T9" fmla="*/ 5 h 129"/>
                <a:gd name="T10" fmla="*/ 2 w 120"/>
                <a:gd name="T11" fmla="*/ 4 h 129"/>
                <a:gd name="T12" fmla="*/ 2 w 120"/>
                <a:gd name="T13" fmla="*/ 4 h 129"/>
                <a:gd name="T14" fmla="*/ 3 w 120"/>
                <a:gd name="T15" fmla="*/ 4 h 129"/>
                <a:gd name="T16" fmla="*/ 3 w 120"/>
                <a:gd name="T17" fmla="*/ 4 h 129"/>
                <a:gd name="T18" fmla="*/ 3 w 120"/>
                <a:gd name="T19" fmla="*/ 3 h 129"/>
                <a:gd name="T20" fmla="*/ 3 w 120"/>
                <a:gd name="T21" fmla="*/ 3 h 129"/>
                <a:gd name="T22" fmla="*/ 4 w 120"/>
                <a:gd name="T23" fmla="*/ 3 h 129"/>
                <a:gd name="T24" fmla="*/ 4 w 120"/>
                <a:gd name="T25" fmla="*/ 2 h 129"/>
                <a:gd name="T26" fmla="*/ 4 w 120"/>
                <a:gd name="T27" fmla="*/ 2 h 129"/>
                <a:gd name="T28" fmla="*/ 4 w 120"/>
                <a:gd name="T29" fmla="*/ 1 h 129"/>
                <a:gd name="T30" fmla="*/ 4 w 120"/>
                <a:gd name="T31" fmla="*/ 1 h 129"/>
                <a:gd name="T32" fmla="*/ 4 w 120"/>
                <a:gd name="T33" fmla="*/ 1 h 129"/>
                <a:gd name="T34" fmla="*/ 4 w 120"/>
                <a:gd name="T35" fmla="*/ 0 h 129"/>
                <a:gd name="T36" fmla="*/ 4 w 120"/>
                <a:gd name="T37" fmla="*/ 0 h 129"/>
                <a:gd name="T38" fmla="*/ 4 w 120"/>
                <a:gd name="T39" fmla="*/ 0 h 129"/>
                <a:gd name="T40" fmla="*/ 3 w 120"/>
                <a:gd name="T41" fmla="*/ 1 h 129"/>
                <a:gd name="T42" fmla="*/ 3 w 120"/>
                <a:gd name="T43" fmla="*/ 1 h 129"/>
                <a:gd name="T44" fmla="*/ 3 w 120"/>
                <a:gd name="T45" fmla="*/ 1 h 129"/>
                <a:gd name="T46" fmla="*/ 3 w 120"/>
                <a:gd name="T47" fmla="*/ 2 h 129"/>
                <a:gd name="T48" fmla="*/ 3 w 120"/>
                <a:gd name="T49" fmla="*/ 2 h 129"/>
                <a:gd name="T50" fmla="*/ 3 w 120"/>
                <a:gd name="T51" fmla="*/ 2 h 129"/>
                <a:gd name="T52" fmla="*/ 3 w 120"/>
                <a:gd name="T53" fmla="*/ 3 h 129"/>
                <a:gd name="T54" fmla="*/ 2 w 120"/>
                <a:gd name="T55" fmla="*/ 3 h 129"/>
                <a:gd name="T56" fmla="*/ 2 w 120"/>
                <a:gd name="T57" fmla="*/ 3 h 129"/>
                <a:gd name="T58" fmla="*/ 2 w 120"/>
                <a:gd name="T59" fmla="*/ 3 h 129"/>
                <a:gd name="T60" fmla="*/ 1 w 120"/>
                <a:gd name="T61" fmla="*/ 3 h 129"/>
                <a:gd name="T62" fmla="*/ 1 w 120"/>
                <a:gd name="T63" fmla="*/ 4 h 129"/>
                <a:gd name="T64" fmla="*/ 1 w 120"/>
                <a:gd name="T65" fmla="*/ 4 h 129"/>
                <a:gd name="T66" fmla="*/ 0 w 120"/>
                <a:gd name="T67" fmla="*/ 4 h 129"/>
                <a:gd name="T68" fmla="*/ 0 w 120"/>
                <a:gd name="T69" fmla="*/ 4 h 129"/>
                <a:gd name="T70" fmla="*/ 0 w 120"/>
                <a:gd name="T71" fmla="*/ 4 h 129"/>
                <a:gd name="T72" fmla="*/ 0 w 120"/>
                <a:gd name="T73" fmla="*/ 5 h 129"/>
                <a:gd name="T74" fmla="*/ 0 w 120"/>
                <a:gd name="T75" fmla="*/ 5 h 129"/>
                <a:gd name="T76" fmla="*/ 0 w 120"/>
                <a:gd name="T77" fmla="*/ 5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9"/>
                <a:gd name="T119" fmla="*/ 120 w 120"/>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9">
                  <a:moveTo>
                    <a:pt x="0" y="129"/>
                  </a:moveTo>
                  <a:lnTo>
                    <a:pt x="0" y="129"/>
                  </a:lnTo>
                  <a:lnTo>
                    <a:pt x="13" y="129"/>
                  </a:lnTo>
                  <a:lnTo>
                    <a:pt x="25" y="126"/>
                  </a:lnTo>
                  <a:lnTo>
                    <a:pt x="37" y="123"/>
                  </a:lnTo>
                  <a:lnTo>
                    <a:pt x="47" y="119"/>
                  </a:lnTo>
                  <a:lnTo>
                    <a:pt x="58" y="113"/>
                  </a:lnTo>
                  <a:lnTo>
                    <a:pt x="68" y="107"/>
                  </a:lnTo>
                  <a:lnTo>
                    <a:pt x="78" y="100"/>
                  </a:lnTo>
                  <a:lnTo>
                    <a:pt x="85" y="91"/>
                  </a:lnTo>
                  <a:lnTo>
                    <a:pt x="94" y="82"/>
                  </a:lnTo>
                  <a:lnTo>
                    <a:pt x="100" y="72"/>
                  </a:lnTo>
                  <a:lnTo>
                    <a:pt x="106" y="62"/>
                  </a:lnTo>
                  <a:lnTo>
                    <a:pt x="111" y="51"/>
                  </a:lnTo>
                  <a:lnTo>
                    <a:pt x="115" y="39"/>
                  </a:lnTo>
                  <a:lnTo>
                    <a:pt x="118" y="27"/>
                  </a:lnTo>
                  <a:lnTo>
                    <a:pt x="120" y="14"/>
                  </a:lnTo>
                  <a:lnTo>
                    <a:pt x="120" y="0"/>
                  </a:lnTo>
                  <a:lnTo>
                    <a:pt x="96" y="0"/>
                  </a:lnTo>
                  <a:lnTo>
                    <a:pt x="96" y="11"/>
                  </a:lnTo>
                  <a:lnTo>
                    <a:pt x="94" y="21"/>
                  </a:lnTo>
                  <a:lnTo>
                    <a:pt x="92" y="30"/>
                  </a:lnTo>
                  <a:lnTo>
                    <a:pt x="88" y="40"/>
                  </a:lnTo>
                  <a:lnTo>
                    <a:pt x="85" y="48"/>
                  </a:lnTo>
                  <a:lnTo>
                    <a:pt x="81" y="57"/>
                  </a:lnTo>
                  <a:lnTo>
                    <a:pt x="74" y="65"/>
                  </a:lnTo>
                  <a:lnTo>
                    <a:pt x="69" y="72"/>
                  </a:lnTo>
                  <a:lnTo>
                    <a:pt x="62" y="78"/>
                  </a:lnTo>
                  <a:lnTo>
                    <a:pt x="55" y="84"/>
                  </a:lnTo>
                  <a:lnTo>
                    <a:pt x="47" y="89"/>
                  </a:lnTo>
                  <a:lnTo>
                    <a:pt x="39" y="94"/>
                  </a:lnTo>
                  <a:lnTo>
                    <a:pt x="29" y="97"/>
                  </a:lnTo>
                  <a:lnTo>
                    <a:pt x="20" y="100"/>
                  </a:lnTo>
                  <a:lnTo>
                    <a:pt x="11" y="101"/>
                  </a:lnTo>
                  <a:lnTo>
                    <a:pt x="0" y="102"/>
                  </a:lnTo>
                  <a:lnTo>
                    <a:pt x="0" y="129"/>
                  </a:lnTo>
                  <a:close/>
                </a:path>
              </a:pathLst>
            </a:custGeom>
            <a:solidFill>
              <a:srgbClr val="1F1A17"/>
            </a:solidFill>
            <a:ln w="9525">
              <a:noFill/>
              <a:round/>
              <a:headEnd/>
              <a:tailEnd/>
            </a:ln>
          </p:spPr>
          <p:txBody>
            <a:bodyPr/>
            <a:lstStyle/>
            <a:p>
              <a:endParaRPr lang="en-US"/>
            </a:p>
          </p:txBody>
        </p:sp>
        <p:sp>
          <p:nvSpPr>
            <p:cNvPr id="45331" name="Freeform 268"/>
            <p:cNvSpPr>
              <a:spLocks/>
            </p:cNvSpPr>
            <p:nvPr/>
          </p:nvSpPr>
          <p:spPr bwMode="auto">
            <a:xfrm>
              <a:off x="3128" y="3170"/>
              <a:ext cx="41" cy="43"/>
            </a:xfrm>
            <a:custGeom>
              <a:avLst/>
              <a:gdLst>
                <a:gd name="T0" fmla="*/ 0 w 121"/>
                <a:gd name="T1" fmla="*/ 0 h 129"/>
                <a:gd name="T2" fmla="*/ 0 w 121"/>
                <a:gd name="T3" fmla="*/ 0 h 129"/>
                <a:gd name="T4" fmla="*/ 0 w 121"/>
                <a:gd name="T5" fmla="*/ 1 h 129"/>
                <a:gd name="T6" fmla="*/ 0 w 121"/>
                <a:gd name="T7" fmla="*/ 1 h 129"/>
                <a:gd name="T8" fmla="*/ 0 w 121"/>
                <a:gd name="T9" fmla="*/ 1 h 129"/>
                <a:gd name="T10" fmla="*/ 0 w 121"/>
                <a:gd name="T11" fmla="*/ 2 h 129"/>
                <a:gd name="T12" fmla="*/ 1 w 121"/>
                <a:gd name="T13" fmla="*/ 2 h 129"/>
                <a:gd name="T14" fmla="*/ 1 w 121"/>
                <a:gd name="T15" fmla="*/ 3 h 129"/>
                <a:gd name="T16" fmla="*/ 1 w 121"/>
                <a:gd name="T17" fmla="*/ 3 h 129"/>
                <a:gd name="T18" fmla="*/ 1 w 121"/>
                <a:gd name="T19" fmla="*/ 3 h 129"/>
                <a:gd name="T20" fmla="*/ 2 w 121"/>
                <a:gd name="T21" fmla="*/ 4 h 129"/>
                <a:gd name="T22" fmla="*/ 2 w 121"/>
                <a:gd name="T23" fmla="*/ 4 h 129"/>
                <a:gd name="T24" fmla="*/ 2 w 121"/>
                <a:gd name="T25" fmla="*/ 4 h 129"/>
                <a:gd name="T26" fmla="*/ 3 w 121"/>
                <a:gd name="T27" fmla="*/ 4 h 129"/>
                <a:gd name="T28" fmla="*/ 3 w 121"/>
                <a:gd name="T29" fmla="*/ 5 h 129"/>
                <a:gd name="T30" fmla="*/ 4 w 121"/>
                <a:gd name="T31" fmla="*/ 5 h 129"/>
                <a:gd name="T32" fmla="*/ 4 w 121"/>
                <a:gd name="T33" fmla="*/ 5 h 129"/>
                <a:gd name="T34" fmla="*/ 5 w 121"/>
                <a:gd name="T35" fmla="*/ 5 h 129"/>
                <a:gd name="T36" fmla="*/ 5 w 121"/>
                <a:gd name="T37" fmla="*/ 4 h 129"/>
                <a:gd name="T38" fmla="*/ 4 w 121"/>
                <a:gd name="T39" fmla="*/ 4 h 129"/>
                <a:gd name="T40" fmla="*/ 4 w 121"/>
                <a:gd name="T41" fmla="*/ 4 h 129"/>
                <a:gd name="T42" fmla="*/ 4 w 121"/>
                <a:gd name="T43" fmla="*/ 4 h 129"/>
                <a:gd name="T44" fmla="*/ 3 w 121"/>
                <a:gd name="T45" fmla="*/ 3 h 129"/>
                <a:gd name="T46" fmla="*/ 3 w 121"/>
                <a:gd name="T47" fmla="*/ 3 h 129"/>
                <a:gd name="T48" fmla="*/ 2 w 121"/>
                <a:gd name="T49" fmla="*/ 3 h 129"/>
                <a:gd name="T50" fmla="*/ 2 w 121"/>
                <a:gd name="T51" fmla="*/ 3 h 129"/>
                <a:gd name="T52" fmla="*/ 2 w 121"/>
                <a:gd name="T53" fmla="*/ 3 h 129"/>
                <a:gd name="T54" fmla="*/ 2 w 121"/>
                <a:gd name="T55" fmla="*/ 2 h 129"/>
                <a:gd name="T56" fmla="*/ 2 w 121"/>
                <a:gd name="T57" fmla="*/ 2 h 129"/>
                <a:gd name="T58" fmla="*/ 1 w 121"/>
                <a:gd name="T59" fmla="*/ 2 h 129"/>
                <a:gd name="T60" fmla="*/ 1 w 121"/>
                <a:gd name="T61" fmla="*/ 1 h 129"/>
                <a:gd name="T62" fmla="*/ 1 w 121"/>
                <a:gd name="T63" fmla="*/ 1 h 129"/>
                <a:gd name="T64" fmla="*/ 1 w 121"/>
                <a:gd name="T65" fmla="*/ 1 h 129"/>
                <a:gd name="T66" fmla="*/ 1 w 121"/>
                <a:gd name="T67" fmla="*/ 0 h 129"/>
                <a:gd name="T68" fmla="*/ 1 w 121"/>
                <a:gd name="T69" fmla="*/ 0 h 129"/>
                <a:gd name="T70" fmla="*/ 1 w 121"/>
                <a:gd name="T71" fmla="*/ 0 h 129"/>
                <a:gd name="T72" fmla="*/ 0 w 121"/>
                <a:gd name="T73" fmla="*/ 0 h 129"/>
                <a:gd name="T74" fmla="*/ 0 w 121"/>
                <a:gd name="T75" fmla="*/ 0 h 129"/>
                <a:gd name="T76" fmla="*/ 0 w 121"/>
                <a:gd name="T77" fmla="*/ 0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9"/>
                <a:gd name="T119" fmla="*/ 121 w 121"/>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9">
                  <a:moveTo>
                    <a:pt x="0" y="0"/>
                  </a:moveTo>
                  <a:lnTo>
                    <a:pt x="0" y="0"/>
                  </a:lnTo>
                  <a:lnTo>
                    <a:pt x="1" y="14"/>
                  </a:lnTo>
                  <a:lnTo>
                    <a:pt x="3" y="27"/>
                  </a:lnTo>
                  <a:lnTo>
                    <a:pt x="5" y="39"/>
                  </a:lnTo>
                  <a:lnTo>
                    <a:pt x="10" y="51"/>
                  </a:lnTo>
                  <a:lnTo>
                    <a:pt x="15" y="62"/>
                  </a:lnTo>
                  <a:lnTo>
                    <a:pt x="20" y="72"/>
                  </a:lnTo>
                  <a:lnTo>
                    <a:pt x="27" y="82"/>
                  </a:lnTo>
                  <a:lnTo>
                    <a:pt x="35" y="91"/>
                  </a:lnTo>
                  <a:lnTo>
                    <a:pt x="43" y="100"/>
                  </a:lnTo>
                  <a:lnTo>
                    <a:pt x="53" y="107"/>
                  </a:lnTo>
                  <a:lnTo>
                    <a:pt x="62" y="113"/>
                  </a:lnTo>
                  <a:lnTo>
                    <a:pt x="73" y="119"/>
                  </a:lnTo>
                  <a:lnTo>
                    <a:pt x="84" y="123"/>
                  </a:lnTo>
                  <a:lnTo>
                    <a:pt x="96" y="126"/>
                  </a:lnTo>
                  <a:lnTo>
                    <a:pt x="108" y="129"/>
                  </a:lnTo>
                  <a:lnTo>
                    <a:pt x="121" y="129"/>
                  </a:lnTo>
                  <a:lnTo>
                    <a:pt x="121" y="102"/>
                  </a:lnTo>
                  <a:lnTo>
                    <a:pt x="110" y="101"/>
                  </a:lnTo>
                  <a:lnTo>
                    <a:pt x="100" y="100"/>
                  </a:lnTo>
                  <a:lnTo>
                    <a:pt x="92" y="97"/>
                  </a:lnTo>
                  <a:lnTo>
                    <a:pt x="82" y="94"/>
                  </a:lnTo>
                  <a:lnTo>
                    <a:pt x="73" y="89"/>
                  </a:lnTo>
                  <a:lnTo>
                    <a:pt x="66" y="84"/>
                  </a:lnTo>
                  <a:lnTo>
                    <a:pt x="58" y="78"/>
                  </a:lnTo>
                  <a:lnTo>
                    <a:pt x="52" y="72"/>
                  </a:lnTo>
                  <a:lnTo>
                    <a:pt x="45" y="65"/>
                  </a:lnTo>
                  <a:lnTo>
                    <a:pt x="40" y="57"/>
                  </a:lnTo>
                  <a:lnTo>
                    <a:pt x="35" y="48"/>
                  </a:lnTo>
                  <a:lnTo>
                    <a:pt x="32" y="40"/>
                  </a:lnTo>
                  <a:lnTo>
                    <a:pt x="29" y="30"/>
                  </a:lnTo>
                  <a:lnTo>
                    <a:pt x="27" y="21"/>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332" name="Freeform 269"/>
            <p:cNvSpPr>
              <a:spLocks/>
            </p:cNvSpPr>
            <p:nvPr/>
          </p:nvSpPr>
          <p:spPr bwMode="auto">
            <a:xfrm>
              <a:off x="3128" y="3127"/>
              <a:ext cx="41" cy="43"/>
            </a:xfrm>
            <a:custGeom>
              <a:avLst/>
              <a:gdLst>
                <a:gd name="T0" fmla="*/ 5 w 121"/>
                <a:gd name="T1" fmla="*/ 0 h 127"/>
                <a:gd name="T2" fmla="*/ 5 w 121"/>
                <a:gd name="T3" fmla="*/ 0 h 127"/>
                <a:gd name="T4" fmla="*/ 4 w 121"/>
                <a:gd name="T5" fmla="*/ 0 h 127"/>
                <a:gd name="T6" fmla="*/ 4 w 121"/>
                <a:gd name="T7" fmla="*/ 0 h 127"/>
                <a:gd name="T8" fmla="*/ 3 w 121"/>
                <a:gd name="T9" fmla="*/ 0 h 127"/>
                <a:gd name="T10" fmla="*/ 3 w 121"/>
                <a:gd name="T11" fmla="*/ 0 h 127"/>
                <a:gd name="T12" fmla="*/ 2 w 121"/>
                <a:gd name="T13" fmla="*/ 1 h 127"/>
                <a:gd name="T14" fmla="*/ 2 w 121"/>
                <a:gd name="T15" fmla="*/ 1 h 127"/>
                <a:gd name="T16" fmla="*/ 2 w 121"/>
                <a:gd name="T17" fmla="*/ 1 h 127"/>
                <a:gd name="T18" fmla="*/ 1 w 121"/>
                <a:gd name="T19" fmla="*/ 1 h 127"/>
                <a:gd name="T20" fmla="*/ 1 w 121"/>
                <a:gd name="T21" fmla="*/ 2 h 127"/>
                <a:gd name="T22" fmla="*/ 1 w 121"/>
                <a:gd name="T23" fmla="*/ 2 h 127"/>
                <a:gd name="T24" fmla="*/ 1 w 121"/>
                <a:gd name="T25" fmla="*/ 3 h 127"/>
                <a:gd name="T26" fmla="*/ 0 w 121"/>
                <a:gd name="T27" fmla="*/ 3 h 127"/>
                <a:gd name="T28" fmla="*/ 0 w 121"/>
                <a:gd name="T29" fmla="*/ 3 h 127"/>
                <a:gd name="T30" fmla="*/ 0 w 121"/>
                <a:gd name="T31" fmla="*/ 4 h 127"/>
                <a:gd name="T32" fmla="*/ 0 w 121"/>
                <a:gd name="T33" fmla="*/ 4 h 127"/>
                <a:gd name="T34" fmla="*/ 0 w 121"/>
                <a:gd name="T35" fmla="*/ 5 h 127"/>
                <a:gd name="T36" fmla="*/ 1 w 121"/>
                <a:gd name="T37" fmla="*/ 5 h 127"/>
                <a:gd name="T38" fmla="*/ 1 w 121"/>
                <a:gd name="T39" fmla="*/ 5 h 127"/>
                <a:gd name="T40" fmla="*/ 1 w 121"/>
                <a:gd name="T41" fmla="*/ 4 h 127"/>
                <a:gd name="T42" fmla="*/ 1 w 121"/>
                <a:gd name="T43" fmla="*/ 4 h 127"/>
                <a:gd name="T44" fmla="*/ 1 w 121"/>
                <a:gd name="T45" fmla="*/ 3 h 127"/>
                <a:gd name="T46" fmla="*/ 1 w 121"/>
                <a:gd name="T47" fmla="*/ 3 h 127"/>
                <a:gd name="T48" fmla="*/ 2 w 121"/>
                <a:gd name="T49" fmla="*/ 3 h 127"/>
                <a:gd name="T50" fmla="*/ 2 w 121"/>
                <a:gd name="T51" fmla="*/ 2 h 127"/>
                <a:gd name="T52" fmla="*/ 2 w 121"/>
                <a:gd name="T53" fmla="*/ 2 h 127"/>
                <a:gd name="T54" fmla="*/ 2 w 121"/>
                <a:gd name="T55" fmla="*/ 2 h 127"/>
                <a:gd name="T56" fmla="*/ 2 w 121"/>
                <a:gd name="T57" fmla="*/ 2 h 127"/>
                <a:gd name="T58" fmla="*/ 3 w 121"/>
                <a:gd name="T59" fmla="*/ 1 h 127"/>
                <a:gd name="T60" fmla="*/ 3 w 121"/>
                <a:gd name="T61" fmla="*/ 1 h 127"/>
                <a:gd name="T62" fmla="*/ 4 w 121"/>
                <a:gd name="T63" fmla="*/ 1 h 127"/>
                <a:gd name="T64" fmla="*/ 4 w 121"/>
                <a:gd name="T65" fmla="*/ 1 h 127"/>
                <a:gd name="T66" fmla="*/ 4 w 121"/>
                <a:gd name="T67" fmla="*/ 1 h 127"/>
                <a:gd name="T68" fmla="*/ 5 w 121"/>
                <a:gd name="T69" fmla="*/ 1 h 127"/>
                <a:gd name="T70" fmla="*/ 5 w 121"/>
                <a:gd name="T71" fmla="*/ 1 h 127"/>
                <a:gd name="T72" fmla="*/ 5 w 121"/>
                <a:gd name="T73" fmla="*/ 0 h 127"/>
                <a:gd name="T74" fmla="*/ 5 w 121"/>
                <a:gd name="T75" fmla="*/ 0 h 127"/>
                <a:gd name="T76" fmla="*/ 5 w 121"/>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121" y="0"/>
                  </a:moveTo>
                  <a:lnTo>
                    <a:pt x="121" y="0"/>
                  </a:lnTo>
                  <a:lnTo>
                    <a:pt x="108" y="0"/>
                  </a:lnTo>
                  <a:lnTo>
                    <a:pt x="96" y="3"/>
                  </a:lnTo>
                  <a:lnTo>
                    <a:pt x="84" y="5"/>
                  </a:lnTo>
                  <a:lnTo>
                    <a:pt x="73" y="10"/>
                  </a:lnTo>
                  <a:lnTo>
                    <a:pt x="62" y="16"/>
                  </a:lnTo>
                  <a:lnTo>
                    <a:pt x="53" y="22"/>
                  </a:lnTo>
                  <a:lnTo>
                    <a:pt x="43" y="29"/>
                  </a:lnTo>
                  <a:lnTo>
                    <a:pt x="35" y="38"/>
                  </a:lnTo>
                  <a:lnTo>
                    <a:pt x="27" y="46"/>
                  </a:lnTo>
                  <a:lnTo>
                    <a:pt x="20" y="57"/>
                  </a:lnTo>
                  <a:lnTo>
                    <a:pt x="15" y="68"/>
                  </a:lnTo>
                  <a:lnTo>
                    <a:pt x="10" y="78"/>
                  </a:lnTo>
                  <a:lnTo>
                    <a:pt x="5" y="90"/>
                  </a:lnTo>
                  <a:lnTo>
                    <a:pt x="3" y="102"/>
                  </a:lnTo>
                  <a:lnTo>
                    <a:pt x="1" y="115"/>
                  </a:lnTo>
                  <a:lnTo>
                    <a:pt x="0" y="127"/>
                  </a:lnTo>
                  <a:lnTo>
                    <a:pt x="25" y="127"/>
                  </a:lnTo>
                  <a:lnTo>
                    <a:pt x="25" y="118"/>
                  </a:lnTo>
                  <a:lnTo>
                    <a:pt x="27" y="107"/>
                  </a:lnTo>
                  <a:lnTo>
                    <a:pt x="29" y="97"/>
                  </a:lnTo>
                  <a:lnTo>
                    <a:pt x="32" y="89"/>
                  </a:lnTo>
                  <a:lnTo>
                    <a:pt x="35" y="80"/>
                  </a:lnTo>
                  <a:lnTo>
                    <a:pt x="40" y="71"/>
                  </a:lnTo>
                  <a:lnTo>
                    <a:pt x="45" y="64"/>
                  </a:lnTo>
                  <a:lnTo>
                    <a:pt x="52" y="57"/>
                  </a:lnTo>
                  <a:lnTo>
                    <a:pt x="58" y="50"/>
                  </a:lnTo>
                  <a:lnTo>
                    <a:pt x="66" y="45"/>
                  </a:lnTo>
                  <a:lnTo>
                    <a:pt x="73" y="39"/>
                  </a:lnTo>
                  <a:lnTo>
                    <a:pt x="82" y="35"/>
                  </a:lnTo>
                  <a:lnTo>
                    <a:pt x="92" y="32"/>
                  </a:lnTo>
                  <a:lnTo>
                    <a:pt x="100" y="29"/>
                  </a:lnTo>
                  <a:lnTo>
                    <a:pt x="110" y="27"/>
                  </a:lnTo>
                  <a:lnTo>
                    <a:pt x="121" y="27"/>
                  </a:lnTo>
                  <a:lnTo>
                    <a:pt x="121" y="0"/>
                  </a:lnTo>
                  <a:close/>
                </a:path>
              </a:pathLst>
            </a:custGeom>
            <a:solidFill>
              <a:srgbClr val="1F1A17"/>
            </a:solidFill>
            <a:ln w="9525">
              <a:noFill/>
              <a:round/>
              <a:headEnd/>
              <a:tailEnd/>
            </a:ln>
          </p:spPr>
          <p:txBody>
            <a:bodyPr/>
            <a:lstStyle/>
            <a:p>
              <a:endParaRPr lang="en-US"/>
            </a:p>
          </p:txBody>
        </p:sp>
        <p:sp>
          <p:nvSpPr>
            <p:cNvPr id="45333" name="Freeform 270"/>
            <p:cNvSpPr>
              <a:spLocks/>
            </p:cNvSpPr>
            <p:nvPr/>
          </p:nvSpPr>
          <p:spPr bwMode="auto">
            <a:xfrm>
              <a:off x="3169" y="3127"/>
              <a:ext cx="40" cy="43"/>
            </a:xfrm>
            <a:custGeom>
              <a:avLst/>
              <a:gdLst>
                <a:gd name="T0" fmla="*/ 4 w 120"/>
                <a:gd name="T1" fmla="*/ 5 h 127"/>
                <a:gd name="T2" fmla="*/ 4 w 120"/>
                <a:gd name="T3" fmla="*/ 5 h 127"/>
                <a:gd name="T4" fmla="*/ 4 w 120"/>
                <a:gd name="T5" fmla="*/ 4 h 127"/>
                <a:gd name="T6" fmla="*/ 4 w 120"/>
                <a:gd name="T7" fmla="*/ 4 h 127"/>
                <a:gd name="T8" fmla="*/ 4 w 120"/>
                <a:gd name="T9" fmla="*/ 3 h 127"/>
                <a:gd name="T10" fmla="*/ 4 w 120"/>
                <a:gd name="T11" fmla="*/ 3 h 127"/>
                <a:gd name="T12" fmla="*/ 4 w 120"/>
                <a:gd name="T13" fmla="*/ 3 h 127"/>
                <a:gd name="T14" fmla="*/ 4 w 120"/>
                <a:gd name="T15" fmla="*/ 2 h 127"/>
                <a:gd name="T16" fmla="*/ 3 w 120"/>
                <a:gd name="T17" fmla="*/ 2 h 127"/>
                <a:gd name="T18" fmla="*/ 3 w 120"/>
                <a:gd name="T19" fmla="*/ 1 h 127"/>
                <a:gd name="T20" fmla="*/ 3 w 120"/>
                <a:gd name="T21" fmla="*/ 1 h 127"/>
                <a:gd name="T22" fmla="*/ 3 w 120"/>
                <a:gd name="T23" fmla="*/ 1 h 127"/>
                <a:gd name="T24" fmla="*/ 2 w 120"/>
                <a:gd name="T25" fmla="*/ 1 h 127"/>
                <a:gd name="T26" fmla="*/ 2 w 120"/>
                <a:gd name="T27" fmla="*/ 0 h 127"/>
                <a:gd name="T28" fmla="*/ 1 w 120"/>
                <a:gd name="T29" fmla="*/ 0 h 127"/>
                <a:gd name="T30" fmla="*/ 1 w 120"/>
                <a:gd name="T31" fmla="*/ 0 h 127"/>
                <a:gd name="T32" fmla="*/ 0 w 120"/>
                <a:gd name="T33" fmla="*/ 0 h 127"/>
                <a:gd name="T34" fmla="*/ 0 w 120"/>
                <a:gd name="T35" fmla="*/ 0 h 127"/>
                <a:gd name="T36" fmla="*/ 0 w 120"/>
                <a:gd name="T37" fmla="*/ 1 h 127"/>
                <a:gd name="T38" fmla="*/ 0 w 120"/>
                <a:gd name="T39" fmla="*/ 1 h 127"/>
                <a:gd name="T40" fmla="*/ 1 w 120"/>
                <a:gd name="T41" fmla="*/ 1 h 127"/>
                <a:gd name="T42" fmla="*/ 1 w 120"/>
                <a:gd name="T43" fmla="*/ 1 h 127"/>
                <a:gd name="T44" fmla="*/ 1 w 120"/>
                <a:gd name="T45" fmla="*/ 1 h 127"/>
                <a:gd name="T46" fmla="*/ 2 w 120"/>
                <a:gd name="T47" fmla="*/ 1 h 127"/>
                <a:gd name="T48" fmla="*/ 2 w 120"/>
                <a:gd name="T49" fmla="*/ 2 h 127"/>
                <a:gd name="T50" fmla="*/ 2 w 120"/>
                <a:gd name="T51" fmla="*/ 2 h 127"/>
                <a:gd name="T52" fmla="*/ 3 w 120"/>
                <a:gd name="T53" fmla="*/ 2 h 127"/>
                <a:gd name="T54" fmla="*/ 3 w 120"/>
                <a:gd name="T55" fmla="*/ 2 h 127"/>
                <a:gd name="T56" fmla="*/ 3 w 120"/>
                <a:gd name="T57" fmla="*/ 3 h 127"/>
                <a:gd name="T58" fmla="*/ 3 w 120"/>
                <a:gd name="T59" fmla="*/ 3 h 127"/>
                <a:gd name="T60" fmla="*/ 3 w 120"/>
                <a:gd name="T61" fmla="*/ 3 h 127"/>
                <a:gd name="T62" fmla="*/ 3 w 120"/>
                <a:gd name="T63" fmla="*/ 4 h 127"/>
                <a:gd name="T64" fmla="*/ 3 w 120"/>
                <a:gd name="T65" fmla="*/ 4 h 127"/>
                <a:gd name="T66" fmla="*/ 4 w 120"/>
                <a:gd name="T67" fmla="*/ 5 h 127"/>
                <a:gd name="T68" fmla="*/ 4 w 120"/>
                <a:gd name="T69" fmla="*/ 5 h 127"/>
                <a:gd name="T70" fmla="*/ 4 w 120"/>
                <a:gd name="T71" fmla="*/ 5 h 127"/>
                <a:gd name="T72" fmla="*/ 4 w 120"/>
                <a:gd name="T73" fmla="*/ 5 h 127"/>
                <a:gd name="T74" fmla="*/ 4 w 120"/>
                <a:gd name="T75" fmla="*/ 5 h 127"/>
                <a:gd name="T76" fmla="*/ 4 w 12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120" y="127"/>
                  </a:moveTo>
                  <a:lnTo>
                    <a:pt x="120" y="127"/>
                  </a:lnTo>
                  <a:lnTo>
                    <a:pt x="120" y="115"/>
                  </a:lnTo>
                  <a:lnTo>
                    <a:pt x="118" y="102"/>
                  </a:lnTo>
                  <a:lnTo>
                    <a:pt x="115" y="90"/>
                  </a:lnTo>
                  <a:lnTo>
                    <a:pt x="111" y="78"/>
                  </a:lnTo>
                  <a:lnTo>
                    <a:pt x="106" y="68"/>
                  </a:lnTo>
                  <a:lnTo>
                    <a:pt x="100" y="57"/>
                  </a:lnTo>
                  <a:lnTo>
                    <a:pt x="94" y="46"/>
                  </a:lnTo>
                  <a:lnTo>
                    <a:pt x="85" y="38"/>
                  </a:lnTo>
                  <a:lnTo>
                    <a:pt x="78" y="29"/>
                  </a:lnTo>
                  <a:lnTo>
                    <a:pt x="68" y="22"/>
                  </a:lnTo>
                  <a:lnTo>
                    <a:pt x="58" y="16"/>
                  </a:lnTo>
                  <a:lnTo>
                    <a:pt x="47" y="10"/>
                  </a:lnTo>
                  <a:lnTo>
                    <a:pt x="37" y="5"/>
                  </a:lnTo>
                  <a:lnTo>
                    <a:pt x="25" y="3"/>
                  </a:lnTo>
                  <a:lnTo>
                    <a:pt x="13" y="0"/>
                  </a:lnTo>
                  <a:lnTo>
                    <a:pt x="0" y="0"/>
                  </a:lnTo>
                  <a:lnTo>
                    <a:pt x="0" y="27"/>
                  </a:lnTo>
                  <a:lnTo>
                    <a:pt x="11" y="27"/>
                  </a:lnTo>
                  <a:lnTo>
                    <a:pt x="20" y="29"/>
                  </a:lnTo>
                  <a:lnTo>
                    <a:pt x="29" y="32"/>
                  </a:lnTo>
                  <a:lnTo>
                    <a:pt x="39" y="35"/>
                  </a:lnTo>
                  <a:lnTo>
                    <a:pt x="47" y="39"/>
                  </a:lnTo>
                  <a:lnTo>
                    <a:pt x="55" y="45"/>
                  </a:lnTo>
                  <a:lnTo>
                    <a:pt x="62" y="50"/>
                  </a:lnTo>
                  <a:lnTo>
                    <a:pt x="69" y="57"/>
                  </a:lnTo>
                  <a:lnTo>
                    <a:pt x="74" y="64"/>
                  </a:lnTo>
                  <a:lnTo>
                    <a:pt x="81" y="71"/>
                  </a:lnTo>
                  <a:lnTo>
                    <a:pt x="85" y="80"/>
                  </a:lnTo>
                  <a:lnTo>
                    <a:pt x="88" y="89"/>
                  </a:lnTo>
                  <a:lnTo>
                    <a:pt x="92" y="97"/>
                  </a:lnTo>
                  <a:lnTo>
                    <a:pt x="94" y="107"/>
                  </a:lnTo>
                  <a:lnTo>
                    <a:pt x="96" y="118"/>
                  </a:lnTo>
                  <a:lnTo>
                    <a:pt x="96" y="127"/>
                  </a:lnTo>
                  <a:lnTo>
                    <a:pt x="120" y="127"/>
                  </a:lnTo>
                  <a:close/>
                </a:path>
              </a:pathLst>
            </a:custGeom>
            <a:solidFill>
              <a:srgbClr val="1F1A17"/>
            </a:solidFill>
            <a:ln w="9525">
              <a:noFill/>
              <a:round/>
              <a:headEnd/>
              <a:tailEnd/>
            </a:ln>
          </p:spPr>
          <p:txBody>
            <a:bodyPr/>
            <a:lstStyle/>
            <a:p>
              <a:endParaRPr lang="en-US"/>
            </a:p>
          </p:txBody>
        </p:sp>
        <p:sp>
          <p:nvSpPr>
            <p:cNvPr id="45334" name="Freeform 271"/>
            <p:cNvSpPr>
              <a:spLocks/>
            </p:cNvSpPr>
            <p:nvPr/>
          </p:nvSpPr>
          <p:spPr bwMode="auto">
            <a:xfrm>
              <a:off x="3133" y="3132"/>
              <a:ext cx="72" cy="76"/>
            </a:xfrm>
            <a:custGeom>
              <a:avLst/>
              <a:gdLst>
                <a:gd name="T0" fmla="*/ 8 w 216"/>
                <a:gd name="T1" fmla="*/ 5 h 228"/>
                <a:gd name="T2" fmla="*/ 8 w 216"/>
                <a:gd name="T3" fmla="*/ 5 h 228"/>
                <a:gd name="T4" fmla="*/ 8 w 216"/>
                <a:gd name="T5" fmla="*/ 6 h 228"/>
                <a:gd name="T6" fmla="*/ 7 w 216"/>
                <a:gd name="T7" fmla="*/ 7 h 228"/>
                <a:gd name="T8" fmla="*/ 7 w 216"/>
                <a:gd name="T9" fmla="*/ 7 h 228"/>
                <a:gd name="T10" fmla="*/ 6 w 216"/>
                <a:gd name="T11" fmla="*/ 8 h 228"/>
                <a:gd name="T12" fmla="*/ 5 w 216"/>
                <a:gd name="T13" fmla="*/ 8 h 228"/>
                <a:gd name="T14" fmla="*/ 4 w 216"/>
                <a:gd name="T15" fmla="*/ 8 h 228"/>
                <a:gd name="T16" fmla="*/ 4 w 216"/>
                <a:gd name="T17" fmla="*/ 8 h 228"/>
                <a:gd name="T18" fmla="*/ 3 w 216"/>
                <a:gd name="T19" fmla="*/ 8 h 228"/>
                <a:gd name="T20" fmla="*/ 2 w 216"/>
                <a:gd name="T21" fmla="*/ 8 h 228"/>
                <a:gd name="T22" fmla="*/ 1 w 216"/>
                <a:gd name="T23" fmla="*/ 7 h 228"/>
                <a:gd name="T24" fmla="*/ 1 w 216"/>
                <a:gd name="T25" fmla="*/ 7 h 228"/>
                <a:gd name="T26" fmla="*/ 0 w 216"/>
                <a:gd name="T27" fmla="*/ 6 h 228"/>
                <a:gd name="T28" fmla="*/ 0 w 216"/>
                <a:gd name="T29" fmla="*/ 5 h 228"/>
                <a:gd name="T30" fmla="*/ 0 w 216"/>
                <a:gd name="T31" fmla="*/ 5 h 228"/>
                <a:gd name="T32" fmla="*/ 0 w 216"/>
                <a:gd name="T33" fmla="*/ 4 h 228"/>
                <a:gd name="T34" fmla="*/ 0 w 216"/>
                <a:gd name="T35" fmla="*/ 3 h 228"/>
                <a:gd name="T36" fmla="*/ 0 w 216"/>
                <a:gd name="T37" fmla="*/ 2 h 228"/>
                <a:gd name="T38" fmla="*/ 1 w 216"/>
                <a:gd name="T39" fmla="*/ 2 h 228"/>
                <a:gd name="T40" fmla="*/ 1 w 216"/>
                <a:gd name="T41" fmla="*/ 1 h 228"/>
                <a:gd name="T42" fmla="*/ 2 w 216"/>
                <a:gd name="T43" fmla="*/ 0 h 228"/>
                <a:gd name="T44" fmla="*/ 3 w 216"/>
                <a:gd name="T45" fmla="*/ 0 h 228"/>
                <a:gd name="T46" fmla="*/ 4 w 216"/>
                <a:gd name="T47" fmla="*/ 0 h 228"/>
                <a:gd name="T48" fmla="*/ 4 w 216"/>
                <a:gd name="T49" fmla="*/ 0 h 228"/>
                <a:gd name="T50" fmla="*/ 5 w 216"/>
                <a:gd name="T51" fmla="*/ 0 h 228"/>
                <a:gd name="T52" fmla="*/ 6 w 216"/>
                <a:gd name="T53" fmla="*/ 0 h 228"/>
                <a:gd name="T54" fmla="*/ 7 w 216"/>
                <a:gd name="T55" fmla="*/ 1 h 228"/>
                <a:gd name="T56" fmla="*/ 7 w 216"/>
                <a:gd name="T57" fmla="*/ 2 h 228"/>
                <a:gd name="T58" fmla="*/ 8 w 216"/>
                <a:gd name="T59" fmla="*/ 2 h 228"/>
                <a:gd name="T60" fmla="*/ 8 w 216"/>
                <a:gd name="T61" fmla="*/ 3 h 228"/>
                <a:gd name="T62" fmla="*/ 8 w 216"/>
                <a:gd name="T63" fmla="*/ 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228"/>
                <a:gd name="T98" fmla="*/ 216 w 216"/>
                <a:gd name="T99" fmla="*/ 228 h 2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228">
                  <a:moveTo>
                    <a:pt x="216" y="113"/>
                  </a:moveTo>
                  <a:lnTo>
                    <a:pt x="216" y="125"/>
                  </a:lnTo>
                  <a:lnTo>
                    <a:pt x="214" y="137"/>
                  </a:lnTo>
                  <a:lnTo>
                    <a:pt x="211" y="148"/>
                  </a:lnTo>
                  <a:lnTo>
                    <a:pt x="208" y="158"/>
                  </a:lnTo>
                  <a:lnTo>
                    <a:pt x="204" y="169"/>
                  </a:lnTo>
                  <a:lnTo>
                    <a:pt x="199" y="178"/>
                  </a:lnTo>
                  <a:lnTo>
                    <a:pt x="192" y="186"/>
                  </a:lnTo>
                  <a:lnTo>
                    <a:pt x="186" y="195"/>
                  </a:lnTo>
                  <a:lnTo>
                    <a:pt x="178" y="202"/>
                  </a:lnTo>
                  <a:lnTo>
                    <a:pt x="169" y="209"/>
                  </a:lnTo>
                  <a:lnTo>
                    <a:pt x="161" y="214"/>
                  </a:lnTo>
                  <a:lnTo>
                    <a:pt x="151" y="219"/>
                  </a:lnTo>
                  <a:lnTo>
                    <a:pt x="141" y="224"/>
                  </a:lnTo>
                  <a:lnTo>
                    <a:pt x="130" y="226"/>
                  </a:lnTo>
                  <a:lnTo>
                    <a:pt x="120" y="227"/>
                  </a:lnTo>
                  <a:lnTo>
                    <a:pt x="108" y="228"/>
                  </a:lnTo>
                  <a:lnTo>
                    <a:pt x="96" y="227"/>
                  </a:lnTo>
                  <a:lnTo>
                    <a:pt x="85" y="226"/>
                  </a:lnTo>
                  <a:lnTo>
                    <a:pt x="74" y="224"/>
                  </a:lnTo>
                  <a:lnTo>
                    <a:pt x="65" y="219"/>
                  </a:lnTo>
                  <a:lnTo>
                    <a:pt x="55" y="214"/>
                  </a:lnTo>
                  <a:lnTo>
                    <a:pt x="46" y="209"/>
                  </a:lnTo>
                  <a:lnTo>
                    <a:pt x="38" y="202"/>
                  </a:lnTo>
                  <a:lnTo>
                    <a:pt x="30" y="195"/>
                  </a:lnTo>
                  <a:lnTo>
                    <a:pt x="24" y="186"/>
                  </a:lnTo>
                  <a:lnTo>
                    <a:pt x="17" y="178"/>
                  </a:lnTo>
                  <a:lnTo>
                    <a:pt x="12" y="169"/>
                  </a:lnTo>
                  <a:lnTo>
                    <a:pt x="7" y="158"/>
                  </a:lnTo>
                  <a:lnTo>
                    <a:pt x="4" y="148"/>
                  </a:lnTo>
                  <a:lnTo>
                    <a:pt x="2" y="137"/>
                  </a:lnTo>
                  <a:lnTo>
                    <a:pt x="0" y="125"/>
                  </a:lnTo>
                  <a:lnTo>
                    <a:pt x="0" y="113"/>
                  </a:lnTo>
                  <a:lnTo>
                    <a:pt x="0" y="103"/>
                  </a:lnTo>
                  <a:lnTo>
                    <a:pt x="2" y="91"/>
                  </a:lnTo>
                  <a:lnTo>
                    <a:pt x="4" y="80"/>
                  </a:lnTo>
                  <a:lnTo>
                    <a:pt x="7" y="69"/>
                  </a:lnTo>
                  <a:lnTo>
                    <a:pt x="12" y="60"/>
                  </a:lnTo>
                  <a:lnTo>
                    <a:pt x="17" y="50"/>
                  </a:lnTo>
                  <a:lnTo>
                    <a:pt x="24" y="42"/>
                  </a:lnTo>
                  <a:lnTo>
                    <a:pt x="30" y="33"/>
                  </a:lnTo>
                  <a:lnTo>
                    <a:pt x="38" y="26"/>
                  </a:lnTo>
                  <a:lnTo>
                    <a:pt x="46" y="19"/>
                  </a:lnTo>
                  <a:lnTo>
                    <a:pt x="55" y="13"/>
                  </a:lnTo>
                  <a:lnTo>
                    <a:pt x="65" y="8"/>
                  </a:lnTo>
                  <a:lnTo>
                    <a:pt x="74" y="4"/>
                  </a:lnTo>
                  <a:lnTo>
                    <a:pt x="85" y="2"/>
                  </a:lnTo>
                  <a:lnTo>
                    <a:pt x="96" y="0"/>
                  </a:lnTo>
                  <a:lnTo>
                    <a:pt x="108" y="0"/>
                  </a:lnTo>
                  <a:lnTo>
                    <a:pt x="120" y="0"/>
                  </a:lnTo>
                  <a:lnTo>
                    <a:pt x="130" y="2"/>
                  </a:lnTo>
                  <a:lnTo>
                    <a:pt x="141" y="4"/>
                  </a:lnTo>
                  <a:lnTo>
                    <a:pt x="151" y="8"/>
                  </a:lnTo>
                  <a:lnTo>
                    <a:pt x="161" y="13"/>
                  </a:lnTo>
                  <a:lnTo>
                    <a:pt x="169" y="19"/>
                  </a:lnTo>
                  <a:lnTo>
                    <a:pt x="178" y="26"/>
                  </a:lnTo>
                  <a:lnTo>
                    <a:pt x="186" y="33"/>
                  </a:lnTo>
                  <a:lnTo>
                    <a:pt x="192" y="42"/>
                  </a:lnTo>
                  <a:lnTo>
                    <a:pt x="199" y="50"/>
                  </a:lnTo>
                  <a:lnTo>
                    <a:pt x="204" y="60"/>
                  </a:lnTo>
                  <a:lnTo>
                    <a:pt x="208" y="69"/>
                  </a:lnTo>
                  <a:lnTo>
                    <a:pt x="211" y="80"/>
                  </a:lnTo>
                  <a:lnTo>
                    <a:pt x="214" y="91"/>
                  </a:lnTo>
                  <a:lnTo>
                    <a:pt x="216" y="103"/>
                  </a:lnTo>
                  <a:lnTo>
                    <a:pt x="216" y="113"/>
                  </a:lnTo>
                  <a:close/>
                </a:path>
              </a:pathLst>
            </a:custGeom>
            <a:solidFill>
              <a:srgbClr val="E87A41"/>
            </a:solidFill>
            <a:ln w="9525">
              <a:noFill/>
              <a:round/>
              <a:headEnd/>
              <a:tailEnd/>
            </a:ln>
          </p:spPr>
          <p:txBody>
            <a:bodyPr/>
            <a:lstStyle/>
            <a:p>
              <a:endParaRPr lang="en-US"/>
            </a:p>
          </p:txBody>
        </p:sp>
        <p:sp>
          <p:nvSpPr>
            <p:cNvPr id="45335" name="Freeform 272"/>
            <p:cNvSpPr>
              <a:spLocks/>
            </p:cNvSpPr>
            <p:nvPr/>
          </p:nvSpPr>
          <p:spPr bwMode="auto">
            <a:xfrm>
              <a:off x="3169" y="3170"/>
              <a:ext cx="40" cy="43"/>
            </a:xfrm>
            <a:custGeom>
              <a:avLst/>
              <a:gdLst>
                <a:gd name="T0" fmla="*/ 0 w 120"/>
                <a:gd name="T1" fmla="*/ 5 h 129"/>
                <a:gd name="T2" fmla="*/ 0 w 120"/>
                <a:gd name="T3" fmla="*/ 5 h 129"/>
                <a:gd name="T4" fmla="*/ 0 w 120"/>
                <a:gd name="T5" fmla="*/ 5 h 129"/>
                <a:gd name="T6" fmla="*/ 1 w 120"/>
                <a:gd name="T7" fmla="*/ 5 h 129"/>
                <a:gd name="T8" fmla="*/ 1 w 120"/>
                <a:gd name="T9" fmla="*/ 5 h 129"/>
                <a:gd name="T10" fmla="*/ 2 w 120"/>
                <a:gd name="T11" fmla="*/ 4 h 129"/>
                <a:gd name="T12" fmla="*/ 2 w 120"/>
                <a:gd name="T13" fmla="*/ 4 h 129"/>
                <a:gd name="T14" fmla="*/ 3 w 120"/>
                <a:gd name="T15" fmla="*/ 4 h 129"/>
                <a:gd name="T16" fmla="*/ 3 w 120"/>
                <a:gd name="T17" fmla="*/ 4 h 129"/>
                <a:gd name="T18" fmla="*/ 3 w 120"/>
                <a:gd name="T19" fmla="*/ 3 h 129"/>
                <a:gd name="T20" fmla="*/ 3 w 120"/>
                <a:gd name="T21" fmla="*/ 3 h 129"/>
                <a:gd name="T22" fmla="*/ 4 w 120"/>
                <a:gd name="T23" fmla="*/ 3 h 129"/>
                <a:gd name="T24" fmla="*/ 4 w 120"/>
                <a:gd name="T25" fmla="*/ 2 h 129"/>
                <a:gd name="T26" fmla="*/ 4 w 120"/>
                <a:gd name="T27" fmla="*/ 2 h 129"/>
                <a:gd name="T28" fmla="*/ 4 w 120"/>
                <a:gd name="T29" fmla="*/ 1 h 129"/>
                <a:gd name="T30" fmla="*/ 4 w 120"/>
                <a:gd name="T31" fmla="*/ 1 h 129"/>
                <a:gd name="T32" fmla="*/ 4 w 120"/>
                <a:gd name="T33" fmla="*/ 1 h 129"/>
                <a:gd name="T34" fmla="*/ 4 w 120"/>
                <a:gd name="T35" fmla="*/ 0 h 129"/>
                <a:gd name="T36" fmla="*/ 4 w 120"/>
                <a:gd name="T37" fmla="*/ 0 h 129"/>
                <a:gd name="T38" fmla="*/ 4 w 120"/>
                <a:gd name="T39" fmla="*/ 0 h 129"/>
                <a:gd name="T40" fmla="*/ 3 w 120"/>
                <a:gd name="T41" fmla="*/ 1 h 129"/>
                <a:gd name="T42" fmla="*/ 3 w 120"/>
                <a:gd name="T43" fmla="*/ 1 h 129"/>
                <a:gd name="T44" fmla="*/ 3 w 120"/>
                <a:gd name="T45" fmla="*/ 1 h 129"/>
                <a:gd name="T46" fmla="*/ 3 w 120"/>
                <a:gd name="T47" fmla="*/ 2 h 129"/>
                <a:gd name="T48" fmla="*/ 3 w 120"/>
                <a:gd name="T49" fmla="*/ 2 h 129"/>
                <a:gd name="T50" fmla="*/ 3 w 120"/>
                <a:gd name="T51" fmla="*/ 2 h 129"/>
                <a:gd name="T52" fmla="*/ 3 w 120"/>
                <a:gd name="T53" fmla="*/ 3 h 129"/>
                <a:gd name="T54" fmla="*/ 2 w 120"/>
                <a:gd name="T55" fmla="*/ 3 h 129"/>
                <a:gd name="T56" fmla="*/ 2 w 120"/>
                <a:gd name="T57" fmla="*/ 3 h 129"/>
                <a:gd name="T58" fmla="*/ 2 w 120"/>
                <a:gd name="T59" fmla="*/ 3 h 129"/>
                <a:gd name="T60" fmla="*/ 1 w 120"/>
                <a:gd name="T61" fmla="*/ 3 h 129"/>
                <a:gd name="T62" fmla="*/ 1 w 120"/>
                <a:gd name="T63" fmla="*/ 4 h 129"/>
                <a:gd name="T64" fmla="*/ 1 w 120"/>
                <a:gd name="T65" fmla="*/ 4 h 129"/>
                <a:gd name="T66" fmla="*/ 0 w 120"/>
                <a:gd name="T67" fmla="*/ 4 h 129"/>
                <a:gd name="T68" fmla="*/ 0 w 120"/>
                <a:gd name="T69" fmla="*/ 4 h 129"/>
                <a:gd name="T70" fmla="*/ 0 w 120"/>
                <a:gd name="T71" fmla="*/ 4 h 129"/>
                <a:gd name="T72" fmla="*/ 0 w 120"/>
                <a:gd name="T73" fmla="*/ 5 h 129"/>
                <a:gd name="T74" fmla="*/ 0 w 120"/>
                <a:gd name="T75" fmla="*/ 5 h 129"/>
                <a:gd name="T76" fmla="*/ 0 w 120"/>
                <a:gd name="T77" fmla="*/ 5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9"/>
                <a:gd name="T119" fmla="*/ 120 w 120"/>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9">
                  <a:moveTo>
                    <a:pt x="0" y="129"/>
                  </a:moveTo>
                  <a:lnTo>
                    <a:pt x="0" y="129"/>
                  </a:lnTo>
                  <a:lnTo>
                    <a:pt x="13" y="129"/>
                  </a:lnTo>
                  <a:lnTo>
                    <a:pt x="25" y="126"/>
                  </a:lnTo>
                  <a:lnTo>
                    <a:pt x="37" y="123"/>
                  </a:lnTo>
                  <a:lnTo>
                    <a:pt x="47" y="119"/>
                  </a:lnTo>
                  <a:lnTo>
                    <a:pt x="58" y="113"/>
                  </a:lnTo>
                  <a:lnTo>
                    <a:pt x="68" y="107"/>
                  </a:lnTo>
                  <a:lnTo>
                    <a:pt x="78" y="100"/>
                  </a:lnTo>
                  <a:lnTo>
                    <a:pt x="85" y="91"/>
                  </a:lnTo>
                  <a:lnTo>
                    <a:pt x="94" y="82"/>
                  </a:lnTo>
                  <a:lnTo>
                    <a:pt x="100" y="72"/>
                  </a:lnTo>
                  <a:lnTo>
                    <a:pt x="106" y="62"/>
                  </a:lnTo>
                  <a:lnTo>
                    <a:pt x="111" y="51"/>
                  </a:lnTo>
                  <a:lnTo>
                    <a:pt x="115" y="39"/>
                  </a:lnTo>
                  <a:lnTo>
                    <a:pt x="118" y="27"/>
                  </a:lnTo>
                  <a:lnTo>
                    <a:pt x="120" y="14"/>
                  </a:lnTo>
                  <a:lnTo>
                    <a:pt x="120" y="0"/>
                  </a:lnTo>
                  <a:lnTo>
                    <a:pt x="96" y="0"/>
                  </a:lnTo>
                  <a:lnTo>
                    <a:pt x="96" y="11"/>
                  </a:lnTo>
                  <a:lnTo>
                    <a:pt x="94" y="21"/>
                  </a:lnTo>
                  <a:lnTo>
                    <a:pt x="92" y="30"/>
                  </a:lnTo>
                  <a:lnTo>
                    <a:pt x="88" y="40"/>
                  </a:lnTo>
                  <a:lnTo>
                    <a:pt x="85" y="48"/>
                  </a:lnTo>
                  <a:lnTo>
                    <a:pt x="81" y="57"/>
                  </a:lnTo>
                  <a:lnTo>
                    <a:pt x="74" y="65"/>
                  </a:lnTo>
                  <a:lnTo>
                    <a:pt x="69" y="72"/>
                  </a:lnTo>
                  <a:lnTo>
                    <a:pt x="62" y="78"/>
                  </a:lnTo>
                  <a:lnTo>
                    <a:pt x="55" y="84"/>
                  </a:lnTo>
                  <a:lnTo>
                    <a:pt x="47" y="89"/>
                  </a:lnTo>
                  <a:lnTo>
                    <a:pt x="39" y="94"/>
                  </a:lnTo>
                  <a:lnTo>
                    <a:pt x="29" y="97"/>
                  </a:lnTo>
                  <a:lnTo>
                    <a:pt x="20" y="100"/>
                  </a:lnTo>
                  <a:lnTo>
                    <a:pt x="11" y="101"/>
                  </a:lnTo>
                  <a:lnTo>
                    <a:pt x="0" y="102"/>
                  </a:lnTo>
                  <a:lnTo>
                    <a:pt x="0" y="129"/>
                  </a:lnTo>
                  <a:close/>
                </a:path>
              </a:pathLst>
            </a:custGeom>
            <a:solidFill>
              <a:srgbClr val="1F1A17"/>
            </a:solidFill>
            <a:ln w="9525">
              <a:noFill/>
              <a:round/>
              <a:headEnd/>
              <a:tailEnd/>
            </a:ln>
          </p:spPr>
          <p:txBody>
            <a:bodyPr/>
            <a:lstStyle/>
            <a:p>
              <a:endParaRPr lang="en-US"/>
            </a:p>
          </p:txBody>
        </p:sp>
        <p:sp>
          <p:nvSpPr>
            <p:cNvPr id="45336" name="Freeform 273"/>
            <p:cNvSpPr>
              <a:spLocks/>
            </p:cNvSpPr>
            <p:nvPr/>
          </p:nvSpPr>
          <p:spPr bwMode="auto">
            <a:xfrm>
              <a:off x="3128" y="3170"/>
              <a:ext cx="41" cy="43"/>
            </a:xfrm>
            <a:custGeom>
              <a:avLst/>
              <a:gdLst>
                <a:gd name="T0" fmla="*/ 0 w 121"/>
                <a:gd name="T1" fmla="*/ 0 h 129"/>
                <a:gd name="T2" fmla="*/ 0 w 121"/>
                <a:gd name="T3" fmla="*/ 0 h 129"/>
                <a:gd name="T4" fmla="*/ 0 w 121"/>
                <a:gd name="T5" fmla="*/ 1 h 129"/>
                <a:gd name="T6" fmla="*/ 0 w 121"/>
                <a:gd name="T7" fmla="*/ 1 h 129"/>
                <a:gd name="T8" fmla="*/ 0 w 121"/>
                <a:gd name="T9" fmla="*/ 1 h 129"/>
                <a:gd name="T10" fmla="*/ 0 w 121"/>
                <a:gd name="T11" fmla="*/ 2 h 129"/>
                <a:gd name="T12" fmla="*/ 1 w 121"/>
                <a:gd name="T13" fmla="*/ 2 h 129"/>
                <a:gd name="T14" fmla="*/ 1 w 121"/>
                <a:gd name="T15" fmla="*/ 3 h 129"/>
                <a:gd name="T16" fmla="*/ 1 w 121"/>
                <a:gd name="T17" fmla="*/ 3 h 129"/>
                <a:gd name="T18" fmla="*/ 1 w 121"/>
                <a:gd name="T19" fmla="*/ 3 h 129"/>
                <a:gd name="T20" fmla="*/ 2 w 121"/>
                <a:gd name="T21" fmla="*/ 4 h 129"/>
                <a:gd name="T22" fmla="*/ 2 w 121"/>
                <a:gd name="T23" fmla="*/ 4 h 129"/>
                <a:gd name="T24" fmla="*/ 2 w 121"/>
                <a:gd name="T25" fmla="*/ 4 h 129"/>
                <a:gd name="T26" fmla="*/ 3 w 121"/>
                <a:gd name="T27" fmla="*/ 4 h 129"/>
                <a:gd name="T28" fmla="*/ 3 w 121"/>
                <a:gd name="T29" fmla="*/ 5 h 129"/>
                <a:gd name="T30" fmla="*/ 4 w 121"/>
                <a:gd name="T31" fmla="*/ 5 h 129"/>
                <a:gd name="T32" fmla="*/ 4 w 121"/>
                <a:gd name="T33" fmla="*/ 5 h 129"/>
                <a:gd name="T34" fmla="*/ 5 w 121"/>
                <a:gd name="T35" fmla="*/ 5 h 129"/>
                <a:gd name="T36" fmla="*/ 5 w 121"/>
                <a:gd name="T37" fmla="*/ 4 h 129"/>
                <a:gd name="T38" fmla="*/ 4 w 121"/>
                <a:gd name="T39" fmla="*/ 4 h 129"/>
                <a:gd name="T40" fmla="*/ 4 w 121"/>
                <a:gd name="T41" fmla="*/ 4 h 129"/>
                <a:gd name="T42" fmla="*/ 4 w 121"/>
                <a:gd name="T43" fmla="*/ 4 h 129"/>
                <a:gd name="T44" fmla="*/ 3 w 121"/>
                <a:gd name="T45" fmla="*/ 3 h 129"/>
                <a:gd name="T46" fmla="*/ 3 w 121"/>
                <a:gd name="T47" fmla="*/ 3 h 129"/>
                <a:gd name="T48" fmla="*/ 2 w 121"/>
                <a:gd name="T49" fmla="*/ 3 h 129"/>
                <a:gd name="T50" fmla="*/ 2 w 121"/>
                <a:gd name="T51" fmla="*/ 3 h 129"/>
                <a:gd name="T52" fmla="*/ 2 w 121"/>
                <a:gd name="T53" fmla="*/ 3 h 129"/>
                <a:gd name="T54" fmla="*/ 2 w 121"/>
                <a:gd name="T55" fmla="*/ 2 h 129"/>
                <a:gd name="T56" fmla="*/ 2 w 121"/>
                <a:gd name="T57" fmla="*/ 2 h 129"/>
                <a:gd name="T58" fmla="*/ 1 w 121"/>
                <a:gd name="T59" fmla="*/ 2 h 129"/>
                <a:gd name="T60" fmla="*/ 1 w 121"/>
                <a:gd name="T61" fmla="*/ 1 h 129"/>
                <a:gd name="T62" fmla="*/ 1 w 121"/>
                <a:gd name="T63" fmla="*/ 1 h 129"/>
                <a:gd name="T64" fmla="*/ 1 w 121"/>
                <a:gd name="T65" fmla="*/ 1 h 129"/>
                <a:gd name="T66" fmla="*/ 1 w 121"/>
                <a:gd name="T67" fmla="*/ 0 h 129"/>
                <a:gd name="T68" fmla="*/ 1 w 121"/>
                <a:gd name="T69" fmla="*/ 0 h 129"/>
                <a:gd name="T70" fmla="*/ 1 w 121"/>
                <a:gd name="T71" fmla="*/ 0 h 129"/>
                <a:gd name="T72" fmla="*/ 0 w 121"/>
                <a:gd name="T73" fmla="*/ 0 h 129"/>
                <a:gd name="T74" fmla="*/ 0 w 121"/>
                <a:gd name="T75" fmla="*/ 0 h 129"/>
                <a:gd name="T76" fmla="*/ 0 w 121"/>
                <a:gd name="T77" fmla="*/ 0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9"/>
                <a:gd name="T119" fmla="*/ 121 w 121"/>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9">
                  <a:moveTo>
                    <a:pt x="0" y="0"/>
                  </a:moveTo>
                  <a:lnTo>
                    <a:pt x="0" y="0"/>
                  </a:lnTo>
                  <a:lnTo>
                    <a:pt x="1" y="14"/>
                  </a:lnTo>
                  <a:lnTo>
                    <a:pt x="3" y="27"/>
                  </a:lnTo>
                  <a:lnTo>
                    <a:pt x="5" y="39"/>
                  </a:lnTo>
                  <a:lnTo>
                    <a:pt x="10" y="51"/>
                  </a:lnTo>
                  <a:lnTo>
                    <a:pt x="15" y="62"/>
                  </a:lnTo>
                  <a:lnTo>
                    <a:pt x="20" y="72"/>
                  </a:lnTo>
                  <a:lnTo>
                    <a:pt x="27" y="82"/>
                  </a:lnTo>
                  <a:lnTo>
                    <a:pt x="35" y="91"/>
                  </a:lnTo>
                  <a:lnTo>
                    <a:pt x="43" y="100"/>
                  </a:lnTo>
                  <a:lnTo>
                    <a:pt x="53" y="107"/>
                  </a:lnTo>
                  <a:lnTo>
                    <a:pt x="62" y="113"/>
                  </a:lnTo>
                  <a:lnTo>
                    <a:pt x="73" y="119"/>
                  </a:lnTo>
                  <a:lnTo>
                    <a:pt x="84" y="123"/>
                  </a:lnTo>
                  <a:lnTo>
                    <a:pt x="96" y="126"/>
                  </a:lnTo>
                  <a:lnTo>
                    <a:pt x="108" y="129"/>
                  </a:lnTo>
                  <a:lnTo>
                    <a:pt x="121" y="129"/>
                  </a:lnTo>
                  <a:lnTo>
                    <a:pt x="121" y="102"/>
                  </a:lnTo>
                  <a:lnTo>
                    <a:pt x="110" y="101"/>
                  </a:lnTo>
                  <a:lnTo>
                    <a:pt x="100" y="100"/>
                  </a:lnTo>
                  <a:lnTo>
                    <a:pt x="92" y="97"/>
                  </a:lnTo>
                  <a:lnTo>
                    <a:pt x="82" y="94"/>
                  </a:lnTo>
                  <a:lnTo>
                    <a:pt x="73" y="89"/>
                  </a:lnTo>
                  <a:lnTo>
                    <a:pt x="66" y="84"/>
                  </a:lnTo>
                  <a:lnTo>
                    <a:pt x="58" y="78"/>
                  </a:lnTo>
                  <a:lnTo>
                    <a:pt x="52" y="72"/>
                  </a:lnTo>
                  <a:lnTo>
                    <a:pt x="45" y="65"/>
                  </a:lnTo>
                  <a:lnTo>
                    <a:pt x="40" y="57"/>
                  </a:lnTo>
                  <a:lnTo>
                    <a:pt x="35" y="48"/>
                  </a:lnTo>
                  <a:lnTo>
                    <a:pt x="32" y="40"/>
                  </a:lnTo>
                  <a:lnTo>
                    <a:pt x="29" y="30"/>
                  </a:lnTo>
                  <a:lnTo>
                    <a:pt x="27" y="21"/>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337" name="Freeform 274"/>
            <p:cNvSpPr>
              <a:spLocks/>
            </p:cNvSpPr>
            <p:nvPr/>
          </p:nvSpPr>
          <p:spPr bwMode="auto">
            <a:xfrm>
              <a:off x="3128" y="3127"/>
              <a:ext cx="41" cy="43"/>
            </a:xfrm>
            <a:custGeom>
              <a:avLst/>
              <a:gdLst>
                <a:gd name="T0" fmla="*/ 5 w 121"/>
                <a:gd name="T1" fmla="*/ 0 h 127"/>
                <a:gd name="T2" fmla="*/ 5 w 121"/>
                <a:gd name="T3" fmla="*/ 0 h 127"/>
                <a:gd name="T4" fmla="*/ 4 w 121"/>
                <a:gd name="T5" fmla="*/ 0 h 127"/>
                <a:gd name="T6" fmla="*/ 4 w 121"/>
                <a:gd name="T7" fmla="*/ 0 h 127"/>
                <a:gd name="T8" fmla="*/ 3 w 121"/>
                <a:gd name="T9" fmla="*/ 0 h 127"/>
                <a:gd name="T10" fmla="*/ 3 w 121"/>
                <a:gd name="T11" fmla="*/ 0 h 127"/>
                <a:gd name="T12" fmla="*/ 2 w 121"/>
                <a:gd name="T13" fmla="*/ 1 h 127"/>
                <a:gd name="T14" fmla="*/ 2 w 121"/>
                <a:gd name="T15" fmla="*/ 1 h 127"/>
                <a:gd name="T16" fmla="*/ 2 w 121"/>
                <a:gd name="T17" fmla="*/ 1 h 127"/>
                <a:gd name="T18" fmla="*/ 1 w 121"/>
                <a:gd name="T19" fmla="*/ 1 h 127"/>
                <a:gd name="T20" fmla="*/ 1 w 121"/>
                <a:gd name="T21" fmla="*/ 2 h 127"/>
                <a:gd name="T22" fmla="*/ 1 w 121"/>
                <a:gd name="T23" fmla="*/ 2 h 127"/>
                <a:gd name="T24" fmla="*/ 1 w 121"/>
                <a:gd name="T25" fmla="*/ 3 h 127"/>
                <a:gd name="T26" fmla="*/ 0 w 121"/>
                <a:gd name="T27" fmla="*/ 3 h 127"/>
                <a:gd name="T28" fmla="*/ 0 w 121"/>
                <a:gd name="T29" fmla="*/ 3 h 127"/>
                <a:gd name="T30" fmla="*/ 0 w 121"/>
                <a:gd name="T31" fmla="*/ 4 h 127"/>
                <a:gd name="T32" fmla="*/ 0 w 121"/>
                <a:gd name="T33" fmla="*/ 4 h 127"/>
                <a:gd name="T34" fmla="*/ 0 w 121"/>
                <a:gd name="T35" fmla="*/ 5 h 127"/>
                <a:gd name="T36" fmla="*/ 1 w 121"/>
                <a:gd name="T37" fmla="*/ 5 h 127"/>
                <a:gd name="T38" fmla="*/ 1 w 121"/>
                <a:gd name="T39" fmla="*/ 5 h 127"/>
                <a:gd name="T40" fmla="*/ 1 w 121"/>
                <a:gd name="T41" fmla="*/ 4 h 127"/>
                <a:gd name="T42" fmla="*/ 1 w 121"/>
                <a:gd name="T43" fmla="*/ 4 h 127"/>
                <a:gd name="T44" fmla="*/ 1 w 121"/>
                <a:gd name="T45" fmla="*/ 3 h 127"/>
                <a:gd name="T46" fmla="*/ 1 w 121"/>
                <a:gd name="T47" fmla="*/ 3 h 127"/>
                <a:gd name="T48" fmla="*/ 2 w 121"/>
                <a:gd name="T49" fmla="*/ 3 h 127"/>
                <a:gd name="T50" fmla="*/ 2 w 121"/>
                <a:gd name="T51" fmla="*/ 2 h 127"/>
                <a:gd name="T52" fmla="*/ 2 w 121"/>
                <a:gd name="T53" fmla="*/ 2 h 127"/>
                <a:gd name="T54" fmla="*/ 2 w 121"/>
                <a:gd name="T55" fmla="*/ 2 h 127"/>
                <a:gd name="T56" fmla="*/ 2 w 121"/>
                <a:gd name="T57" fmla="*/ 2 h 127"/>
                <a:gd name="T58" fmla="*/ 3 w 121"/>
                <a:gd name="T59" fmla="*/ 1 h 127"/>
                <a:gd name="T60" fmla="*/ 3 w 121"/>
                <a:gd name="T61" fmla="*/ 1 h 127"/>
                <a:gd name="T62" fmla="*/ 4 w 121"/>
                <a:gd name="T63" fmla="*/ 1 h 127"/>
                <a:gd name="T64" fmla="*/ 4 w 121"/>
                <a:gd name="T65" fmla="*/ 1 h 127"/>
                <a:gd name="T66" fmla="*/ 4 w 121"/>
                <a:gd name="T67" fmla="*/ 1 h 127"/>
                <a:gd name="T68" fmla="*/ 5 w 121"/>
                <a:gd name="T69" fmla="*/ 1 h 127"/>
                <a:gd name="T70" fmla="*/ 5 w 121"/>
                <a:gd name="T71" fmla="*/ 1 h 127"/>
                <a:gd name="T72" fmla="*/ 5 w 121"/>
                <a:gd name="T73" fmla="*/ 0 h 127"/>
                <a:gd name="T74" fmla="*/ 5 w 121"/>
                <a:gd name="T75" fmla="*/ 0 h 127"/>
                <a:gd name="T76" fmla="*/ 5 w 121"/>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121" y="0"/>
                  </a:moveTo>
                  <a:lnTo>
                    <a:pt x="121" y="0"/>
                  </a:lnTo>
                  <a:lnTo>
                    <a:pt x="108" y="0"/>
                  </a:lnTo>
                  <a:lnTo>
                    <a:pt x="96" y="3"/>
                  </a:lnTo>
                  <a:lnTo>
                    <a:pt x="84" y="5"/>
                  </a:lnTo>
                  <a:lnTo>
                    <a:pt x="73" y="10"/>
                  </a:lnTo>
                  <a:lnTo>
                    <a:pt x="62" y="16"/>
                  </a:lnTo>
                  <a:lnTo>
                    <a:pt x="53" y="22"/>
                  </a:lnTo>
                  <a:lnTo>
                    <a:pt x="43" y="29"/>
                  </a:lnTo>
                  <a:lnTo>
                    <a:pt x="35" y="38"/>
                  </a:lnTo>
                  <a:lnTo>
                    <a:pt x="27" y="46"/>
                  </a:lnTo>
                  <a:lnTo>
                    <a:pt x="20" y="57"/>
                  </a:lnTo>
                  <a:lnTo>
                    <a:pt x="15" y="68"/>
                  </a:lnTo>
                  <a:lnTo>
                    <a:pt x="10" y="78"/>
                  </a:lnTo>
                  <a:lnTo>
                    <a:pt x="5" y="90"/>
                  </a:lnTo>
                  <a:lnTo>
                    <a:pt x="3" y="102"/>
                  </a:lnTo>
                  <a:lnTo>
                    <a:pt x="1" y="115"/>
                  </a:lnTo>
                  <a:lnTo>
                    <a:pt x="0" y="127"/>
                  </a:lnTo>
                  <a:lnTo>
                    <a:pt x="25" y="127"/>
                  </a:lnTo>
                  <a:lnTo>
                    <a:pt x="25" y="118"/>
                  </a:lnTo>
                  <a:lnTo>
                    <a:pt x="27" y="107"/>
                  </a:lnTo>
                  <a:lnTo>
                    <a:pt x="29" y="97"/>
                  </a:lnTo>
                  <a:lnTo>
                    <a:pt x="32" y="89"/>
                  </a:lnTo>
                  <a:lnTo>
                    <a:pt x="35" y="80"/>
                  </a:lnTo>
                  <a:lnTo>
                    <a:pt x="40" y="71"/>
                  </a:lnTo>
                  <a:lnTo>
                    <a:pt x="45" y="64"/>
                  </a:lnTo>
                  <a:lnTo>
                    <a:pt x="52" y="57"/>
                  </a:lnTo>
                  <a:lnTo>
                    <a:pt x="58" y="50"/>
                  </a:lnTo>
                  <a:lnTo>
                    <a:pt x="66" y="45"/>
                  </a:lnTo>
                  <a:lnTo>
                    <a:pt x="73" y="39"/>
                  </a:lnTo>
                  <a:lnTo>
                    <a:pt x="82" y="35"/>
                  </a:lnTo>
                  <a:lnTo>
                    <a:pt x="92" y="32"/>
                  </a:lnTo>
                  <a:lnTo>
                    <a:pt x="100" y="29"/>
                  </a:lnTo>
                  <a:lnTo>
                    <a:pt x="110" y="27"/>
                  </a:lnTo>
                  <a:lnTo>
                    <a:pt x="121" y="27"/>
                  </a:lnTo>
                  <a:lnTo>
                    <a:pt x="121" y="0"/>
                  </a:lnTo>
                  <a:close/>
                </a:path>
              </a:pathLst>
            </a:custGeom>
            <a:solidFill>
              <a:srgbClr val="1F1A17"/>
            </a:solidFill>
            <a:ln w="9525">
              <a:noFill/>
              <a:round/>
              <a:headEnd/>
              <a:tailEnd/>
            </a:ln>
          </p:spPr>
          <p:txBody>
            <a:bodyPr/>
            <a:lstStyle/>
            <a:p>
              <a:endParaRPr lang="en-US"/>
            </a:p>
          </p:txBody>
        </p:sp>
        <p:sp>
          <p:nvSpPr>
            <p:cNvPr id="45338" name="Freeform 275"/>
            <p:cNvSpPr>
              <a:spLocks/>
            </p:cNvSpPr>
            <p:nvPr/>
          </p:nvSpPr>
          <p:spPr bwMode="auto">
            <a:xfrm>
              <a:off x="3169" y="3127"/>
              <a:ext cx="40" cy="43"/>
            </a:xfrm>
            <a:custGeom>
              <a:avLst/>
              <a:gdLst>
                <a:gd name="T0" fmla="*/ 4 w 120"/>
                <a:gd name="T1" fmla="*/ 5 h 127"/>
                <a:gd name="T2" fmla="*/ 4 w 120"/>
                <a:gd name="T3" fmla="*/ 5 h 127"/>
                <a:gd name="T4" fmla="*/ 4 w 120"/>
                <a:gd name="T5" fmla="*/ 4 h 127"/>
                <a:gd name="T6" fmla="*/ 4 w 120"/>
                <a:gd name="T7" fmla="*/ 4 h 127"/>
                <a:gd name="T8" fmla="*/ 4 w 120"/>
                <a:gd name="T9" fmla="*/ 3 h 127"/>
                <a:gd name="T10" fmla="*/ 4 w 120"/>
                <a:gd name="T11" fmla="*/ 3 h 127"/>
                <a:gd name="T12" fmla="*/ 4 w 120"/>
                <a:gd name="T13" fmla="*/ 3 h 127"/>
                <a:gd name="T14" fmla="*/ 4 w 120"/>
                <a:gd name="T15" fmla="*/ 2 h 127"/>
                <a:gd name="T16" fmla="*/ 3 w 120"/>
                <a:gd name="T17" fmla="*/ 2 h 127"/>
                <a:gd name="T18" fmla="*/ 3 w 120"/>
                <a:gd name="T19" fmla="*/ 1 h 127"/>
                <a:gd name="T20" fmla="*/ 3 w 120"/>
                <a:gd name="T21" fmla="*/ 1 h 127"/>
                <a:gd name="T22" fmla="*/ 3 w 120"/>
                <a:gd name="T23" fmla="*/ 1 h 127"/>
                <a:gd name="T24" fmla="*/ 2 w 120"/>
                <a:gd name="T25" fmla="*/ 1 h 127"/>
                <a:gd name="T26" fmla="*/ 2 w 120"/>
                <a:gd name="T27" fmla="*/ 0 h 127"/>
                <a:gd name="T28" fmla="*/ 1 w 120"/>
                <a:gd name="T29" fmla="*/ 0 h 127"/>
                <a:gd name="T30" fmla="*/ 1 w 120"/>
                <a:gd name="T31" fmla="*/ 0 h 127"/>
                <a:gd name="T32" fmla="*/ 0 w 120"/>
                <a:gd name="T33" fmla="*/ 0 h 127"/>
                <a:gd name="T34" fmla="*/ 0 w 120"/>
                <a:gd name="T35" fmla="*/ 0 h 127"/>
                <a:gd name="T36" fmla="*/ 0 w 120"/>
                <a:gd name="T37" fmla="*/ 1 h 127"/>
                <a:gd name="T38" fmla="*/ 0 w 120"/>
                <a:gd name="T39" fmla="*/ 1 h 127"/>
                <a:gd name="T40" fmla="*/ 1 w 120"/>
                <a:gd name="T41" fmla="*/ 1 h 127"/>
                <a:gd name="T42" fmla="*/ 1 w 120"/>
                <a:gd name="T43" fmla="*/ 1 h 127"/>
                <a:gd name="T44" fmla="*/ 1 w 120"/>
                <a:gd name="T45" fmla="*/ 1 h 127"/>
                <a:gd name="T46" fmla="*/ 2 w 120"/>
                <a:gd name="T47" fmla="*/ 1 h 127"/>
                <a:gd name="T48" fmla="*/ 2 w 120"/>
                <a:gd name="T49" fmla="*/ 2 h 127"/>
                <a:gd name="T50" fmla="*/ 2 w 120"/>
                <a:gd name="T51" fmla="*/ 2 h 127"/>
                <a:gd name="T52" fmla="*/ 3 w 120"/>
                <a:gd name="T53" fmla="*/ 2 h 127"/>
                <a:gd name="T54" fmla="*/ 3 w 120"/>
                <a:gd name="T55" fmla="*/ 2 h 127"/>
                <a:gd name="T56" fmla="*/ 3 w 120"/>
                <a:gd name="T57" fmla="*/ 3 h 127"/>
                <a:gd name="T58" fmla="*/ 3 w 120"/>
                <a:gd name="T59" fmla="*/ 3 h 127"/>
                <a:gd name="T60" fmla="*/ 3 w 120"/>
                <a:gd name="T61" fmla="*/ 3 h 127"/>
                <a:gd name="T62" fmla="*/ 3 w 120"/>
                <a:gd name="T63" fmla="*/ 4 h 127"/>
                <a:gd name="T64" fmla="*/ 3 w 120"/>
                <a:gd name="T65" fmla="*/ 4 h 127"/>
                <a:gd name="T66" fmla="*/ 4 w 120"/>
                <a:gd name="T67" fmla="*/ 5 h 127"/>
                <a:gd name="T68" fmla="*/ 4 w 120"/>
                <a:gd name="T69" fmla="*/ 5 h 127"/>
                <a:gd name="T70" fmla="*/ 4 w 120"/>
                <a:gd name="T71" fmla="*/ 5 h 127"/>
                <a:gd name="T72" fmla="*/ 4 w 120"/>
                <a:gd name="T73" fmla="*/ 5 h 127"/>
                <a:gd name="T74" fmla="*/ 4 w 120"/>
                <a:gd name="T75" fmla="*/ 5 h 127"/>
                <a:gd name="T76" fmla="*/ 4 w 12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120" y="127"/>
                  </a:moveTo>
                  <a:lnTo>
                    <a:pt x="120" y="127"/>
                  </a:lnTo>
                  <a:lnTo>
                    <a:pt x="120" y="115"/>
                  </a:lnTo>
                  <a:lnTo>
                    <a:pt x="118" y="102"/>
                  </a:lnTo>
                  <a:lnTo>
                    <a:pt x="115" y="90"/>
                  </a:lnTo>
                  <a:lnTo>
                    <a:pt x="111" y="78"/>
                  </a:lnTo>
                  <a:lnTo>
                    <a:pt x="106" y="68"/>
                  </a:lnTo>
                  <a:lnTo>
                    <a:pt x="100" y="57"/>
                  </a:lnTo>
                  <a:lnTo>
                    <a:pt x="94" y="46"/>
                  </a:lnTo>
                  <a:lnTo>
                    <a:pt x="85" y="38"/>
                  </a:lnTo>
                  <a:lnTo>
                    <a:pt x="78" y="29"/>
                  </a:lnTo>
                  <a:lnTo>
                    <a:pt x="68" y="22"/>
                  </a:lnTo>
                  <a:lnTo>
                    <a:pt x="58" y="16"/>
                  </a:lnTo>
                  <a:lnTo>
                    <a:pt x="47" y="10"/>
                  </a:lnTo>
                  <a:lnTo>
                    <a:pt x="37" y="5"/>
                  </a:lnTo>
                  <a:lnTo>
                    <a:pt x="25" y="3"/>
                  </a:lnTo>
                  <a:lnTo>
                    <a:pt x="13" y="0"/>
                  </a:lnTo>
                  <a:lnTo>
                    <a:pt x="0" y="0"/>
                  </a:lnTo>
                  <a:lnTo>
                    <a:pt x="0" y="27"/>
                  </a:lnTo>
                  <a:lnTo>
                    <a:pt x="11" y="27"/>
                  </a:lnTo>
                  <a:lnTo>
                    <a:pt x="20" y="29"/>
                  </a:lnTo>
                  <a:lnTo>
                    <a:pt x="29" y="32"/>
                  </a:lnTo>
                  <a:lnTo>
                    <a:pt x="39" y="35"/>
                  </a:lnTo>
                  <a:lnTo>
                    <a:pt x="47" y="39"/>
                  </a:lnTo>
                  <a:lnTo>
                    <a:pt x="55" y="45"/>
                  </a:lnTo>
                  <a:lnTo>
                    <a:pt x="62" y="50"/>
                  </a:lnTo>
                  <a:lnTo>
                    <a:pt x="69" y="57"/>
                  </a:lnTo>
                  <a:lnTo>
                    <a:pt x="74" y="64"/>
                  </a:lnTo>
                  <a:lnTo>
                    <a:pt x="81" y="71"/>
                  </a:lnTo>
                  <a:lnTo>
                    <a:pt x="85" y="80"/>
                  </a:lnTo>
                  <a:lnTo>
                    <a:pt x="88" y="89"/>
                  </a:lnTo>
                  <a:lnTo>
                    <a:pt x="92" y="97"/>
                  </a:lnTo>
                  <a:lnTo>
                    <a:pt x="94" y="107"/>
                  </a:lnTo>
                  <a:lnTo>
                    <a:pt x="96" y="118"/>
                  </a:lnTo>
                  <a:lnTo>
                    <a:pt x="96" y="127"/>
                  </a:lnTo>
                  <a:lnTo>
                    <a:pt x="120" y="127"/>
                  </a:lnTo>
                  <a:close/>
                </a:path>
              </a:pathLst>
            </a:custGeom>
            <a:solidFill>
              <a:srgbClr val="1F1A17"/>
            </a:solidFill>
            <a:ln w="9525">
              <a:noFill/>
              <a:round/>
              <a:headEnd/>
              <a:tailEnd/>
            </a:ln>
          </p:spPr>
          <p:txBody>
            <a:bodyPr/>
            <a:lstStyle/>
            <a:p>
              <a:endParaRPr lang="en-US"/>
            </a:p>
          </p:txBody>
        </p:sp>
        <p:sp>
          <p:nvSpPr>
            <p:cNvPr id="45339" name="Freeform 276"/>
            <p:cNvSpPr>
              <a:spLocks/>
            </p:cNvSpPr>
            <p:nvPr/>
          </p:nvSpPr>
          <p:spPr bwMode="auto">
            <a:xfrm>
              <a:off x="3133" y="3132"/>
              <a:ext cx="72" cy="76"/>
            </a:xfrm>
            <a:custGeom>
              <a:avLst/>
              <a:gdLst>
                <a:gd name="T0" fmla="*/ 8 w 216"/>
                <a:gd name="T1" fmla="*/ 5 h 228"/>
                <a:gd name="T2" fmla="*/ 8 w 216"/>
                <a:gd name="T3" fmla="*/ 5 h 228"/>
                <a:gd name="T4" fmla="*/ 8 w 216"/>
                <a:gd name="T5" fmla="*/ 6 h 228"/>
                <a:gd name="T6" fmla="*/ 7 w 216"/>
                <a:gd name="T7" fmla="*/ 7 h 228"/>
                <a:gd name="T8" fmla="*/ 7 w 216"/>
                <a:gd name="T9" fmla="*/ 7 h 228"/>
                <a:gd name="T10" fmla="*/ 6 w 216"/>
                <a:gd name="T11" fmla="*/ 8 h 228"/>
                <a:gd name="T12" fmla="*/ 5 w 216"/>
                <a:gd name="T13" fmla="*/ 8 h 228"/>
                <a:gd name="T14" fmla="*/ 4 w 216"/>
                <a:gd name="T15" fmla="*/ 8 h 228"/>
                <a:gd name="T16" fmla="*/ 4 w 216"/>
                <a:gd name="T17" fmla="*/ 8 h 228"/>
                <a:gd name="T18" fmla="*/ 3 w 216"/>
                <a:gd name="T19" fmla="*/ 8 h 228"/>
                <a:gd name="T20" fmla="*/ 2 w 216"/>
                <a:gd name="T21" fmla="*/ 8 h 228"/>
                <a:gd name="T22" fmla="*/ 1 w 216"/>
                <a:gd name="T23" fmla="*/ 7 h 228"/>
                <a:gd name="T24" fmla="*/ 1 w 216"/>
                <a:gd name="T25" fmla="*/ 7 h 228"/>
                <a:gd name="T26" fmla="*/ 0 w 216"/>
                <a:gd name="T27" fmla="*/ 6 h 228"/>
                <a:gd name="T28" fmla="*/ 0 w 216"/>
                <a:gd name="T29" fmla="*/ 5 h 228"/>
                <a:gd name="T30" fmla="*/ 0 w 216"/>
                <a:gd name="T31" fmla="*/ 5 h 228"/>
                <a:gd name="T32" fmla="*/ 0 w 216"/>
                <a:gd name="T33" fmla="*/ 4 h 228"/>
                <a:gd name="T34" fmla="*/ 0 w 216"/>
                <a:gd name="T35" fmla="*/ 3 h 228"/>
                <a:gd name="T36" fmla="*/ 0 w 216"/>
                <a:gd name="T37" fmla="*/ 2 h 228"/>
                <a:gd name="T38" fmla="*/ 1 w 216"/>
                <a:gd name="T39" fmla="*/ 2 h 228"/>
                <a:gd name="T40" fmla="*/ 1 w 216"/>
                <a:gd name="T41" fmla="*/ 1 h 228"/>
                <a:gd name="T42" fmla="*/ 2 w 216"/>
                <a:gd name="T43" fmla="*/ 0 h 228"/>
                <a:gd name="T44" fmla="*/ 3 w 216"/>
                <a:gd name="T45" fmla="*/ 0 h 228"/>
                <a:gd name="T46" fmla="*/ 4 w 216"/>
                <a:gd name="T47" fmla="*/ 0 h 228"/>
                <a:gd name="T48" fmla="*/ 4 w 216"/>
                <a:gd name="T49" fmla="*/ 0 h 228"/>
                <a:gd name="T50" fmla="*/ 5 w 216"/>
                <a:gd name="T51" fmla="*/ 0 h 228"/>
                <a:gd name="T52" fmla="*/ 6 w 216"/>
                <a:gd name="T53" fmla="*/ 0 h 228"/>
                <a:gd name="T54" fmla="*/ 7 w 216"/>
                <a:gd name="T55" fmla="*/ 1 h 228"/>
                <a:gd name="T56" fmla="*/ 7 w 216"/>
                <a:gd name="T57" fmla="*/ 2 h 228"/>
                <a:gd name="T58" fmla="*/ 8 w 216"/>
                <a:gd name="T59" fmla="*/ 2 h 228"/>
                <a:gd name="T60" fmla="*/ 8 w 216"/>
                <a:gd name="T61" fmla="*/ 3 h 228"/>
                <a:gd name="T62" fmla="*/ 8 w 216"/>
                <a:gd name="T63" fmla="*/ 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228"/>
                <a:gd name="T98" fmla="*/ 216 w 216"/>
                <a:gd name="T99" fmla="*/ 228 h 2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228">
                  <a:moveTo>
                    <a:pt x="216" y="113"/>
                  </a:moveTo>
                  <a:lnTo>
                    <a:pt x="216" y="125"/>
                  </a:lnTo>
                  <a:lnTo>
                    <a:pt x="214" y="137"/>
                  </a:lnTo>
                  <a:lnTo>
                    <a:pt x="211" y="148"/>
                  </a:lnTo>
                  <a:lnTo>
                    <a:pt x="208" y="158"/>
                  </a:lnTo>
                  <a:lnTo>
                    <a:pt x="204" y="169"/>
                  </a:lnTo>
                  <a:lnTo>
                    <a:pt x="199" y="178"/>
                  </a:lnTo>
                  <a:lnTo>
                    <a:pt x="192" y="186"/>
                  </a:lnTo>
                  <a:lnTo>
                    <a:pt x="186" y="195"/>
                  </a:lnTo>
                  <a:lnTo>
                    <a:pt x="178" y="202"/>
                  </a:lnTo>
                  <a:lnTo>
                    <a:pt x="169" y="209"/>
                  </a:lnTo>
                  <a:lnTo>
                    <a:pt x="161" y="214"/>
                  </a:lnTo>
                  <a:lnTo>
                    <a:pt x="151" y="219"/>
                  </a:lnTo>
                  <a:lnTo>
                    <a:pt x="141" y="224"/>
                  </a:lnTo>
                  <a:lnTo>
                    <a:pt x="130" y="226"/>
                  </a:lnTo>
                  <a:lnTo>
                    <a:pt x="120" y="227"/>
                  </a:lnTo>
                  <a:lnTo>
                    <a:pt x="108" y="228"/>
                  </a:lnTo>
                  <a:lnTo>
                    <a:pt x="96" y="227"/>
                  </a:lnTo>
                  <a:lnTo>
                    <a:pt x="85" y="226"/>
                  </a:lnTo>
                  <a:lnTo>
                    <a:pt x="74" y="224"/>
                  </a:lnTo>
                  <a:lnTo>
                    <a:pt x="65" y="219"/>
                  </a:lnTo>
                  <a:lnTo>
                    <a:pt x="55" y="214"/>
                  </a:lnTo>
                  <a:lnTo>
                    <a:pt x="46" y="209"/>
                  </a:lnTo>
                  <a:lnTo>
                    <a:pt x="38" y="202"/>
                  </a:lnTo>
                  <a:lnTo>
                    <a:pt x="30" y="195"/>
                  </a:lnTo>
                  <a:lnTo>
                    <a:pt x="24" y="186"/>
                  </a:lnTo>
                  <a:lnTo>
                    <a:pt x="17" y="178"/>
                  </a:lnTo>
                  <a:lnTo>
                    <a:pt x="12" y="169"/>
                  </a:lnTo>
                  <a:lnTo>
                    <a:pt x="7" y="158"/>
                  </a:lnTo>
                  <a:lnTo>
                    <a:pt x="4" y="148"/>
                  </a:lnTo>
                  <a:lnTo>
                    <a:pt x="2" y="137"/>
                  </a:lnTo>
                  <a:lnTo>
                    <a:pt x="0" y="125"/>
                  </a:lnTo>
                  <a:lnTo>
                    <a:pt x="0" y="113"/>
                  </a:lnTo>
                  <a:lnTo>
                    <a:pt x="0" y="103"/>
                  </a:lnTo>
                  <a:lnTo>
                    <a:pt x="2" y="91"/>
                  </a:lnTo>
                  <a:lnTo>
                    <a:pt x="4" y="80"/>
                  </a:lnTo>
                  <a:lnTo>
                    <a:pt x="7" y="69"/>
                  </a:lnTo>
                  <a:lnTo>
                    <a:pt x="12" y="60"/>
                  </a:lnTo>
                  <a:lnTo>
                    <a:pt x="17" y="50"/>
                  </a:lnTo>
                  <a:lnTo>
                    <a:pt x="24" y="42"/>
                  </a:lnTo>
                  <a:lnTo>
                    <a:pt x="30" y="33"/>
                  </a:lnTo>
                  <a:lnTo>
                    <a:pt x="38" y="26"/>
                  </a:lnTo>
                  <a:lnTo>
                    <a:pt x="46" y="19"/>
                  </a:lnTo>
                  <a:lnTo>
                    <a:pt x="55" y="13"/>
                  </a:lnTo>
                  <a:lnTo>
                    <a:pt x="65" y="8"/>
                  </a:lnTo>
                  <a:lnTo>
                    <a:pt x="74" y="4"/>
                  </a:lnTo>
                  <a:lnTo>
                    <a:pt x="85" y="2"/>
                  </a:lnTo>
                  <a:lnTo>
                    <a:pt x="96" y="0"/>
                  </a:lnTo>
                  <a:lnTo>
                    <a:pt x="108" y="0"/>
                  </a:lnTo>
                  <a:lnTo>
                    <a:pt x="120" y="0"/>
                  </a:lnTo>
                  <a:lnTo>
                    <a:pt x="130" y="2"/>
                  </a:lnTo>
                  <a:lnTo>
                    <a:pt x="141" y="4"/>
                  </a:lnTo>
                  <a:lnTo>
                    <a:pt x="151" y="8"/>
                  </a:lnTo>
                  <a:lnTo>
                    <a:pt x="161" y="13"/>
                  </a:lnTo>
                  <a:lnTo>
                    <a:pt x="169" y="19"/>
                  </a:lnTo>
                  <a:lnTo>
                    <a:pt x="178" y="26"/>
                  </a:lnTo>
                  <a:lnTo>
                    <a:pt x="186" y="33"/>
                  </a:lnTo>
                  <a:lnTo>
                    <a:pt x="192" y="42"/>
                  </a:lnTo>
                  <a:lnTo>
                    <a:pt x="199" y="50"/>
                  </a:lnTo>
                  <a:lnTo>
                    <a:pt x="204" y="60"/>
                  </a:lnTo>
                  <a:lnTo>
                    <a:pt x="208" y="69"/>
                  </a:lnTo>
                  <a:lnTo>
                    <a:pt x="211" y="80"/>
                  </a:lnTo>
                  <a:lnTo>
                    <a:pt x="214" y="91"/>
                  </a:lnTo>
                  <a:lnTo>
                    <a:pt x="216" y="103"/>
                  </a:lnTo>
                  <a:lnTo>
                    <a:pt x="216" y="113"/>
                  </a:lnTo>
                  <a:close/>
                </a:path>
              </a:pathLst>
            </a:custGeom>
            <a:solidFill>
              <a:srgbClr val="E87A41"/>
            </a:solidFill>
            <a:ln w="9525">
              <a:noFill/>
              <a:round/>
              <a:headEnd/>
              <a:tailEnd/>
            </a:ln>
          </p:spPr>
          <p:txBody>
            <a:bodyPr/>
            <a:lstStyle/>
            <a:p>
              <a:endParaRPr lang="en-US"/>
            </a:p>
          </p:txBody>
        </p:sp>
        <p:sp>
          <p:nvSpPr>
            <p:cNvPr id="45340" name="Freeform 277"/>
            <p:cNvSpPr>
              <a:spLocks/>
            </p:cNvSpPr>
            <p:nvPr/>
          </p:nvSpPr>
          <p:spPr bwMode="auto">
            <a:xfrm>
              <a:off x="3169" y="3170"/>
              <a:ext cx="40" cy="43"/>
            </a:xfrm>
            <a:custGeom>
              <a:avLst/>
              <a:gdLst>
                <a:gd name="T0" fmla="*/ 0 w 120"/>
                <a:gd name="T1" fmla="*/ 5 h 129"/>
                <a:gd name="T2" fmla="*/ 0 w 120"/>
                <a:gd name="T3" fmla="*/ 5 h 129"/>
                <a:gd name="T4" fmla="*/ 0 w 120"/>
                <a:gd name="T5" fmla="*/ 5 h 129"/>
                <a:gd name="T6" fmla="*/ 1 w 120"/>
                <a:gd name="T7" fmla="*/ 5 h 129"/>
                <a:gd name="T8" fmla="*/ 1 w 120"/>
                <a:gd name="T9" fmla="*/ 5 h 129"/>
                <a:gd name="T10" fmla="*/ 2 w 120"/>
                <a:gd name="T11" fmla="*/ 4 h 129"/>
                <a:gd name="T12" fmla="*/ 2 w 120"/>
                <a:gd name="T13" fmla="*/ 4 h 129"/>
                <a:gd name="T14" fmla="*/ 3 w 120"/>
                <a:gd name="T15" fmla="*/ 4 h 129"/>
                <a:gd name="T16" fmla="*/ 3 w 120"/>
                <a:gd name="T17" fmla="*/ 4 h 129"/>
                <a:gd name="T18" fmla="*/ 3 w 120"/>
                <a:gd name="T19" fmla="*/ 3 h 129"/>
                <a:gd name="T20" fmla="*/ 3 w 120"/>
                <a:gd name="T21" fmla="*/ 3 h 129"/>
                <a:gd name="T22" fmla="*/ 4 w 120"/>
                <a:gd name="T23" fmla="*/ 3 h 129"/>
                <a:gd name="T24" fmla="*/ 4 w 120"/>
                <a:gd name="T25" fmla="*/ 2 h 129"/>
                <a:gd name="T26" fmla="*/ 4 w 120"/>
                <a:gd name="T27" fmla="*/ 2 h 129"/>
                <a:gd name="T28" fmla="*/ 4 w 120"/>
                <a:gd name="T29" fmla="*/ 1 h 129"/>
                <a:gd name="T30" fmla="*/ 4 w 120"/>
                <a:gd name="T31" fmla="*/ 1 h 129"/>
                <a:gd name="T32" fmla="*/ 4 w 120"/>
                <a:gd name="T33" fmla="*/ 1 h 129"/>
                <a:gd name="T34" fmla="*/ 4 w 120"/>
                <a:gd name="T35" fmla="*/ 0 h 129"/>
                <a:gd name="T36" fmla="*/ 4 w 120"/>
                <a:gd name="T37" fmla="*/ 0 h 129"/>
                <a:gd name="T38" fmla="*/ 4 w 120"/>
                <a:gd name="T39" fmla="*/ 0 h 129"/>
                <a:gd name="T40" fmla="*/ 3 w 120"/>
                <a:gd name="T41" fmla="*/ 1 h 129"/>
                <a:gd name="T42" fmla="*/ 3 w 120"/>
                <a:gd name="T43" fmla="*/ 1 h 129"/>
                <a:gd name="T44" fmla="*/ 3 w 120"/>
                <a:gd name="T45" fmla="*/ 1 h 129"/>
                <a:gd name="T46" fmla="*/ 3 w 120"/>
                <a:gd name="T47" fmla="*/ 2 h 129"/>
                <a:gd name="T48" fmla="*/ 3 w 120"/>
                <a:gd name="T49" fmla="*/ 2 h 129"/>
                <a:gd name="T50" fmla="*/ 3 w 120"/>
                <a:gd name="T51" fmla="*/ 2 h 129"/>
                <a:gd name="T52" fmla="*/ 3 w 120"/>
                <a:gd name="T53" fmla="*/ 3 h 129"/>
                <a:gd name="T54" fmla="*/ 2 w 120"/>
                <a:gd name="T55" fmla="*/ 3 h 129"/>
                <a:gd name="T56" fmla="*/ 2 w 120"/>
                <a:gd name="T57" fmla="*/ 3 h 129"/>
                <a:gd name="T58" fmla="*/ 2 w 120"/>
                <a:gd name="T59" fmla="*/ 3 h 129"/>
                <a:gd name="T60" fmla="*/ 1 w 120"/>
                <a:gd name="T61" fmla="*/ 3 h 129"/>
                <a:gd name="T62" fmla="*/ 1 w 120"/>
                <a:gd name="T63" fmla="*/ 4 h 129"/>
                <a:gd name="T64" fmla="*/ 1 w 120"/>
                <a:gd name="T65" fmla="*/ 4 h 129"/>
                <a:gd name="T66" fmla="*/ 0 w 120"/>
                <a:gd name="T67" fmla="*/ 4 h 129"/>
                <a:gd name="T68" fmla="*/ 0 w 120"/>
                <a:gd name="T69" fmla="*/ 4 h 129"/>
                <a:gd name="T70" fmla="*/ 0 w 120"/>
                <a:gd name="T71" fmla="*/ 4 h 129"/>
                <a:gd name="T72" fmla="*/ 0 w 120"/>
                <a:gd name="T73" fmla="*/ 5 h 129"/>
                <a:gd name="T74" fmla="*/ 0 w 120"/>
                <a:gd name="T75" fmla="*/ 5 h 129"/>
                <a:gd name="T76" fmla="*/ 0 w 120"/>
                <a:gd name="T77" fmla="*/ 5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9"/>
                <a:gd name="T119" fmla="*/ 120 w 120"/>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9">
                  <a:moveTo>
                    <a:pt x="0" y="129"/>
                  </a:moveTo>
                  <a:lnTo>
                    <a:pt x="0" y="129"/>
                  </a:lnTo>
                  <a:lnTo>
                    <a:pt x="13" y="129"/>
                  </a:lnTo>
                  <a:lnTo>
                    <a:pt x="25" y="126"/>
                  </a:lnTo>
                  <a:lnTo>
                    <a:pt x="37" y="123"/>
                  </a:lnTo>
                  <a:lnTo>
                    <a:pt x="47" y="119"/>
                  </a:lnTo>
                  <a:lnTo>
                    <a:pt x="58" y="113"/>
                  </a:lnTo>
                  <a:lnTo>
                    <a:pt x="68" y="107"/>
                  </a:lnTo>
                  <a:lnTo>
                    <a:pt x="78" y="100"/>
                  </a:lnTo>
                  <a:lnTo>
                    <a:pt x="85" y="91"/>
                  </a:lnTo>
                  <a:lnTo>
                    <a:pt x="94" y="82"/>
                  </a:lnTo>
                  <a:lnTo>
                    <a:pt x="100" y="72"/>
                  </a:lnTo>
                  <a:lnTo>
                    <a:pt x="106" y="62"/>
                  </a:lnTo>
                  <a:lnTo>
                    <a:pt x="111" y="51"/>
                  </a:lnTo>
                  <a:lnTo>
                    <a:pt x="115" y="39"/>
                  </a:lnTo>
                  <a:lnTo>
                    <a:pt x="118" y="27"/>
                  </a:lnTo>
                  <a:lnTo>
                    <a:pt x="120" y="14"/>
                  </a:lnTo>
                  <a:lnTo>
                    <a:pt x="120" y="0"/>
                  </a:lnTo>
                  <a:lnTo>
                    <a:pt x="96" y="0"/>
                  </a:lnTo>
                  <a:lnTo>
                    <a:pt x="96" y="11"/>
                  </a:lnTo>
                  <a:lnTo>
                    <a:pt x="94" y="21"/>
                  </a:lnTo>
                  <a:lnTo>
                    <a:pt x="92" y="30"/>
                  </a:lnTo>
                  <a:lnTo>
                    <a:pt x="88" y="40"/>
                  </a:lnTo>
                  <a:lnTo>
                    <a:pt x="85" y="48"/>
                  </a:lnTo>
                  <a:lnTo>
                    <a:pt x="81" y="57"/>
                  </a:lnTo>
                  <a:lnTo>
                    <a:pt x="74" y="65"/>
                  </a:lnTo>
                  <a:lnTo>
                    <a:pt x="69" y="72"/>
                  </a:lnTo>
                  <a:lnTo>
                    <a:pt x="62" y="78"/>
                  </a:lnTo>
                  <a:lnTo>
                    <a:pt x="55" y="84"/>
                  </a:lnTo>
                  <a:lnTo>
                    <a:pt x="47" y="89"/>
                  </a:lnTo>
                  <a:lnTo>
                    <a:pt x="39" y="94"/>
                  </a:lnTo>
                  <a:lnTo>
                    <a:pt x="29" y="97"/>
                  </a:lnTo>
                  <a:lnTo>
                    <a:pt x="20" y="100"/>
                  </a:lnTo>
                  <a:lnTo>
                    <a:pt x="11" y="101"/>
                  </a:lnTo>
                  <a:lnTo>
                    <a:pt x="0" y="102"/>
                  </a:lnTo>
                  <a:lnTo>
                    <a:pt x="0" y="129"/>
                  </a:lnTo>
                  <a:close/>
                </a:path>
              </a:pathLst>
            </a:custGeom>
            <a:solidFill>
              <a:srgbClr val="1F1A17"/>
            </a:solidFill>
            <a:ln w="9525">
              <a:noFill/>
              <a:round/>
              <a:headEnd/>
              <a:tailEnd/>
            </a:ln>
          </p:spPr>
          <p:txBody>
            <a:bodyPr/>
            <a:lstStyle/>
            <a:p>
              <a:endParaRPr lang="en-US"/>
            </a:p>
          </p:txBody>
        </p:sp>
        <p:sp>
          <p:nvSpPr>
            <p:cNvPr id="45341" name="Freeform 278"/>
            <p:cNvSpPr>
              <a:spLocks/>
            </p:cNvSpPr>
            <p:nvPr/>
          </p:nvSpPr>
          <p:spPr bwMode="auto">
            <a:xfrm>
              <a:off x="3128" y="3170"/>
              <a:ext cx="41" cy="43"/>
            </a:xfrm>
            <a:custGeom>
              <a:avLst/>
              <a:gdLst>
                <a:gd name="T0" fmla="*/ 0 w 121"/>
                <a:gd name="T1" fmla="*/ 0 h 129"/>
                <a:gd name="T2" fmla="*/ 0 w 121"/>
                <a:gd name="T3" fmla="*/ 0 h 129"/>
                <a:gd name="T4" fmla="*/ 0 w 121"/>
                <a:gd name="T5" fmla="*/ 1 h 129"/>
                <a:gd name="T6" fmla="*/ 0 w 121"/>
                <a:gd name="T7" fmla="*/ 1 h 129"/>
                <a:gd name="T8" fmla="*/ 0 w 121"/>
                <a:gd name="T9" fmla="*/ 1 h 129"/>
                <a:gd name="T10" fmla="*/ 0 w 121"/>
                <a:gd name="T11" fmla="*/ 2 h 129"/>
                <a:gd name="T12" fmla="*/ 1 w 121"/>
                <a:gd name="T13" fmla="*/ 2 h 129"/>
                <a:gd name="T14" fmla="*/ 1 w 121"/>
                <a:gd name="T15" fmla="*/ 3 h 129"/>
                <a:gd name="T16" fmla="*/ 1 w 121"/>
                <a:gd name="T17" fmla="*/ 3 h 129"/>
                <a:gd name="T18" fmla="*/ 1 w 121"/>
                <a:gd name="T19" fmla="*/ 3 h 129"/>
                <a:gd name="T20" fmla="*/ 2 w 121"/>
                <a:gd name="T21" fmla="*/ 4 h 129"/>
                <a:gd name="T22" fmla="*/ 2 w 121"/>
                <a:gd name="T23" fmla="*/ 4 h 129"/>
                <a:gd name="T24" fmla="*/ 2 w 121"/>
                <a:gd name="T25" fmla="*/ 4 h 129"/>
                <a:gd name="T26" fmla="*/ 3 w 121"/>
                <a:gd name="T27" fmla="*/ 4 h 129"/>
                <a:gd name="T28" fmla="*/ 3 w 121"/>
                <a:gd name="T29" fmla="*/ 5 h 129"/>
                <a:gd name="T30" fmla="*/ 4 w 121"/>
                <a:gd name="T31" fmla="*/ 5 h 129"/>
                <a:gd name="T32" fmla="*/ 4 w 121"/>
                <a:gd name="T33" fmla="*/ 5 h 129"/>
                <a:gd name="T34" fmla="*/ 5 w 121"/>
                <a:gd name="T35" fmla="*/ 5 h 129"/>
                <a:gd name="T36" fmla="*/ 5 w 121"/>
                <a:gd name="T37" fmla="*/ 4 h 129"/>
                <a:gd name="T38" fmla="*/ 4 w 121"/>
                <a:gd name="T39" fmla="*/ 4 h 129"/>
                <a:gd name="T40" fmla="*/ 4 w 121"/>
                <a:gd name="T41" fmla="*/ 4 h 129"/>
                <a:gd name="T42" fmla="*/ 4 w 121"/>
                <a:gd name="T43" fmla="*/ 4 h 129"/>
                <a:gd name="T44" fmla="*/ 3 w 121"/>
                <a:gd name="T45" fmla="*/ 3 h 129"/>
                <a:gd name="T46" fmla="*/ 3 w 121"/>
                <a:gd name="T47" fmla="*/ 3 h 129"/>
                <a:gd name="T48" fmla="*/ 2 w 121"/>
                <a:gd name="T49" fmla="*/ 3 h 129"/>
                <a:gd name="T50" fmla="*/ 2 w 121"/>
                <a:gd name="T51" fmla="*/ 3 h 129"/>
                <a:gd name="T52" fmla="*/ 2 w 121"/>
                <a:gd name="T53" fmla="*/ 3 h 129"/>
                <a:gd name="T54" fmla="*/ 2 w 121"/>
                <a:gd name="T55" fmla="*/ 2 h 129"/>
                <a:gd name="T56" fmla="*/ 2 w 121"/>
                <a:gd name="T57" fmla="*/ 2 h 129"/>
                <a:gd name="T58" fmla="*/ 1 w 121"/>
                <a:gd name="T59" fmla="*/ 2 h 129"/>
                <a:gd name="T60" fmla="*/ 1 w 121"/>
                <a:gd name="T61" fmla="*/ 1 h 129"/>
                <a:gd name="T62" fmla="*/ 1 w 121"/>
                <a:gd name="T63" fmla="*/ 1 h 129"/>
                <a:gd name="T64" fmla="*/ 1 w 121"/>
                <a:gd name="T65" fmla="*/ 1 h 129"/>
                <a:gd name="T66" fmla="*/ 1 w 121"/>
                <a:gd name="T67" fmla="*/ 0 h 129"/>
                <a:gd name="T68" fmla="*/ 1 w 121"/>
                <a:gd name="T69" fmla="*/ 0 h 129"/>
                <a:gd name="T70" fmla="*/ 1 w 121"/>
                <a:gd name="T71" fmla="*/ 0 h 129"/>
                <a:gd name="T72" fmla="*/ 0 w 121"/>
                <a:gd name="T73" fmla="*/ 0 h 129"/>
                <a:gd name="T74" fmla="*/ 0 w 121"/>
                <a:gd name="T75" fmla="*/ 0 h 129"/>
                <a:gd name="T76" fmla="*/ 0 w 121"/>
                <a:gd name="T77" fmla="*/ 0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9"/>
                <a:gd name="T119" fmla="*/ 121 w 121"/>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9">
                  <a:moveTo>
                    <a:pt x="0" y="0"/>
                  </a:moveTo>
                  <a:lnTo>
                    <a:pt x="0" y="0"/>
                  </a:lnTo>
                  <a:lnTo>
                    <a:pt x="1" y="14"/>
                  </a:lnTo>
                  <a:lnTo>
                    <a:pt x="3" y="27"/>
                  </a:lnTo>
                  <a:lnTo>
                    <a:pt x="5" y="39"/>
                  </a:lnTo>
                  <a:lnTo>
                    <a:pt x="10" y="51"/>
                  </a:lnTo>
                  <a:lnTo>
                    <a:pt x="15" y="62"/>
                  </a:lnTo>
                  <a:lnTo>
                    <a:pt x="20" y="72"/>
                  </a:lnTo>
                  <a:lnTo>
                    <a:pt x="27" y="82"/>
                  </a:lnTo>
                  <a:lnTo>
                    <a:pt x="35" y="91"/>
                  </a:lnTo>
                  <a:lnTo>
                    <a:pt x="43" y="100"/>
                  </a:lnTo>
                  <a:lnTo>
                    <a:pt x="53" y="107"/>
                  </a:lnTo>
                  <a:lnTo>
                    <a:pt x="62" y="113"/>
                  </a:lnTo>
                  <a:lnTo>
                    <a:pt x="73" y="119"/>
                  </a:lnTo>
                  <a:lnTo>
                    <a:pt x="84" y="123"/>
                  </a:lnTo>
                  <a:lnTo>
                    <a:pt x="96" y="126"/>
                  </a:lnTo>
                  <a:lnTo>
                    <a:pt x="108" y="129"/>
                  </a:lnTo>
                  <a:lnTo>
                    <a:pt x="121" y="129"/>
                  </a:lnTo>
                  <a:lnTo>
                    <a:pt x="121" y="102"/>
                  </a:lnTo>
                  <a:lnTo>
                    <a:pt x="110" y="101"/>
                  </a:lnTo>
                  <a:lnTo>
                    <a:pt x="100" y="100"/>
                  </a:lnTo>
                  <a:lnTo>
                    <a:pt x="92" y="97"/>
                  </a:lnTo>
                  <a:lnTo>
                    <a:pt x="82" y="94"/>
                  </a:lnTo>
                  <a:lnTo>
                    <a:pt x="73" y="89"/>
                  </a:lnTo>
                  <a:lnTo>
                    <a:pt x="66" y="84"/>
                  </a:lnTo>
                  <a:lnTo>
                    <a:pt x="58" y="78"/>
                  </a:lnTo>
                  <a:lnTo>
                    <a:pt x="52" y="72"/>
                  </a:lnTo>
                  <a:lnTo>
                    <a:pt x="45" y="65"/>
                  </a:lnTo>
                  <a:lnTo>
                    <a:pt x="40" y="57"/>
                  </a:lnTo>
                  <a:lnTo>
                    <a:pt x="35" y="48"/>
                  </a:lnTo>
                  <a:lnTo>
                    <a:pt x="32" y="40"/>
                  </a:lnTo>
                  <a:lnTo>
                    <a:pt x="29" y="30"/>
                  </a:lnTo>
                  <a:lnTo>
                    <a:pt x="27" y="21"/>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342" name="Freeform 279"/>
            <p:cNvSpPr>
              <a:spLocks/>
            </p:cNvSpPr>
            <p:nvPr/>
          </p:nvSpPr>
          <p:spPr bwMode="auto">
            <a:xfrm>
              <a:off x="3128" y="3127"/>
              <a:ext cx="41" cy="43"/>
            </a:xfrm>
            <a:custGeom>
              <a:avLst/>
              <a:gdLst>
                <a:gd name="T0" fmla="*/ 5 w 121"/>
                <a:gd name="T1" fmla="*/ 0 h 127"/>
                <a:gd name="T2" fmla="*/ 5 w 121"/>
                <a:gd name="T3" fmla="*/ 0 h 127"/>
                <a:gd name="T4" fmla="*/ 4 w 121"/>
                <a:gd name="T5" fmla="*/ 0 h 127"/>
                <a:gd name="T6" fmla="*/ 4 w 121"/>
                <a:gd name="T7" fmla="*/ 0 h 127"/>
                <a:gd name="T8" fmla="*/ 3 w 121"/>
                <a:gd name="T9" fmla="*/ 0 h 127"/>
                <a:gd name="T10" fmla="*/ 3 w 121"/>
                <a:gd name="T11" fmla="*/ 0 h 127"/>
                <a:gd name="T12" fmla="*/ 2 w 121"/>
                <a:gd name="T13" fmla="*/ 1 h 127"/>
                <a:gd name="T14" fmla="*/ 2 w 121"/>
                <a:gd name="T15" fmla="*/ 1 h 127"/>
                <a:gd name="T16" fmla="*/ 2 w 121"/>
                <a:gd name="T17" fmla="*/ 1 h 127"/>
                <a:gd name="T18" fmla="*/ 1 w 121"/>
                <a:gd name="T19" fmla="*/ 1 h 127"/>
                <a:gd name="T20" fmla="*/ 1 w 121"/>
                <a:gd name="T21" fmla="*/ 2 h 127"/>
                <a:gd name="T22" fmla="*/ 1 w 121"/>
                <a:gd name="T23" fmla="*/ 2 h 127"/>
                <a:gd name="T24" fmla="*/ 1 w 121"/>
                <a:gd name="T25" fmla="*/ 3 h 127"/>
                <a:gd name="T26" fmla="*/ 0 w 121"/>
                <a:gd name="T27" fmla="*/ 3 h 127"/>
                <a:gd name="T28" fmla="*/ 0 w 121"/>
                <a:gd name="T29" fmla="*/ 3 h 127"/>
                <a:gd name="T30" fmla="*/ 0 w 121"/>
                <a:gd name="T31" fmla="*/ 4 h 127"/>
                <a:gd name="T32" fmla="*/ 0 w 121"/>
                <a:gd name="T33" fmla="*/ 4 h 127"/>
                <a:gd name="T34" fmla="*/ 0 w 121"/>
                <a:gd name="T35" fmla="*/ 5 h 127"/>
                <a:gd name="T36" fmla="*/ 1 w 121"/>
                <a:gd name="T37" fmla="*/ 5 h 127"/>
                <a:gd name="T38" fmla="*/ 1 w 121"/>
                <a:gd name="T39" fmla="*/ 5 h 127"/>
                <a:gd name="T40" fmla="*/ 1 w 121"/>
                <a:gd name="T41" fmla="*/ 4 h 127"/>
                <a:gd name="T42" fmla="*/ 1 w 121"/>
                <a:gd name="T43" fmla="*/ 4 h 127"/>
                <a:gd name="T44" fmla="*/ 1 w 121"/>
                <a:gd name="T45" fmla="*/ 3 h 127"/>
                <a:gd name="T46" fmla="*/ 1 w 121"/>
                <a:gd name="T47" fmla="*/ 3 h 127"/>
                <a:gd name="T48" fmla="*/ 2 w 121"/>
                <a:gd name="T49" fmla="*/ 3 h 127"/>
                <a:gd name="T50" fmla="*/ 2 w 121"/>
                <a:gd name="T51" fmla="*/ 2 h 127"/>
                <a:gd name="T52" fmla="*/ 2 w 121"/>
                <a:gd name="T53" fmla="*/ 2 h 127"/>
                <a:gd name="T54" fmla="*/ 2 w 121"/>
                <a:gd name="T55" fmla="*/ 2 h 127"/>
                <a:gd name="T56" fmla="*/ 2 w 121"/>
                <a:gd name="T57" fmla="*/ 2 h 127"/>
                <a:gd name="T58" fmla="*/ 3 w 121"/>
                <a:gd name="T59" fmla="*/ 1 h 127"/>
                <a:gd name="T60" fmla="*/ 3 w 121"/>
                <a:gd name="T61" fmla="*/ 1 h 127"/>
                <a:gd name="T62" fmla="*/ 4 w 121"/>
                <a:gd name="T63" fmla="*/ 1 h 127"/>
                <a:gd name="T64" fmla="*/ 4 w 121"/>
                <a:gd name="T65" fmla="*/ 1 h 127"/>
                <a:gd name="T66" fmla="*/ 4 w 121"/>
                <a:gd name="T67" fmla="*/ 1 h 127"/>
                <a:gd name="T68" fmla="*/ 5 w 121"/>
                <a:gd name="T69" fmla="*/ 1 h 127"/>
                <a:gd name="T70" fmla="*/ 5 w 121"/>
                <a:gd name="T71" fmla="*/ 1 h 127"/>
                <a:gd name="T72" fmla="*/ 5 w 121"/>
                <a:gd name="T73" fmla="*/ 0 h 127"/>
                <a:gd name="T74" fmla="*/ 5 w 121"/>
                <a:gd name="T75" fmla="*/ 0 h 127"/>
                <a:gd name="T76" fmla="*/ 5 w 121"/>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121" y="0"/>
                  </a:moveTo>
                  <a:lnTo>
                    <a:pt x="121" y="0"/>
                  </a:lnTo>
                  <a:lnTo>
                    <a:pt x="108" y="0"/>
                  </a:lnTo>
                  <a:lnTo>
                    <a:pt x="96" y="3"/>
                  </a:lnTo>
                  <a:lnTo>
                    <a:pt x="84" y="5"/>
                  </a:lnTo>
                  <a:lnTo>
                    <a:pt x="73" y="10"/>
                  </a:lnTo>
                  <a:lnTo>
                    <a:pt x="62" y="16"/>
                  </a:lnTo>
                  <a:lnTo>
                    <a:pt x="53" y="22"/>
                  </a:lnTo>
                  <a:lnTo>
                    <a:pt x="43" y="29"/>
                  </a:lnTo>
                  <a:lnTo>
                    <a:pt x="35" y="38"/>
                  </a:lnTo>
                  <a:lnTo>
                    <a:pt x="27" y="46"/>
                  </a:lnTo>
                  <a:lnTo>
                    <a:pt x="20" y="57"/>
                  </a:lnTo>
                  <a:lnTo>
                    <a:pt x="15" y="68"/>
                  </a:lnTo>
                  <a:lnTo>
                    <a:pt x="10" y="78"/>
                  </a:lnTo>
                  <a:lnTo>
                    <a:pt x="5" y="90"/>
                  </a:lnTo>
                  <a:lnTo>
                    <a:pt x="3" y="102"/>
                  </a:lnTo>
                  <a:lnTo>
                    <a:pt x="1" y="115"/>
                  </a:lnTo>
                  <a:lnTo>
                    <a:pt x="0" y="127"/>
                  </a:lnTo>
                  <a:lnTo>
                    <a:pt x="25" y="127"/>
                  </a:lnTo>
                  <a:lnTo>
                    <a:pt x="25" y="118"/>
                  </a:lnTo>
                  <a:lnTo>
                    <a:pt x="27" y="107"/>
                  </a:lnTo>
                  <a:lnTo>
                    <a:pt x="29" y="97"/>
                  </a:lnTo>
                  <a:lnTo>
                    <a:pt x="32" y="89"/>
                  </a:lnTo>
                  <a:lnTo>
                    <a:pt x="35" y="80"/>
                  </a:lnTo>
                  <a:lnTo>
                    <a:pt x="40" y="71"/>
                  </a:lnTo>
                  <a:lnTo>
                    <a:pt x="45" y="64"/>
                  </a:lnTo>
                  <a:lnTo>
                    <a:pt x="52" y="57"/>
                  </a:lnTo>
                  <a:lnTo>
                    <a:pt x="58" y="50"/>
                  </a:lnTo>
                  <a:lnTo>
                    <a:pt x="66" y="45"/>
                  </a:lnTo>
                  <a:lnTo>
                    <a:pt x="73" y="39"/>
                  </a:lnTo>
                  <a:lnTo>
                    <a:pt x="82" y="35"/>
                  </a:lnTo>
                  <a:lnTo>
                    <a:pt x="92" y="32"/>
                  </a:lnTo>
                  <a:lnTo>
                    <a:pt x="100" y="29"/>
                  </a:lnTo>
                  <a:lnTo>
                    <a:pt x="110" y="27"/>
                  </a:lnTo>
                  <a:lnTo>
                    <a:pt x="121" y="27"/>
                  </a:lnTo>
                  <a:lnTo>
                    <a:pt x="121" y="0"/>
                  </a:lnTo>
                  <a:close/>
                </a:path>
              </a:pathLst>
            </a:custGeom>
            <a:solidFill>
              <a:srgbClr val="1F1A17"/>
            </a:solidFill>
            <a:ln w="9525">
              <a:noFill/>
              <a:round/>
              <a:headEnd/>
              <a:tailEnd/>
            </a:ln>
          </p:spPr>
          <p:txBody>
            <a:bodyPr/>
            <a:lstStyle/>
            <a:p>
              <a:endParaRPr lang="en-US"/>
            </a:p>
          </p:txBody>
        </p:sp>
        <p:sp>
          <p:nvSpPr>
            <p:cNvPr id="45343" name="Freeform 280"/>
            <p:cNvSpPr>
              <a:spLocks/>
            </p:cNvSpPr>
            <p:nvPr/>
          </p:nvSpPr>
          <p:spPr bwMode="auto">
            <a:xfrm>
              <a:off x="3169" y="3127"/>
              <a:ext cx="40" cy="43"/>
            </a:xfrm>
            <a:custGeom>
              <a:avLst/>
              <a:gdLst>
                <a:gd name="T0" fmla="*/ 4 w 120"/>
                <a:gd name="T1" fmla="*/ 5 h 127"/>
                <a:gd name="T2" fmla="*/ 4 w 120"/>
                <a:gd name="T3" fmla="*/ 5 h 127"/>
                <a:gd name="T4" fmla="*/ 4 w 120"/>
                <a:gd name="T5" fmla="*/ 4 h 127"/>
                <a:gd name="T6" fmla="*/ 4 w 120"/>
                <a:gd name="T7" fmla="*/ 4 h 127"/>
                <a:gd name="T8" fmla="*/ 4 w 120"/>
                <a:gd name="T9" fmla="*/ 3 h 127"/>
                <a:gd name="T10" fmla="*/ 4 w 120"/>
                <a:gd name="T11" fmla="*/ 3 h 127"/>
                <a:gd name="T12" fmla="*/ 4 w 120"/>
                <a:gd name="T13" fmla="*/ 3 h 127"/>
                <a:gd name="T14" fmla="*/ 4 w 120"/>
                <a:gd name="T15" fmla="*/ 2 h 127"/>
                <a:gd name="T16" fmla="*/ 3 w 120"/>
                <a:gd name="T17" fmla="*/ 2 h 127"/>
                <a:gd name="T18" fmla="*/ 3 w 120"/>
                <a:gd name="T19" fmla="*/ 1 h 127"/>
                <a:gd name="T20" fmla="*/ 3 w 120"/>
                <a:gd name="T21" fmla="*/ 1 h 127"/>
                <a:gd name="T22" fmla="*/ 3 w 120"/>
                <a:gd name="T23" fmla="*/ 1 h 127"/>
                <a:gd name="T24" fmla="*/ 2 w 120"/>
                <a:gd name="T25" fmla="*/ 1 h 127"/>
                <a:gd name="T26" fmla="*/ 2 w 120"/>
                <a:gd name="T27" fmla="*/ 0 h 127"/>
                <a:gd name="T28" fmla="*/ 1 w 120"/>
                <a:gd name="T29" fmla="*/ 0 h 127"/>
                <a:gd name="T30" fmla="*/ 1 w 120"/>
                <a:gd name="T31" fmla="*/ 0 h 127"/>
                <a:gd name="T32" fmla="*/ 0 w 120"/>
                <a:gd name="T33" fmla="*/ 0 h 127"/>
                <a:gd name="T34" fmla="*/ 0 w 120"/>
                <a:gd name="T35" fmla="*/ 0 h 127"/>
                <a:gd name="T36" fmla="*/ 0 w 120"/>
                <a:gd name="T37" fmla="*/ 1 h 127"/>
                <a:gd name="T38" fmla="*/ 0 w 120"/>
                <a:gd name="T39" fmla="*/ 1 h 127"/>
                <a:gd name="T40" fmla="*/ 1 w 120"/>
                <a:gd name="T41" fmla="*/ 1 h 127"/>
                <a:gd name="T42" fmla="*/ 1 w 120"/>
                <a:gd name="T43" fmla="*/ 1 h 127"/>
                <a:gd name="T44" fmla="*/ 1 w 120"/>
                <a:gd name="T45" fmla="*/ 1 h 127"/>
                <a:gd name="T46" fmla="*/ 2 w 120"/>
                <a:gd name="T47" fmla="*/ 1 h 127"/>
                <a:gd name="T48" fmla="*/ 2 w 120"/>
                <a:gd name="T49" fmla="*/ 2 h 127"/>
                <a:gd name="T50" fmla="*/ 2 w 120"/>
                <a:gd name="T51" fmla="*/ 2 h 127"/>
                <a:gd name="T52" fmla="*/ 3 w 120"/>
                <a:gd name="T53" fmla="*/ 2 h 127"/>
                <a:gd name="T54" fmla="*/ 3 w 120"/>
                <a:gd name="T55" fmla="*/ 2 h 127"/>
                <a:gd name="T56" fmla="*/ 3 w 120"/>
                <a:gd name="T57" fmla="*/ 3 h 127"/>
                <a:gd name="T58" fmla="*/ 3 w 120"/>
                <a:gd name="T59" fmla="*/ 3 h 127"/>
                <a:gd name="T60" fmla="*/ 3 w 120"/>
                <a:gd name="T61" fmla="*/ 3 h 127"/>
                <a:gd name="T62" fmla="*/ 3 w 120"/>
                <a:gd name="T63" fmla="*/ 4 h 127"/>
                <a:gd name="T64" fmla="*/ 3 w 120"/>
                <a:gd name="T65" fmla="*/ 4 h 127"/>
                <a:gd name="T66" fmla="*/ 4 w 120"/>
                <a:gd name="T67" fmla="*/ 5 h 127"/>
                <a:gd name="T68" fmla="*/ 4 w 120"/>
                <a:gd name="T69" fmla="*/ 5 h 127"/>
                <a:gd name="T70" fmla="*/ 4 w 120"/>
                <a:gd name="T71" fmla="*/ 5 h 127"/>
                <a:gd name="T72" fmla="*/ 4 w 120"/>
                <a:gd name="T73" fmla="*/ 5 h 127"/>
                <a:gd name="T74" fmla="*/ 4 w 120"/>
                <a:gd name="T75" fmla="*/ 5 h 127"/>
                <a:gd name="T76" fmla="*/ 4 w 12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120" y="127"/>
                  </a:moveTo>
                  <a:lnTo>
                    <a:pt x="120" y="127"/>
                  </a:lnTo>
                  <a:lnTo>
                    <a:pt x="120" y="115"/>
                  </a:lnTo>
                  <a:lnTo>
                    <a:pt x="118" y="102"/>
                  </a:lnTo>
                  <a:lnTo>
                    <a:pt x="115" y="90"/>
                  </a:lnTo>
                  <a:lnTo>
                    <a:pt x="111" y="78"/>
                  </a:lnTo>
                  <a:lnTo>
                    <a:pt x="106" y="68"/>
                  </a:lnTo>
                  <a:lnTo>
                    <a:pt x="100" y="57"/>
                  </a:lnTo>
                  <a:lnTo>
                    <a:pt x="94" y="46"/>
                  </a:lnTo>
                  <a:lnTo>
                    <a:pt x="85" y="38"/>
                  </a:lnTo>
                  <a:lnTo>
                    <a:pt x="78" y="29"/>
                  </a:lnTo>
                  <a:lnTo>
                    <a:pt x="68" y="22"/>
                  </a:lnTo>
                  <a:lnTo>
                    <a:pt x="58" y="16"/>
                  </a:lnTo>
                  <a:lnTo>
                    <a:pt x="47" y="10"/>
                  </a:lnTo>
                  <a:lnTo>
                    <a:pt x="37" y="5"/>
                  </a:lnTo>
                  <a:lnTo>
                    <a:pt x="25" y="3"/>
                  </a:lnTo>
                  <a:lnTo>
                    <a:pt x="13" y="0"/>
                  </a:lnTo>
                  <a:lnTo>
                    <a:pt x="0" y="0"/>
                  </a:lnTo>
                  <a:lnTo>
                    <a:pt x="0" y="27"/>
                  </a:lnTo>
                  <a:lnTo>
                    <a:pt x="11" y="27"/>
                  </a:lnTo>
                  <a:lnTo>
                    <a:pt x="20" y="29"/>
                  </a:lnTo>
                  <a:lnTo>
                    <a:pt x="29" y="32"/>
                  </a:lnTo>
                  <a:lnTo>
                    <a:pt x="39" y="35"/>
                  </a:lnTo>
                  <a:lnTo>
                    <a:pt x="47" y="39"/>
                  </a:lnTo>
                  <a:lnTo>
                    <a:pt x="55" y="45"/>
                  </a:lnTo>
                  <a:lnTo>
                    <a:pt x="62" y="50"/>
                  </a:lnTo>
                  <a:lnTo>
                    <a:pt x="69" y="57"/>
                  </a:lnTo>
                  <a:lnTo>
                    <a:pt x="74" y="64"/>
                  </a:lnTo>
                  <a:lnTo>
                    <a:pt x="81" y="71"/>
                  </a:lnTo>
                  <a:lnTo>
                    <a:pt x="85" y="80"/>
                  </a:lnTo>
                  <a:lnTo>
                    <a:pt x="88" y="89"/>
                  </a:lnTo>
                  <a:lnTo>
                    <a:pt x="92" y="97"/>
                  </a:lnTo>
                  <a:lnTo>
                    <a:pt x="94" y="107"/>
                  </a:lnTo>
                  <a:lnTo>
                    <a:pt x="96" y="118"/>
                  </a:lnTo>
                  <a:lnTo>
                    <a:pt x="96" y="127"/>
                  </a:lnTo>
                  <a:lnTo>
                    <a:pt x="120" y="127"/>
                  </a:lnTo>
                  <a:close/>
                </a:path>
              </a:pathLst>
            </a:custGeom>
            <a:solidFill>
              <a:srgbClr val="1F1A17"/>
            </a:solidFill>
            <a:ln w="9525">
              <a:noFill/>
              <a:round/>
              <a:headEnd/>
              <a:tailEnd/>
            </a:ln>
          </p:spPr>
          <p:txBody>
            <a:bodyPr/>
            <a:lstStyle/>
            <a:p>
              <a:endParaRPr lang="en-US"/>
            </a:p>
          </p:txBody>
        </p:sp>
        <p:sp>
          <p:nvSpPr>
            <p:cNvPr id="45344" name="Freeform 281"/>
            <p:cNvSpPr>
              <a:spLocks/>
            </p:cNvSpPr>
            <p:nvPr/>
          </p:nvSpPr>
          <p:spPr bwMode="auto">
            <a:xfrm>
              <a:off x="3133" y="3132"/>
              <a:ext cx="72" cy="76"/>
            </a:xfrm>
            <a:custGeom>
              <a:avLst/>
              <a:gdLst>
                <a:gd name="T0" fmla="*/ 8 w 216"/>
                <a:gd name="T1" fmla="*/ 5 h 228"/>
                <a:gd name="T2" fmla="*/ 8 w 216"/>
                <a:gd name="T3" fmla="*/ 5 h 228"/>
                <a:gd name="T4" fmla="*/ 8 w 216"/>
                <a:gd name="T5" fmla="*/ 6 h 228"/>
                <a:gd name="T6" fmla="*/ 7 w 216"/>
                <a:gd name="T7" fmla="*/ 7 h 228"/>
                <a:gd name="T8" fmla="*/ 7 w 216"/>
                <a:gd name="T9" fmla="*/ 7 h 228"/>
                <a:gd name="T10" fmla="*/ 6 w 216"/>
                <a:gd name="T11" fmla="*/ 8 h 228"/>
                <a:gd name="T12" fmla="*/ 5 w 216"/>
                <a:gd name="T13" fmla="*/ 8 h 228"/>
                <a:gd name="T14" fmla="*/ 4 w 216"/>
                <a:gd name="T15" fmla="*/ 8 h 228"/>
                <a:gd name="T16" fmla="*/ 4 w 216"/>
                <a:gd name="T17" fmla="*/ 8 h 228"/>
                <a:gd name="T18" fmla="*/ 3 w 216"/>
                <a:gd name="T19" fmla="*/ 8 h 228"/>
                <a:gd name="T20" fmla="*/ 2 w 216"/>
                <a:gd name="T21" fmla="*/ 8 h 228"/>
                <a:gd name="T22" fmla="*/ 1 w 216"/>
                <a:gd name="T23" fmla="*/ 7 h 228"/>
                <a:gd name="T24" fmla="*/ 1 w 216"/>
                <a:gd name="T25" fmla="*/ 7 h 228"/>
                <a:gd name="T26" fmla="*/ 0 w 216"/>
                <a:gd name="T27" fmla="*/ 6 h 228"/>
                <a:gd name="T28" fmla="*/ 0 w 216"/>
                <a:gd name="T29" fmla="*/ 5 h 228"/>
                <a:gd name="T30" fmla="*/ 0 w 216"/>
                <a:gd name="T31" fmla="*/ 5 h 228"/>
                <a:gd name="T32" fmla="*/ 0 w 216"/>
                <a:gd name="T33" fmla="*/ 4 h 228"/>
                <a:gd name="T34" fmla="*/ 0 w 216"/>
                <a:gd name="T35" fmla="*/ 3 h 228"/>
                <a:gd name="T36" fmla="*/ 0 w 216"/>
                <a:gd name="T37" fmla="*/ 2 h 228"/>
                <a:gd name="T38" fmla="*/ 1 w 216"/>
                <a:gd name="T39" fmla="*/ 2 h 228"/>
                <a:gd name="T40" fmla="*/ 1 w 216"/>
                <a:gd name="T41" fmla="*/ 1 h 228"/>
                <a:gd name="T42" fmla="*/ 2 w 216"/>
                <a:gd name="T43" fmla="*/ 0 h 228"/>
                <a:gd name="T44" fmla="*/ 3 w 216"/>
                <a:gd name="T45" fmla="*/ 0 h 228"/>
                <a:gd name="T46" fmla="*/ 4 w 216"/>
                <a:gd name="T47" fmla="*/ 0 h 228"/>
                <a:gd name="T48" fmla="*/ 4 w 216"/>
                <a:gd name="T49" fmla="*/ 0 h 228"/>
                <a:gd name="T50" fmla="*/ 5 w 216"/>
                <a:gd name="T51" fmla="*/ 0 h 228"/>
                <a:gd name="T52" fmla="*/ 6 w 216"/>
                <a:gd name="T53" fmla="*/ 0 h 228"/>
                <a:gd name="T54" fmla="*/ 7 w 216"/>
                <a:gd name="T55" fmla="*/ 1 h 228"/>
                <a:gd name="T56" fmla="*/ 7 w 216"/>
                <a:gd name="T57" fmla="*/ 2 h 228"/>
                <a:gd name="T58" fmla="*/ 8 w 216"/>
                <a:gd name="T59" fmla="*/ 2 h 228"/>
                <a:gd name="T60" fmla="*/ 8 w 216"/>
                <a:gd name="T61" fmla="*/ 3 h 228"/>
                <a:gd name="T62" fmla="*/ 8 w 216"/>
                <a:gd name="T63" fmla="*/ 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228"/>
                <a:gd name="T98" fmla="*/ 216 w 216"/>
                <a:gd name="T99" fmla="*/ 228 h 2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228">
                  <a:moveTo>
                    <a:pt x="216" y="113"/>
                  </a:moveTo>
                  <a:lnTo>
                    <a:pt x="216" y="125"/>
                  </a:lnTo>
                  <a:lnTo>
                    <a:pt x="214" y="137"/>
                  </a:lnTo>
                  <a:lnTo>
                    <a:pt x="211" y="148"/>
                  </a:lnTo>
                  <a:lnTo>
                    <a:pt x="208" y="158"/>
                  </a:lnTo>
                  <a:lnTo>
                    <a:pt x="204" y="169"/>
                  </a:lnTo>
                  <a:lnTo>
                    <a:pt x="199" y="178"/>
                  </a:lnTo>
                  <a:lnTo>
                    <a:pt x="192" y="186"/>
                  </a:lnTo>
                  <a:lnTo>
                    <a:pt x="186" y="195"/>
                  </a:lnTo>
                  <a:lnTo>
                    <a:pt x="178" y="202"/>
                  </a:lnTo>
                  <a:lnTo>
                    <a:pt x="169" y="209"/>
                  </a:lnTo>
                  <a:lnTo>
                    <a:pt x="161" y="214"/>
                  </a:lnTo>
                  <a:lnTo>
                    <a:pt x="151" y="219"/>
                  </a:lnTo>
                  <a:lnTo>
                    <a:pt x="141" y="224"/>
                  </a:lnTo>
                  <a:lnTo>
                    <a:pt x="130" y="226"/>
                  </a:lnTo>
                  <a:lnTo>
                    <a:pt x="120" y="227"/>
                  </a:lnTo>
                  <a:lnTo>
                    <a:pt x="108" y="228"/>
                  </a:lnTo>
                  <a:lnTo>
                    <a:pt x="96" y="227"/>
                  </a:lnTo>
                  <a:lnTo>
                    <a:pt x="85" y="226"/>
                  </a:lnTo>
                  <a:lnTo>
                    <a:pt x="74" y="224"/>
                  </a:lnTo>
                  <a:lnTo>
                    <a:pt x="65" y="219"/>
                  </a:lnTo>
                  <a:lnTo>
                    <a:pt x="55" y="214"/>
                  </a:lnTo>
                  <a:lnTo>
                    <a:pt x="46" y="209"/>
                  </a:lnTo>
                  <a:lnTo>
                    <a:pt x="38" y="202"/>
                  </a:lnTo>
                  <a:lnTo>
                    <a:pt x="30" y="195"/>
                  </a:lnTo>
                  <a:lnTo>
                    <a:pt x="24" y="186"/>
                  </a:lnTo>
                  <a:lnTo>
                    <a:pt x="17" y="178"/>
                  </a:lnTo>
                  <a:lnTo>
                    <a:pt x="12" y="169"/>
                  </a:lnTo>
                  <a:lnTo>
                    <a:pt x="7" y="158"/>
                  </a:lnTo>
                  <a:lnTo>
                    <a:pt x="4" y="148"/>
                  </a:lnTo>
                  <a:lnTo>
                    <a:pt x="2" y="137"/>
                  </a:lnTo>
                  <a:lnTo>
                    <a:pt x="0" y="125"/>
                  </a:lnTo>
                  <a:lnTo>
                    <a:pt x="0" y="113"/>
                  </a:lnTo>
                  <a:lnTo>
                    <a:pt x="0" y="103"/>
                  </a:lnTo>
                  <a:lnTo>
                    <a:pt x="2" y="91"/>
                  </a:lnTo>
                  <a:lnTo>
                    <a:pt x="4" y="80"/>
                  </a:lnTo>
                  <a:lnTo>
                    <a:pt x="7" y="69"/>
                  </a:lnTo>
                  <a:lnTo>
                    <a:pt x="12" y="60"/>
                  </a:lnTo>
                  <a:lnTo>
                    <a:pt x="17" y="50"/>
                  </a:lnTo>
                  <a:lnTo>
                    <a:pt x="24" y="42"/>
                  </a:lnTo>
                  <a:lnTo>
                    <a:pt x="30" y="33"/>
                  </a:lnTo>
                  <a:lnTo>
                    <a:pt x="38" y="26"/>
                  </a:lnTo>
                  <a:lnTo>
                    <a:pt x="46" y="19"/>
                  </a:lnTo>
                  <a:lnTo>
                    <a:pt x="55" y="13"/>
                  </a:lnTo>
                  <a:lnTo>
                    <a:pt x="65" y="8"/>
                  </a:lnTo>
                  <a:lnTo>
                    <a:pt x="74" y="4"/>
                  </a:lnTo>
                  <a:lnTo>
                    <a:pt x="85" y="2"/>
                  </a:lnTo>
                  <a:lnTo>
                    <a:pt x="96" y="0"/>
                  </a:lnTo>
                  <a:lnTo>
                    <a:pt x="108" y="0"/>
                  </a:lnTo>
                  <a:lnTo>
                    <a:pt x="120" y="0"/>
                  </a:lnTo>
                  <a:lnTo>
                    <a:pt x="130" y="2"/>
                  </a:lnTo>
                  <a:lnTo>
                    <a:pt x="141" y="4"/>
                  </a:lnTo>
                  <a:lnTo>
                    <a:pt x="151" y="8"/>
                  </a:lnTo>
                  <a:lnTo>
                    <a:pt x="161" y="13"/>
                  </a:lnTo>
                  <a:lnTo>
                    <a:pt x="169" y="19"/>
                  </a:lnTo>
                  <a:lnTo>
                    <a:pt x="178" y="26"/>
                  </a:lnTo>
                  <a:lnTo>
                    <a:pt x="186" y="33"/>
                  </a:lnTo>
                  <a:lnTo>
                    <a:pt x="192" y="42"/>
                  </a:lnTo>
                  <a:lnTo>
                    <a:pt x="199" y="50"/>
                  </a:lnTo>
                  <a:lnTo>
                    <a:pt x="204" y="60"/>
                  </a:lnTo>
                  <a:lnTo>
                    <a:pt x="208" y="69"/>
                  </a:lnTo>
                  <a:lnTo>
                    <a:pt x="211" y="80"/>
                  </a:lnTo>
                  <a:lnTo>
                    <a:pt x="214" y="91"/>
                  </a:lnTo>
                  <a:lnTo>
                    <a:pt x="216" y="103"/>
                  </a:lnTo>
                  <a:lnTo>
                    <a:pt x="216" y="113"/>
                  </a:lnTo>
                  <a:close/>
                </a:path>
              </a:pathLst>
            </a:custGeom>
            <a:solidFill>
              <a:srgbClr val="E87A41"/>
            </a:solidFill>
            <a:ln w="9525">
              <a:noFill/>
              <a:round/>
              <a:headEnd/>
              <a:tailEnd/>
            </a:ln>
          </p:spPr>
          <p:txBody>
            <a:bodyPr/>
            <a:lstStyle/>
            <a:p>
              <a:endParaRPr lang="en-US"/>
            </a:p>
          </p:txBody>
        </p:sp>
        <p:sp>
          <p:nvSpPr>
            <p:cNvPr id="45345" name="Freeform 282"/>
            <p:cNvSpPr>
              <a:spLocks/>
            </p:cNvSpPr>
            <p:nvPr/>
          </p:nvSpPr>
          <p:spPr bwMode="auto">
            <a:xfrm>
              <a:off x="3169" y="3170"/>
              <a:ext cx="40" cy="43"/>
            </a:xfrm>
            <a:custGeom>
              <a:avLst/>
              <a:gdLst>
                <a:gd name="T0" fmla="*/ 0 w 120"/>
                <a:gd name="T1" fmla="*/ 5 h 129"/>
                <a:gd name="T2" fmla="*/ 0 w 120"/>
                <a:gd name="T3" fmla="*/ 5 h 129"/>
                <a:gd name="T4" fmla="*/ 0 w 120"/>
                <a:gd name="T5" fmla="*/ 5 h 129"/>
                <a:gd name="T6" fmla="*/ 1 w 120"/>
                <a:gd name="T7" fmla="*/ 5 h 129"/>
                <a:gd name="T8" fmla="*/ 1 w 120"/>
                <a:gd name="T9" fmla="*/ 5 h 129"/>
                <a:gd name="T10" fmla="*/ 2 w 120"/>
                <a:gd name="T11" fmla="*/ 4 h 129"/>
                <a:gd name="T12" fmla="*/ 2 w 120"/>
                <a:gd name="T13" fmla="*/ 4 h 129"/>
                <a:gd name="T14" fmla="*/ 3 w 120"/>
                <a:gd name="T15" fmla="*/ 4 h 129"/>
                <a:gd name="T16" fmla="*/ 3 w 120"/>
                <a:gd name="T17" fmla="*/ 4 h 129"/>
                <a:gd name="T18" fmla="*/ 3 w 120"/>
                <a:gd name="T19" fmla="*/ 3 h 129"/>
                <a:gd name="T20" fmla="*/ 3 w 120"/>
                <a:gd name="T21" fmla="*/ 3 h 129"/>
                <a:gd name="T22" fmla="*/ 4 w 120"/>
                <a:gd name="T23" fmla="*/ 3 h 129"/>
                <a:gd name="T24" fmla="*/ 4 w 120"/>
                <a:gd name="T25" fmla="*/ 2 h 129"/>
                <a:gd name="T26" fmla="*/ 4 w 120"/>
                <a:gd name="T27" fmla="*/ 2 h 129"/>
                <a:gd name="T28" fmla="*/ 4 w 120"/>
                <a:gd name="T29" fmla="*/ 1 h 129"/>
                <a:gd name="T30" fmla="*/ 4 w 120"/>
                <a:gd name="T31" fmla="*/ 1 h 129"/>
                <a:gd name="T32" fmla="*/ 4 w 120"/>
                <a:gd name="T33" fmla="*/ 1 h 129"/>
                <a:gd name="T34" fmla="*/ 4 w 120"/>
                <a:gd name="T35" fmla="*/ 0 h 129"/>
                <a:gd name="T36" fmla="*/ 4 w 120"/>
                <a:gd name="T37" fmla="*/ 0 h 129"/>
                <a:gd name="T38" fmla="*/ 4 w 120"/>
                <a:gd name="T39" fmla="*/ 0 h 129"/>
                <a:gd name="T40" fmla="*/ 3 w 120"/>
                <a:gd name="T41" fmla="*/ 1 h 129"/>
                <a:gd name="T42" fmla="*/ 3 w 120"/>
                <a:gd name="T43" fmla="*/ 1 h 129"/>
                <a:gd name="T44" fmla="*/ 3 w 120"/>
                <a:gd name="T45" fmla="*/ 1 h 129"/>
                <a:gd name="T46" fmla="*/ 3 w 120"/>
                <a:gd name="T47" fmla="*/ 2 h 129"/>
                <a:gd name="T48" fmla="*/ 3 w 120"/>
                <a:gd name="T49" fmla="*/ 2 h 129"/>
                <a:gd name="T50" fmla="*/ 3 w 120"/>
                <a:gd name="T51" fmla="*/ 2 h 129"/>
                <a:gd name="T52" fmla="*/ 3 w 120"/>
                <a:gd name="T53" fmla="*/ 3 h 129"/>
                <a:gd name="T54" fmla="*/ 2 w 120"/>
                <a:gd name="T55" fmla="*/ 3 h 129"/>
                <a:gd name="T56" fmla="*/ 2 w 120"/>
                <a:gd name="T57" fmla="*/ 3 h 129"/>
                <a:gd name="T58" fmla="*/ 2 w 120"/>
                <a:gd name="T59" fmla="*/ 3 h 129"/>
                <a:gd name="T60" fmla="*/ 1 w 120"/>
                <a:gd name="T61" fmla="*/ 3 h 129"/>
                <a:gd name="T62" fmla="*/ 1 w 120"/>
                <a:gd name="T63" fmla="*/ 4 h 129"/>
                <a:gd name="T64" fmla="*/ 1 w 120"/>
                <a:gd name="T65" fmla="*/ 4 h 129"/>
                <a:gd name="T66" fmla="*/ 0 w 120"/>
                <a:gd name="T67" fmla="*/ 4 h 129"/>
                <a:gd name="T68" fmla="*/ 0 w 120"/>
                <a:gd name="T69" fmla="*/ 4 h 129"/>
                <a:gd name="T70" fmla="*/ 0 w 120"/>
                <a:gd name="T71" fmla="*/ 4 h 129"/>
                <a:gd name="T72" fmla="*/ 0 w 120"/>
                <a:gd name="T73" fmla="*/ 5 h 129"/>
                <a:gd name="T74" fmla="*/ 0 w 120"/>
                <a:gd name="T75" fmla="*/ 5 h 129"/>
                <a:gd name="T76" fmla="*/ 0 w 120"/>
                <a:gd name="T77" fmla="*/ 5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9"/>
                <a:gd name="T119" fmla="*/ 120 w 120"/>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9">
                  <a:moveTo>
                    <a:pt x="0" y="129"/>
                  </a:moveTo>
                  <a:lnTo>
                    <a:pt x="0" y="129"/>
                  </a:lnTo>
                  <a:lnTo>
                    <a:pt x="13" y="129"/>
                  </a:lnTo>
                  <a:lnTo>
                    <a:pt x="25" y="126"/>
                  </a:lnTo>
                  <a:lnTo>
                    <a:pt x="37" y="123"/>
                  </a:lnTo>
                  <a:lnTo>
                    <a:pt x="47" y="119"/>
                  </a:lnTo>
                  <a:lnTo>
                    <a:pt x="58" y="113"/>
                  </a:lnTo>
                  <a:lnTo>
                    <a:pt x="68" y="107"/>
                  </a:lnTo>
                  <a:lnTo>
                    <a:pt x="78" y="100"/>
                  </a:lnTo>
                  <a:lnTo>
                    <a:pt x="85" y="91"/>
                  </a:lnTo>
                  <a:lnTo>
                    <a:pt x="94" y="82"/>
                  </a:lnTo>
                  <a:lnTo>
                    <a:pt x="100" y="72"/>
                  </a:lnTo>
                  <a:lnTo>
                    <a:pt x="106" y="62"/>
                  </a:lnTo>
                  <a:lnTo>
                    <a:pt x="111" y="51"/>
                  </a:lnTo>
                  <a:lnTo>
                    <a:pt x="115" y="39"/>
                  </a:lnTo>
                  <a:lnTo>
                    <a:pt x="118" y="27"/>
                  </a:lnTo>
                  <a:lnTo>
                    <a:pt x="120" y="14"/>
                  </a:lnTo>
                  <a:lnTo>
                    <a:pt x="120" y="0"/>
                  </a:lnTo>
                  <a:lnTo>
                    <a:pt x="96" y="0"/>
                  </a:lnTo>
                  <a:lnTo>
                    <a:pt x="96" y="11"/>
                  </a:lnTo>
                  <a:lnTo>
                    <a:pt x="94" y="21"/>
                  </a:lnTo>
                  <a:lnTo>
                    <a:pt x="92" y="30"/>
                  </a:lnTo>
                  <a:lnTo>
                    <a:pt x="88" y="40"/>
                  </a:lnTo>
                  <a:lnTo>
                    <a:pt x="85" y="48"/>
                  </a:lnTo>
                  <a:lnTo>
                    <a:pt x="81" y="57"/>
                  </a:lnTo>
                  <a:lnTo>
                    <a:pt x="74" y="65"/>
                  </a:lnTo>
                  <a:lnTo>
                    <a:pt x="69" y="72"/>
                  </a:lnTo>
                  <a:lnTo>
                    <a:pt x="62" y="78"/>
                  </a:lnTo>
                  <a:lnTo>
                    <a:pt x="55" y="84"/>
                  </a:lnTo>
                  <a:lnTo>
                    <a:pt x="47" y="89"/>
                  </a:lnTo>
                  <a:lnTo>
                    <a:pt x="39" y="94"/>
                  </a:lnTo>
                  <a:lnTo>
                    <a:pt x="29" y="97"/>
                  </a:lnTo>
                  <a:lnTo>
                    <a:pt x="20" y="100"/>
                  </a:lnTo>
                  <a:lnTo>
                    <a:pt x="11" y="101"/>
                  </a:lnTo>
                  <a:lnTo>
                    <a:pt x="0" y="102"/>
                  </a:lnTo>
                  <a:lnTo>
                    <a:pt x="0" y="129"/>
                  </a:lnTo>
                  <a:close/>
                </a:path>
              </a:pathLst>
            </a:custGeom>
            <a:solidFill>
              <a:srgbClr val="1F1A17"/>
            </a:solidFill>
            <a:ln w="9525">
              <a:noFill/>
              <a:round/>
              <a:headEnd/>
              <a:tailEnd/>
            </a:ln>
          </p:spPr>
          <p:txBody>
            <a:bodyPr/>
            <a:lstStyle/>
            <a:p>
              <a:endParaRPr lang="en-US"/>
            </a:p>
          </p:txBody>
        </p:sp>
        <p:sp>
          <p:nvSpPr>
            <p:cNvPr id="45346" name="Freeform 283"/>
            <p:cNvSpPr>
              <a:spLocks/>
            </p:cNvSpPr>
            <p:nvPr/>
          </p:nvSpPr>
          <p:spPr bwMode="auto">
            <a:xfrm>
              <a:off x="3128" y="3170"/>
              <a:ext cx="41" cy="43"/>
            </a:xfrm>
            <a:custGeom>
              <a:avLst/>
              <a:gdLst>
                <a:gd name="T0" fmla="*/ 0 w 121"/>
                <a:gd name="T1" fmla="*/ 0 h 129"/>
                <a:gd name="T2" fmla="*/ 0 w 121"/>
                <a:gd name="T3" fmla="*/ 0 h 129"/>
                <a:gd name="T4" fmla="*/ 0 w 121"/>
                <a:gd name="T5" fmla="*/ 1 h 129"/>
                <a:gd name="T6" fmla="*/ 0 w 121"/>
                <a:gd name="T7" fmla="*/ 1 h 129"/>
                <a:gd name="T8" fmla="*/ 0 w 121"/>
                <a:gd name="T9" fmla="*/ 1 h 129"/>
                <a:gd name="T10" fmla="*/ 0 w 121"/>
                <a:gd name="T11" fmla="*/ 2 h 129"/>
                <a:gd name="T12" fmla="*/ 1 w 121"/>
                <a:gd name="T13" fmla="*/ 2 h 129"/>
                <a:gd name="T14" fmla="*/ 1 w 121"/>
                <a:gd name="T15" fmla="*/ 3 h 129"/>
                <a:gd name="T16" fmla="*/ 1 w 121"/>
                <a:gd name="T17" fmla="*/ 3 h 129"/>
                <a:gd name="T18" fmla="*/ 1 w 121"/>
                <a:gd name="T19" fmla="*/ 3 h 129"/>
                <a:gd name="T20" fmla="*/ 2 w 121"/>
                <a:gd name="T21" fmla="*/ 4 h 129"/>
                <a:gd name="T22" fmla="*/ 2 w 121"/>
                <a:gd name="T23" fmla="*/ 4 h 129"/>
                <a:gd name="T24" fmla="*/ 2 w 121"/>
                <a:gd name="T25" fmla="*/ 4 h 129"/>
                <a:gd name="T26" fmla="*/ 3 w 121"/>
                <a:gd name="T27" fmla="*/ 4 h 129"/>
                <a:gd name="T28" fmla="*/ 3 w 121"/>
                <a:gd name="T29" fmla="*/ 5 h 129"/>
                <a:gd name="T30" fmla="*/ 4 w 121"/>
                <a:gd name="T31" fmla="*/ 5 h 129"/>
                <a:gd name="T32" fmla="*/ 4 w 121"/>
                <a:gd name="T33" fmla="*/ 5 h 129"/>
                <a:gd name="T34" fmla="*/ 5 w 121"/>
                <a:gd name="T35" fmla="*/ 5 h 129"/>
                <a:gd name="T36" fmla="*/ 5 w 121"/>
                <a:gd name="T37" fmla="*/ 4 h 129"/>
                <a:gd name="T38" fmla="*/ 4 w 121"/>
                <a:gd name="T39" fmla="*/ 4 h 129"/>
                <a:gd name="T40" fmla="*/ 4 w 121"/>
                <a:gd name="T41" fmla="*/ 4 h 129"/>
                <a:gd name="T42" fmla="*/ 4 w 121"/>
                <a:gd name="T43" fmla="*/ 4 h 129"/>
                <a:gd name="T44" fmla="*/ 3 w 121"/>
                <a:gd name="T45" fmla="*/ 3 h 129"/>
                <a:gd name="T46" fmla="*/ 3 w 121"/>
                <a:gd name="T47" fmla="*/ 3 h 129"/>
                <a:gd name="T48" fmla="*/ 2 w 121"/>
                <a:gd name="T49" fmla="*/ 3 h 129"/>
                <a:gd name="T50" fmla="*/ 2 w 121"/>
                <a:gd name="T51" fmla="*/ 3 h 129"/>
                <a:gd name="T52" fmla="*/ 2 w 121"/>
                <a:gd name="T53" fmla="*/ 3 h 129"/>
                <a:gd name="T54" fmla="*/ 2 w 121"/>
                <a:gd name="T55" fmla="*/ 2 h 129"/>
                <a:gd name="T56" fmla="*/ 2 w 121"/>
                <a:gd name="T57" fmla="*/ 2 h 129"/>
                <a:gd name="T58" fmla="*/ 1 w 121"/>
                <a:gd name="T59" fmla="*/ 2 h 129"/>
                <a:gd name="T60" fmla="*/ 1 w 121"/>
                <a:gd name="T61" fmla="*/ 1 h 129"/>
                <a:gd name="T62" fmla="*/ 1 w 121"/>
                <a:gd name="T63" fmla="*/ 1 h 129"/>
                <a:gd name="T64" fmla="*/ 1 w 121"/>
                <a:gd name="T65" fmla="*/ 1 h 129"/>
                <a:gd name="T66" fmla="*/ 1 w 121"/>
                <a:gd name="T67" fmla="*/ 0 h 129"/>
                <a:gd name="T68" fmla="*/ 1 w 121"/>
                <a:gd name="T69" fmla="*/ 0 h 129"/>
                <a:gd name="T70" fmla="*/ 1 w 121"/>
                <a:gd name="T71" fmla="*/ 0 h 129"/>
                <a:gd name="T72" fmla="*/ 0 w 121"/>
                <a:gd name="T73" fmla="*/ 0 h 129"/>
                <a:gd name="T74" fmla="*/ 0 w 121"/>
                <a:gd name="T75" fmla="*/ 0 h 129"/>
                <a:gd name="T76" fmla="*/ 0 w 121"/>
                <a:gd name="T77" fmla="*/ 0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9"/>
                <a:gd name="T119" fmla="*/ 121 w 121"/>
                <a:gd name="T120" fmla="*/ 129 h 1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9">
                  <a:moveTo>
                    <a:pt x="0" y="0"/>
                  </a:moveTo>
                  <a:lnTo>
                    <a:pt x="0" y="0"/>
                  </a:lnTo>
                  <a:lnTo>
                    <a:pt x="1" y="14"/>
                  </a:lnTo>
                  <a:lnTo>
                    <a:pt x="3" y="27"/>
                  </a:lnTo>
                  <a:lnTo>
                    <a:pt x="5" y="39"/>
                  </a:lnTo>
                  <a:lnTo>
                    <a:pt x="10" y="51"/>
                  </a:lnTo>
                  <a:lnTo>
                    <a:pt x="15" y="62"/>
                  </a:lnTo>
                  <a:lnTo>
                    <a:pt x="20" y="72"/>
                  </a:lnTo>
                  <a:lnTo>
                    <a:pt x="27" y="82"/>
                  </a:lnTo>
                  <a:lnTo>
                    <a:pt x="35" y="91"/>
                  </a:lnTo>
                  <a:lnTo>
                    <a:pt x="43" y="100"/>
                  </a:lnTo>
                  <a:lnTo>
                    <a:pt x="53" y="107"/>
                  </a:lnTo>
                  <a:lnTo>
                    <a:pt x="62" y="113"/>
                  </a:lnTo>
                  <a:lnTo>
                    <a:pt x="73" y="119"/>
                  </a:lnTo>
                  <a:lnTo>
                    <a:pt x="84" y="123"/>
                  </a:lnTo>
                  <a:lnTo>
                    <a:pt x="96" y="126"/>
                  </a:lnTo>
                  <a:lnTo>
                    <a:pt x="108" y="129"/>
                  </a:lnTo>
                  <a:lnTo>
                    <a:pt x="121" y="129"/>
                  </a:lnTo>
                  <a:lnTo>
                    <a:pt x="121" y="102"/>
                  </a:lnTo>
                  <a:lnTo>
                    <a:pt x="110" y="101"/>
                  </a:lnTo>
                  <a:lnTo>
                    <a:pt x="100" y="100"/>
                  </a:lnTo>
                  <a:lnTo>
                    <a:pt x="92" y="97"/>
                  </a:lnTo>
                  <a:lnTo>
                    <a:pt x="82" y="94"/>
                  </a:lnTo>
                  <a:lnTo>
                    <a:pt x="73" y="89"/>
                  </a:lnTo>
                  <a:lnTo>
                    <a:pt x="66" y="84"/>
                  </a:lnTo>
                  <a:lnTo>
                    <a:pt x="58" y="78"/>
                  </a:lnTo>
                  <a:lnTo>
                    <a:pt x="52" y="72"/>
                  </a:lnTo>
                  <a:lnTo>
                    <a:pt x="45" y="65"/>
                  </a:lnTo>
                  <a:lnTo>
                    <a:pt x="40" y="57"/>
                  </a:lnTo>
                  <a:lnTo>
                    <a:pt x="35" y="48"/>
                  </a:lnTo>
                  <a:lnTo>
                    <a:pt x="32" y="40"/>
                  </a:lnTo>
                  <a:lnTo>
                    <a:pt x="29" y="30"/>
                  </a:lnTo>
                  <a:lnTo>
                    <a:pt x="27" y="21"/>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347" name="Freeform 284"/>
            <p:cNvSpPr>
              <a:spLocks/>
            </p:cNvSpPr>
            <p:nvPr/>
          </p:nvSpPr>
          <p:spPr bwMode="auto">
            <a:xfrm>
              <a:off x="3128" y="3127"/>
              <a:ext cx="41" cy="43"/>
            </a:xfrm>
            <a:custGeom>
              <a:avLst/>
              <a:gdLst>
                <a:gd name="T0" fmla="*/ 5 w 121"/>
                <a:gd name="T1" fmla="*/ 0 h 127"/>
                <a:gd name="T2" fmla="*/ 5 w 121"/>
                <a:gd name="T3" fmla="*/ 0 h 127"/>
                <a:gd name="T4" fmla="*/ 4 w 121"/>
                <a:gd name="T5" fmla="*/ 0 h 127"/>
                <a:gd name="T6" fmla="*/ 4 w 121"/>
                <a:gd name="T7" fmla="*/ 0 h 127"/>
                <a:gd name="T8" fmla="*/ 3 w 121"/>
                <a:gd name="T9" fmla="*/ 0 h 127"/>
                <a:gd name="T10" fmla="*/ 3 w 121"/>
                <a:gd name="T11" fmla="*/ 0 h 127"/>
                <a:gd name="T12" fmla="*/ 2 w 121"/>
                <a:gd name="T13" fmla="*/ 1 h 127"/>
                <a:gd name="T14" fmla="*/ 2 w 121"/>
                <a:gd name="T15" fmla="*/ 1 h 127"/>
                <a:gd name="T16" fmla="*/ 2 w 121"/>
                <a:gd name="T17" fmla="*/ 1 h 127"/>
                <a:gd name="T18" fmla="*/ 1 w 121"/>
                <a:gd name="T19" fmla="*/ 1 h 127"/>
                <a:gd name="T20" fmla="*/ 1 w 121"/>
                <a:gd name="T21" fmla="*/ 2 h 127"/>
                <a:gd name="T22" fmla="*/ 1 w 121"/>
                <a:gd name="T23" fmla="*/ 2 h 127"/>
                <a:gd name="T24" fmla="*/ 1 w 121"/>
                <a:gd name="T25" fmla="*/ 3 h 127"/>
                <a:gd name="T26" fmla="*/ 0 w 121"/>
                <a:gd name="T27" fmla="*/ 3 h 127"/>
                <a:gd name="T28" fmla="*/ 0 w 121"/>
                <a:gd name="T29" fmla="*/ 3 h 127"/>
                <a:gd name="T30" fmla="*/ 0 w 121"/>
                <a:gd name="T31" fmla="*/ 4 h 127"/>
                <a:gd name="T32" fmla="*/ 0 w 121"/>
                <a:gd name="T33" fmla="*/ 4 h 127"/>
                <a:gd name="T34" fmla="*/ 0 w 121"/>
                <a:gd name="T35" fmla="*/ 5 h 127"/>
                <a:gd name="T36" fmla="*/ 1 w 121"/>
                <a:gd name="T37" fmla="*/ 5 h 127"/>
                <a:gd name="T38" fmla="*/ 1 w 121"/>
                <a:gd name="T39" fmla="*/ 5 h 127"/>
                <a:gd name="T40" fmla="*/ 1 w 121"/>
                <a:gd name="T41" fmla="*/ 4 h 127"/>
                <a:gd name="T42" fmla="*/ 1 w 121"/>
                <a:gd name="T43" fmla="*/ 4 h 127"/>
                <a:gd name="T44" fmla="*/ 1 w 121"/>
                <a:gd name="T45" fmla="*/ 3 h 127"/>
                <a:gd name="T46" fmla="*/ 1 w 121"/>
                <a:gd name="T47" fmla="*/ 3 h 127"/>
                <a:gd name="T48" fmla="*/ 2 w 121"/>
                <a:gd name="T49" fmla="*/ 3 h 127"/>
                <a:gd name="T50" fmla="*/ 2 w 121"/>
                <a:gd name="T51" fmla="*/ 2 h 127"/>
                <a:gd name="T52" fmla="*/ 2 w 121"/>
                <a:gd name="T53" fmla="*/ 2 h 127"/>
                <a:gd name="T54" fmla="*/ 2 w 121"/>
                <a:gd name="T55" fmla="*/ 2 h 127"/>
                <a:gd name="T56" fmla="*/ 2 w 121"/>
                <a:gd name="T57" fmla="*/ 2 h 127"/>
                <a:gd name="T58" fmla="*/ 3 w 121"/>
                <a:gd name="T59" fmla="*/ 1 h 127"/>
                <a:gd name="T60" fmla="*/ 3 w 121"/>
                <a:gd name="T61" fmla="*/ 1 h 127"/>
                <a:gd name="T62" fmla="*/ 4 w 121"/>
                <a:gd name="T63" fmla="*/ 1 h 127"/>
                <a:gd name="T64" fmla="*/ 4 w 121"/>
                <a:gd name="T65" fmla="*/ 1 h 127"/>
                <a:gd name="T66" fmla="*/ 4 w 121"/>
                <a:gd name="T67" fmla="*/ 1 h 127"/>
                <a:gd name="T68" fmla="*/ 5 w 121"/>
                <a:gd name="T69" fmla="*/ 1 h 127"/>
                <a:gd name="T70" fmla="*/ 5 w 121"/>
                <a:gd name="T71" fmla="*/ 1 h 127"/>
                <a:gd name="T72" fmla="*/ 5 w 121"/>
                <a:gd name="T73" fmla="*/ 0 h 127"/>
                <a:gd name="T74" fmla="*/ 5 w 121"/>
                <a:gd name="T75" fmla="*/ 0 h 127"/>
                <a:gd name="T76" fmla="*/ 5 w 121"/>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121" y="0"/>
                  </a:moveTo>
                  <a:lnTo>
                    <a:pt x="121" y="0"/>
                  </a:lnTo>
                  <a:lnTo>
                    <a:pt x="108" y="0"/>
                  </a:lnTo>
                  <a:lnTo>
                    <a:pt x="96" y="3"/>
                  </a:lnTo>
                  <a:lnTo>
                    <a:pt x="84" y="5"/>
                  </a:lnTo>
                  <a:lnTo>
                    <a:pt x="73" y="10"/>
                  </a:lnTo>
                  <a:lnTo>
                    <a:pt x="62" y="16"/>
                  </a:lnTo>
                  <a:lnTo>
                    <a:pt x="53" y="22"/>
                  </a:lnTo>
                  <a:lnTo>
                    <a:pt x="43" y="29"/>
                  </a:lnTo>
                  <a:lnTo>
                    <a:pt x="35" y="38"/>
                  </a:lnTo>
                  <a:lnTo>
                    <a:pt x="27" y="46"/>
                  </a:lnTo>
                  <a:lnTo>
                    <a:pt x="20" y="57"/>
                  </a:lnTo>
                  <a:lnTo>
                    <a:pt x="15" y="68"/>
                  </a:lnTo>
                  <a:lnTo>
                    <a:pt x="10" y="78"/>
                  </a:lnTo>
                  <a:lnTo>
                    <a:pt x="5" y="90"/>
                  </a:lnTo>
                  <a:lnTo>
                    <a:pt x="3" y="102"/>
                  </a:lnTo>
                  <a:lnTo>
                    <a:pt x="1" y="115"/>
                  </a:lnTo>
                  <a:lnTo>
                    <a:pt x="0" y="127"/>
                  </a:lnTo>
                  <a:lnTo>
                    <a:pt x="25" y="127"/>
                  </a:lnTo>
                  <a:lnTo>
                    <a:pt x="25" y="118"/>
                  </a:lnTo>
                  <a:lnTo>
                    <a:pt x="27" y="107"/>
                  </a:lnTo>
                  <a:lnTo>
                    <a:pt x="29" y="97"/>
                  </a:lnTo>
                  <a:lnTo>
                    <a:pt x="32" y="89"/>
                  </a:lnTo>
                  <a:lnTo>
                    <a:pt x="35" y="80"/>
                  </a:lnTo>
                  <a:lnTo>
                    <a:pt x="40" y="71"/>
                  </a:lnTo>
                  <a:lnTo>
                    <a:pt x="45" y="64"/>
                  </a:lnTo>
                  <a:lnTo>
                    <a:pt x="52" y="57"/>
                  </a:lnTo>
                  <a:lnTo>
                    <a:pt x="58" y="50"/>
                  </a:lnTo>
                  <a:lnTo>
                    <a:pt x="66" y="45"/>
                  </a:lnTo>
                  <a:lnTo>
                    <a:pt x="73" y="39"/>
                  </a:lnTo>
                  <a:lnTo>
                    <a:pt x="82" y="35"/>
                  </a:lnTo>
                  <a:lnTo>
                    <a:pt x="92" y="32"/>
                  </a:lnTo>
                  <a:lnTo>
                    <a:pt x="100" y="29"/>
                  </a:lnTo>
                  <a:lnTo>
                    <a:pt x="110" y="27"/>
                  </a:lnTo>
                  <a:lnTo>
                    <a:pt x="121" y="27"/>
                  </a:lnTo>
                  <a:lnTo>
                    <a:pt x="121" y="0"/>
                  </a:lnTo>
                  <a:close/>
                </a:path>
              </a:pathLst>
            </a:custGeom>
            <a:solidFill>
              <a:srgbClr val="1F1A17"/>
            </a:solidFill>
            <a:ln w="9525">
              <a:noFill/>
              <a:round/>
              <a:headEnd/>
              <a:tailEnd/>
            </a:ln>
          </p:spPr>
          <p:txBody>
            <a:bodyPr/>
            <a:lstStyle/>
            <a:p>
              <a:endParaRPr lang="en-US"/>
            </a:p>
          </p:txBody>
        </p:sp>
        <p:sp>
          <p:nvSpPr>
            <p:cNvPr id="45348" name="Freeform 285"/>
            <p:cNvSpPr>
              <a:spLocks/>
            </p:cNvSpPr>
            <p:nvPr/>
          </p:nvSpPr>
          <p:spPr bwMode="auto">
            <a:xfrm>
              <a:off x="3169" y="3127"/>
              <a:ext cx="40" cy="43"/>
            </a:xfrm>
            <a:custGeom>
              <a:avLst/>
              <a:gdLst>
                <a:gd name="T0" fmla="*/ 4 w 120"/>
                <a:gd name="T1" fmla="*/ 5 h 127"/>
                <a:gd name="T2" fmla="*/ 4 w 120"/>
                <a:gd name="T3" fmla="*/ 5 h 127"/>
                <a:gd name="T4" fmla="*/ 4 w 120"/>
                <a:gd name="T5" fmla="*/ 4 h 127"/>
                <a:gd name="T6" fmla="*/ 4 w 120"/>
                <a:gd name="T7" fmla="*/ 4 h 127"/>
                <a:gd name="T8" fmla="*/ 4 w 120"/>
                <a:gd name="T9" fmla="*/ 3 h 127"/>
                <a:gd name="T10" fmla="*/ 4 w 120"/>
                <a:gd name="T11" fmla="*/ 3 h 127"/>
                <a:gd name="T12" fmla="*/ 4 w 120"/>
                <a:gd name="T13" fmla="*/ 3 h 127"/>
                <a:gd name="T14" fmla="*/ 4 w 120"/>
                <a:gd name="T15" fmla="*/ 2 h 127"/>
                <a:gd name="T16" fmla="*/ 3 w 120"/>
                <a:gd name="T17" fmla="*/ 2 h 127"/>
                <a:gd name="T18" fmla="*/ 3 w 120"/>
                <a:gd name="T19" fmla="*/ 1 h 127"/>
                <a:gd name="T20" fmla="*/ 3 w 120"/>
                <a:gd name="T21" fmla="*/ 1 h 127"/>
                <a:gd name="T22" fmla="*/ 3 w 120"/>
                <a:gd name="T23" fmla="*/ 1 h 127"/>
                <a:gd name="T24" fmla="*/ 2 w 120"/>
                <a:gd name="T25" fmla="*/ 1 h 127"/>
                <a:gd name="T26" fmla="*/ 2 w 120"/>
                <a:gd name="T27" fmla="*/ 0 h 127"/>
                <a:gd name="T28" fmla="*/ 1 w 120"/>
                <a:gd name="T29" fmla="*/ 0 h 127"/>
                <a:gd name="T30" fmla="*/ 1 w 120"/>
                <a:gd name="T31" fmla="*/ 0 h 127"/>
                <a:gd name="T32" fmla="*/ 0 w 120"/>
                <a:gd name="T33" fmla="*/ 0 h 127"/>
                <a:gd name="T34" fmla="*/ 0 w 120"/>
                <a:gd name="T35" fmla="*/ 0 h 127"/>
                <a:gd name="T36" fmla="*/ 0 w 120"/>
                <a:gd name="T37" fmla="*/ 1 h 127"/>
                <a:gd name="T38" fmla="*/ 0 w 120"/>
                <a:gd name="T39" fmla="*/ 1 h 127"/>
                <a:gd name="T40" fmla="*/ 1 w 120"/>
                <a:gd name="T41" fmla="*/ 1 h 127"/>
                <a:gd name="T42" fmla="*/ 1 w 120"/>
                <a:gd name="T43" fmla="*/ 1 h 127"/>
                <a:gd name="T44" fmla="*/ 1 w 120"/>
                <a:gd name="T45" fmla="*/ 1 h 127"/>
                <a:gd name="T46" fmla="*/ 2 w 120"/>
                <a:gd name="T47" fmla="*/ 1 h 127"/>
                <a:gd name="T48" fmla="*/ 2 w 120"/>
                <a:gd name="T49" fmla="*/ 2 h 127"/>
                <a:gd name="T50" fmla="*/ 2 w 120"/>
                <a:gd name="T51" fmla="*/ 2 h 127"/>
                <a:gd name="T52" fmla="*/ 3 w 120"/>
                <a:gd name="T53" fmla="*/ 2 h 127"/>
                <a:gd name="T54" fmla="*/ 3 w 120"/>
                <a:gd name="T55" fmla="*/ 2 h 127"/>
                <a:gd name="T56" fmla="*/ 3 w 120"/>
                <a:gd name="T57" fmla="*/ 3 h 127"/>
                <a:gd name="T58" fmla="*/ 3 w 120"/>
                <a:gd name="T59" fmla="*/ 3 h 127"/>
                <a:gd name="T60" fmla="*/ 3 w 120"/>
                <a:gd name="T61" fmla="*/ 3 h 127"/>
                <a:gd name="T62" fmla="*/ 3 w 120"/>
                <a:gd name="T63" fmla="*/ 4 h 127"/>
                <a:gd name="T64" fmla="*/ 3 w 120"/>
                <a:gd name="T65" fmla="*/ 4 h 127"/>
                <a:gd name="T66" fmla="*/ 4 w 120"/>
                <a:gd name="T67" fmla="*/ 5 h 127"/>
                <a:gd name="T68" fmla="*/ 4 w 120"/>
                <a:gd name="T69" fmla="*/ 5 h 127"/>
                <a:gd name="T70" fmla="*/ 4 w 120"/>
                <a:gd name="T71" fmla="*/ 5 h 127"/>
                <a:gd name="T72" fmla="*/ 4 w 120"/>
                <a:gd name="T73" fmla="*/ 5 h 127"/>
                <a:gd name="T74" fmla="*/ 4 w 120"/>
                <a:gd name="T75" fmla="*/ 5 h 127"/>
                <a:gd name="T76" fmla="*/ 4 w 12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120" y="127"/>
                  </a:moveTo>
                  <a:lnTo>
                    <a:pt x="120" y="127"/>
                  </a:lnTo>
                  <a:lnTo>
                    <a:pt x="120" y="115"/>
                  </a:lnTo>
                  <a:lnTo>
                    <a:pt x="118" y="102"/>
                  </a:lnTo>
                  <a:lnTo>
                    <a:pt x="115" y="90"/>
                  </a:lnTo>
                  <a:lnTo>
                    <a:pt x="111" y="78"/>
                  </a:lnTo>
                  <a:lnTo>
                    <a:pt x="106" y="68"/>
                  </a:lnTo>
                  <a:lnTo>
                    <a:pt x="100" y="57"/>
                  </a:lnTo>
                  <a:lnTo>
                    <a:pt x="94" y="46"/>
                  </a:lnTo>
                  <a:lnTo>
                    <a:pt x="85" y="38"/>
                  </a:lnTo>
                  <a:lnTo>
                    <a:pt x="78" y="29"/>
                  </a:lnTo>
                  <a:lnTo>
                    <a:pt x="68" y="22"/>
                  </a:lnTo>
                  <a:lnTo>
                    <a:pt x="58" y="16"/>
                  </a:lnTo>
                  <a:lnTo>
                    <a:pt x="47" y="10"/>
                  </a:lnTo>
                  <a:lnTo>
                    <a:pt x="37" y="5"/>
                  </a:lnTo>
                  <a:lnTo>
                    <a:pt x="25" y="3"/>
                  </a:lnTo>
                  <a:lnTo>
                    <a:pt x="13" y="0"/>
                  </a:lnTo>
                  <a:lnTo>
                    <a:pt x="0" y="0"/>
                  </a:lnTo>
                  <a:lnTo>
                    <a:pt x="0" y="27"/>
                  </a:lnTo>
                  <a:lnTo>
                    <a:pt x="11" y="27"/>
                  </a:lnTo>
                  <a:lnTo>
                    <a:pt x="20" y="29"/>
                  </a:lnTo>
                  <a:lnTo>
                    <a:pt x="29" y="32"/>
                  </a:lnTo>
                  <a:lnTo>
                    <a:pt x="39" y="35"/>
                  </a:lnTo>
                  <a:lnTo>
                    <a:pt x="47" y="39"/>
                  </a:lnTo>
                  <a:lnTo>
                    <a:pt x="55" y="45"/>
                  </a:lnTo>
                  <a:lnTo>
                    <a:pt x="62" y="50"/>
                  </a:lnTo>
                  <a:lnTo>
                    <a:pt x="69" y="57"/>
                  </a:lnTo>
                  <a:lnTo>
                    <a:pt x="74" y="64"/>
                  </a:lnTo>
                  <a:lnTo>
                    <a:pt x="81" y="71"/>
                  </a:lnTo>
                  <a:lnTo>
                    <a:pt x="85" y="80"/>
                  </a:lnTo>
                  <a:lnTo>
                    <a:pt x="88" y="89"/>
                  </a:lnTo>
                  <a:lnTo>
                    <a:pt x="92" y="97"/>
                  </a:lnTo>
                  <a:lnTo>
                    <a:pt x="94" y="107"/>
                  </a:lnTo>
                  <a:lnTo>
                    <a:pt x="96" y="118"/>
                  </a:lnTo>
                  <a:lnTo>
                    <a:pt x="96" y="127"/>
                  </a:lnTo>
                  <a:lnTo>
                    <a:pt x="120" y="127"/>
                  </a:lnTo>
                  <a:close/>
                </a:path>
              </a:pathLst>
            </a:custGeom>
            <a:solidFill>
              <a:srgbClr val="1F1A17"/>
            </a:solidFill>
            <a:ln w="9525">
              <a:noFill/>
              <a:round/>
              <a:headEnd/>
              <a:tailEnd/>
            </a:ln>
          </p:spPr>
          <p:txBody>
            <a:bodyPr/>
            <a:lstStyle/>
            <a:p>
              <a:endParaRPr lang="en-US"/>
            </a:p>
          </p:txBody>
        </p:sp>
        <p:sp>
          <p:nvSpPr>
            <p:cNvPr id="45349" name="Freeform 286"/>
            <p:cNvSpPr>
              <a:spLocks/>
            </p:cNvSpPr>
            <p:nvPr/>
          </p:nvSpPr>
          <p:spPr bwMode="auto">
            <a:xfrm>
              <a:off x="3014" y="2678"/>
              <a:ext cx="72" cy="77"/>
            </a:xfrm>
            <a:custGeom>
              <a:avLst/>
              <a:gdLst>
                <a:gd name="T0" fmla="*/ 8 w 217"/>
                <a:gd name="T1" fmla="*/ 5 h 230"/>
                <a:gd name="T2" fmla="*/ 8 w 217"/>
                <a:gd name="T3" fmla="*/ 6 h 230"/>
                <a:gd name="T4" fmla="*/ 8 w 217"/>
                <a:gd name="T5" fmla="*/ 6 h 230"/>
                <a:gd name="T6" fmla="*/ 7 w 217"/>
                <a:gd name="T7" fmla="*/ 7 h 230"/>
                <a:gd name="T8" fmla="*/ 7 w 217"/>
                <a:gd name="T9" fmla="*/ 8 h 230"/>
                <a:gd name="T10" fmla="*/ 6 w 217"/>
                <a:gd name="T11" fmla="*/ 8 h 230"/>
                <a:gd name="T12" fmla="*/ 5 w 217"/>
                <a:gd name="T13" fmla="*/ 8 h 230"/>
                <a:gd name="T14" fmla="*/ 4 w 217"/>
                <a:gd name="T15" fmla="*/ 9 h 230"/>
                <a:gd name="T16" fmla="*/ 4 w 217"/>
                <a:gd name="T17" fmla="*/ 9 h 230"/>
                <a:gd name="T18" fmla="*/ 3 w 217"/>
                <a:gd name="T19" fmla="*/ 8 h 230"/>
                <a:gd name="T20" fmla="*/ 2 w 217"/>
                <a:gd name="T21" fmla="*/ 8 h 230"/>
                <a:gd name="T22" fmla="*/ 1 w 217"/>
                <a:gd name="T23" fmla="*/ 8 h 230"/>
                <a:gd name="T24" fmla="*/ 1 w 217"/>
                <a:gd name="T25" fmla="*/ 7 h 230"/>
                <a:gd name="T26" fmla="*/ 0 w 217"/>
                <a:gd name="T27" fmla="*/ 6 h 230"/>
                <a:gd name="T28" fmla="*/ 0 w 217"/>
                <a:gd name="T29" fmla="*/ 6 h 230"/>
                <a:gd name="T30" fmla="*/ 0 w 217"/>
                <a:gd name="T31" fmla="*/ 5 h 230"/>
                <a:gd name="T32" fmla="*/ 0 w 217"/>
                <a:gd name="T33" fmla="*/ 4 h 230"/>
                <a:gd name="T34" fmla="*/ 0 w 217"/>
                <a:gd name="T35" fmla="*/ 3 h 230"/>
                <a:gd name="T36" fmla="*/ 0 w 217"/>
                <a:gd name="T37" fmla="*/ 2 h 230"/>
                <a:gd name="T38" fmla="*/ 1 w 217"/>
                <a:gd name="T39" fmla="*/ 2 h 230"/>
                <a:gd name="T40" fmla="*/ 1 w 217"/>
                <a:gd name="T41" fmla="*/ 1 h 230"/>
                <a:gd name="T42" fmla="*/ 2 w 217"/>
                <a:gd name="T43" fmla="*/ 1 h 230"/>
                <a:gd name="T44" fmla="*/ 3 w 217"/>
                <a:gd name="T45" fmla="*/ 0 h 230"/>
                <a:gd name="T46" fmla="*/ 4 w 217"/>
                <a:gd name="T47" fmla="*/ 0 h 230"/>
                <a:gd name="T48" fmla="*/ 4 w 217"/>
                <a:gd name="T49" fmla="*/ 0 h 230"/>
                <a:gd name="T50" fmla="*/ 5 w 217"/>
                <a:gd name="T51" fmla="*/ 0 h 230"/>
                <a:gd name="T52" fmla="*/ 6 w 217"/>
                <a:gd name="T53" fmla="*/ 1 h 230"/>
                <a:gd name="T54" fmla="*/ 7 w 217"/>
                <a:gd name="T55" fmla="*/ 1 h 230"/>
                <a:gd name="T56" fmla="*/ 7 w 217"/>
                <a:gd name="T57" fmla="*/ 2 h 230"/>
                <a:gd name="T58" fmla="*/ 8 w 217"/>
                <a:gd name="T59" fmla="*/ 2 h 230"/>
                <a:gd name="T60" fmla="*/ 8 w 217"/>
                <a:gd name="T61" fmla="*/ 3 h 230"/>
                <a:gd name="T62" fmla="*/ 8 w 217"/>
                <a:gd name="T63" fmla="*/ 4 h 2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30"/>
                <a:gd name="T98" fmla="*/ 217 w 217"/>
                <a:gd name="T99" fmla="*/ 230 h 2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30">
                  <a:moveTo>
                    <a:pt x="217" y="115"/>
                  </a:moveTo>
                  <a:lnTo>
                    <a:pt x="216" y="127"/>
                  </a:lnTo>
                  <a:lnTo>
                    <a:pt x="215" y="138"/>
                  </a:lnTo>
                  <a:lnTo>
                    <a:pt x="212" y="148"/>
                  </a:lnTo>
                  <a:lnTo>
                    <a:pt x="209" y="159"/>
                  </a:lnTo>
                  <a:lnTo>
                    <a:pt x="205" y="169"/>
                  </a:lnTo>
                  <a:lnTo>
                    <a:pt x="199" y="178"/>
                  </a:lnTo>
                  <a:lnTo>
                    <a:pt x="193" y="188"/>
                  </a:lnTo>
                  <a:lnTo>
                    <a:pt x="186" y="195"/>
                  </a:lnTo>
                  <a:lnTo>
                    <a:pt x="179" y="203"/>
                  </a:lnTo>
                  <a:lnTo>
                    <a:pt x="170" y="209"/>
                  </a:lnTo>
                  <a:lnTo>
                    <a:pt x="161" y="215"/>
                  </a:lnTo>
                  <a:lnTo>
                    <a:pt x="152" y="220"/>
                  </a:lnTo>
                  <a:lnTo>
                    <a:pt x="142" y="224"/>
                  </a:lnTo>
                  <a:lnTo>
                    <a:pt x="131" y="227"/>
                  </a:lnTo>
                  <a:lnTo>
                    <a:pt x="120" y="229"/>
                  </a:lnTo>
                  <a:lnTo>
                    <a:pt x="108" y="230"/>
                  </a:lnTo>
                  <a:lnTo>
                    <a:pt x="98" y="229"/>
                  </a:lnTo>
                  <a:lnTo>
                    <a:pt x="87" y="227"/>
                  </a:lnTo>
                  <a:lnTo>
                    <a:pt x="76" y="224"/>
                  </a:lnTo>
                  <a:lnTo>
                    <a:pt x="66" y="220"/>
                  </a:lnTo>
                  <a:lnTo>
                    <a:pt x="57" y="215"/>
                  </a:lnTo>
                  <a:lnTo>
                    <a:pt x="47" y="209"/>
                  </a:lnTo>
                  <a:lnTo>
                    <a:pt x="39" y="203"/>
                  </a:lnTo>
                  <a:lnTo>
                    <a:pt x="32" y="195"/>
                  </a:lnTo>
                  <a:lnTo>
                    <a:pt x="24" y="188"/>
                  </a:lnTo>
                  <a:lnTo>
                    <a:pt x="19" y="178"/>
                  </a:lnTo>
                  <a:lnTo>
                    <a:pt x="13" y="169"/>
                  </a:lnTo>
                  <a:lnTo>
                    <a:pt x="9" y="159"/>
                  </a:lnTo>
                  <a:lnTo>
                    <a:pt x="5" y="148"/>
                  </a:lnTo>
                  <a:lnTo>
                    <a:pt x="3" y="138"/>
                  </a:lnTo>
                  <a:lnTo>
                    <a:pt x="1" y="127"/>
                  </a:lnTo>
                  <a:lnTo>
                    <a:pt x="0" y="115"/>
                  </a:lnTo>
                  <a:lnTo>
                    <a:pt x="1" y="103"/>
                  </a:lnTo>
                  <a:lnTo>
                    <a:pt x="3" y="92"/>
                  </a:lnTo>
                  <a:lnTo>
                    <a:pt x="5" y="81"/>
                  </a:lnTo>
                  <a:lnTo>
                    <a:pt x="9" y="70"/>
                  </a:lnTo>
                  <a:lnTo>
                    <a:pt x="13" y="61"/>
                  </a:lnTo>
                  <a:lnTo>
                    <a:pt x="19" y="51"/>
                  </a:lnTo>
                  <a:lnTo>
                    <a:pt x="24" y="42"/>
                  </a:lnTo>
                  <a:lnTo>
                    <a:pt x="32" y="35"/>
                  </a:lnTo>
                  <a:lnTo>
                    <a:pt x="39" y="26"/>
                  </a:lnTo>
                  <a:lnTo>
                    <a:pt x="47" y="20"/>
                  </a:lnTo>
                  <a:lnTo>
                    <a:pt x="57" y="14"/>
                  </a:lnTo>
                  <a:lnTo>
                    <a:pt x="66" y="9"/>
                  </a:lnTo>
                  <a:lnTo>
                    <a:pt x="76" y="6"/>
                  </a:lnTo>
                  <a:lnTo>
                    <a:pt x="87" y="2"/>
                  </a:lnTo>
                  <a:lnTo>
                    <a:pt x="98" y="1"/>
                  </a:lnTo>
                  <a:lnTo>
                    <a:pt x="108" y="0"/>
                  </a:lnTo>
                  <a:lnTo>
                    <a:pt x="120" y="1"/>
                  </a:lnTo>
                  <a:lnTo>
                    <a:pt x="131" y="2"/>
                  </a:lnTo>
                  <a:lnTo>
                    <a:pt x="142" y="6"/>
                  </a:lnTo>
                  <a:lnTo>
                    <a:pt x="152" y="9"/>
                  </a:lnTo>
                  <a:lnTo>
                    <a:pt x="161" y="14"/>
                  </a:lnTo>
                  <a:lnTo>
                    <a:pt x="170" y="20"/>
                  </a:lnTo>
                  <a:lnTo>
                    <a:pt x="179" y="26"/>
                  </a:lnTo>
                  <a:lnTo>
                    <a:pt x="186" y="35"/>
                  </a:lnTo>
                  <a:lnTo>
                    <a:pt x="193" y="42"/>
                  </a:lnTo>
                  <a:lnTo>
                    <a:pt x="199" y="51"/>
                  </a:lnTo>
                  <a:lnTo>
                    <a:pt x="205" y="61"/>
                  </a:lnTo>
                  <a:lnTo>
                    <a:pt x="209" y="70"/>
                  </a:lnTo>
                  <a:lnTo>
                    <a:pt x="212" y="81"/>
                  </a:lnTo>
                  <a:lnTo>
                    <a:pt x="215" y="92"/>
                  </a:lnTo>
                  <a:lnTo>
                    <a:pt x="216" y="103"/>
                  </a:lnTo>
                  <a:lnTo>
                    <a:pt x="217" y="115"/>
                  </a:lnTo>
                  <a:close/>
                </a:path>
              </a:pathLst>
            </a:custGeom>
            <a:solidFill>
              <a:srgbClr val="E87A41"/>
            </a:solidFill>
            <a:ln w="9525">
              <a:noFill/>
              <a:round/>
              <a:headEnd/>
              <a:tailEnd/>
            </a:ln>
          </p:spPr>
          <p:txBody>
            <a:bodyPr/>
            <a:lstStyle/>
            <a:p>
              <a:endParaRPr lang="en-US"/>
            </a:p>
          </p:txBody>
        </p:sp>
        <p:sp>
          <p:nvSpPr>
            <p:cNvPr id="45350" name="Freeform 287"/>
            <p:cNvSpPr>
              <a:spLocks/>
            </p:cNvSpPr>
            <p:nvPr/>
          </p:nvSpPr>
          <p:spPr bwMode="auto">
            <a:xfrm>
              <a:off x="3050" y="2717"/>
              <a:ext cx="40" cy="42"/>
            </a:xfrm>
            <a:custGeom>
              <a:avLst/>
              <a:gdLst>
                <a:gd name="T0" fmla="*/ 0 w 121"/>
                <a:gd name="T1" fmla="*/ 5 h 128"/>
                <a:gd name="T2" fmla="*/ 0 w 121"/>
                <a:gd name="T3" fmla="*/ 5 h 128"/>
                <a:gd name="T4" fmla="*/ 0 w 121"/>
                <a:gd name="T5" fmla="*/ 5 h 128"/>
                <a:gd name="T6" fmla="*/ 1 w 121"/>
                <a:gd name="T7" fmla="*/ 4 h 128"/>
                <a:gd name="T8" fmla="*/ 1 w 121"/>
                <a:gd name="T9" fmla="*/ 4 h 128"/>
                <a:gd name="T10" fmla="*/ 2 w 121"/>
                <a:gd name="T11" fmla="*/ 4 h 128"/>
                <a:gd name="T12" fmla="*/ 2 w 121"/>
                <a:gd name="T13" fmla="*/ 4 h 128"/>
                <a:gd name="T14" fmla="*/ 2 w 121"/>
                <a:gd name="T15" fmla="*/ 4 h 128"/>
                <a:gd name="T16" fmla="*/ 3 w 121"/>
                <a:gd name="T17" fmla="*/ 4 h 128"/>
                <a:gd name="T18" fmla="*/ 3 w 121"/>
                <a:gd name="T19" fmla="*/ 3 h 128"/>
                <a:gd name="T20" fmla="*/ 3 w 121"/>
                <a:gd name="T21" fmla="*/ 3 h 128"/>
                <a:gd name="T22" fmla="*/ 4 w 121"/>
                <a:gd name="T23" fmla="*/ 3 h 128"/>
                <a:gd name="T24" fmla="*/ 4 w 121"/>
                <a:gd name="T25" fmla="*/ 2 h 128"/>
                <a:gd name="T26" fmla="*/ 4 w 121"/>
                <a:gd name="T27" fmla="*/ 2 h 128"/>
                <a:gd name="T28" fmla="*/ 4 w 121"/>
                <a:gd name="T29" fmla="*/ 1 h 128"/>
                <a:gd name="T30" fmla="*/ 4 w 121"/>
                <a:gd name="T31" fmla="*/ 1 h 128"/>
                <a:gd name="T32" fmla="*/ 4 w 121"/>
                <a:gd name="T33" fmla="*/ 0 h 128"/>
                <a:gd name="T34" fmla="*/ 4 w 121"/>
                <a:gd name="T35" fmla="*/ 0 h 128"/>
                <a:gd name="T36" fmla="*/ 4 w 121"/>
                <a:gd name="T37" fmla="*/ 0 h 128"/>
                <a:gd name="T38" fmla="*/ 4 w 121"/>
                <a:gd name="T39" fmla="*/ 0 h 128"/>
                <a:gd name="T40" fmla="*/ 3 w 121"/>
                <a:gd name="T41" fmla="*/ 1 h 128"/>
                <a:gd name="T42" fmla="*/ 3 w 121"/>
                <a:gd name="T43" fmla="*/ 1 h 128"/>
                <a:gd name="T44" fmla="*/ 3 w 121"/>
                <a:gd name="T45" fmla="*/ 1 h 128"/>
                <a:gd name="T46" fmla="*/ 3 w 121"/>
                <a:gd name="T47" fmla="*/ 2 h 128"/>
                <a:gd name="T48" fmla="*/ 3 w 121"/>
                <a:gd name="T49" fmla="*/ 2 h 128"/>
                <a:gd name="T50" fmla="*/ 3 w 121"/>
                <a:gd name="T51" fmla="*/ 2 h 128"/>
                <a:gd name="T52" fmla="*/ 3 w 121"/>
                <a:gd name="T53" fmla="*/ 3 h 128"/>
                <a:gd name="T54" fmla="*/ 2 w 121"/>
                <a:gd name="T55" fmla="*/ 3 h 128"/>
                <a:gd name="T56" fmla="*/ 2 w 121"/>
                <a:gd name="T57" fmla="*/ 3 h 128"/>
                <a:gd name="T58" fmla="*/ 2 w 121"/>
                <a:gd name="T59" fmla="*/ 3 h 128"/>
                <a:gd name="T60" fmla="*/ 1 w 121"/>
                <a:gd name="T61" fmla="*/ 3 h 128"/>
                <a:gd name="T62" fmla="*/ 1 w 121"/>
                <a:gd name="T63" fmla="*/ 4 h 128"/>
                <a:gd name="T64" fmla="*/ 1 w 121"/>
                <a:gd name="T65" fmla="*/ 4 h 128"/>
                <a:gd name="T66" fmla="*/ 0 w 121"/>
                <a:gd name="T67" fmla="*/ 4 h 128"/>
                <a:gd name="T68" fmla="*/ 0 w 121"/>
                <a:gd name="T69" fmla="*/ 4 h 128"/>
                <a:gd name="T70" fmla="*/ 0 w 121"/>
                <a:gd name="T71" fmla="*/ 4 h 128"/>
                <a:gd name="T72" fmla="*/ 0 w 121"/>
                <a:gd name="T73" fmla="*/ 5 h 128"/>
                <a:gd name="T74" fmla="*/ 0 w 121"/>
                <a:gd name="T75" fmla="*/ 5 h 128"/>
                <a:gd name="T76" fmla="*/ 0 w 121"/>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0" y="128"/>
                  </a:moveTo>
                  <a:lnTo>
                    <a:pt x="0" y="128"/>
                  </a:lnTo>
                  <a:lnTo>
                    <a:pt x="13" y="127"/>
                  </a:lnTo>
                  <a:lnTo>
                    <a:pt x="25" y="126"/>
                  </a:lnTo>
                  <a:lnTo>
                    <a:pt x="37" y="122"/>
                  </a:lnTo>
                  <a:lnTo>
                    <a:pt x="48" y="117"/>
                  </a:lnTo>
                  <a:lnTo>
                    <a:pt x="59" y="112"/>
                  </a:lnTo>
                  <a:lnTo>
                    <a:pt x="68" y="106"/>
                  </a:lnTo>
                  <a:lnTo>
                    <a:pt x="78" y="98"/>
                  </a:lnTo>
                  <a:lnTo>
                    <a:pt x="87" y="91"/>
                  </a:lnTo>
                  <a:lnTo>
                    <a:pt x="94" y="81"/>
                  </a:lnTo>
                  <a:lnTo>
                    <a:pt x="101" y="72"/>
                  </a:lnTo>
                  <a:lnTo>
                    <a:pt x="107" y="61"/>
                  </a:lnTo>
                  <a:lnTo>
                    <a:pt x="112" y="50"/>
                  </a:lnTo>
                  <a:lnTo>
                    <a:pt x="116" y="38"/>
                  </a:lnTo>
                  <a:lnTo>
                    <a:pt x="119" y="25"/>
                  </a:lnTo>
                  <a:lnTo>
                    <a:pt x="120" y="13"/>
                  </a:lnTo>
                  <a:lnTo>
                    <a:pt x="121" y="0"/>
                  </a:lnTo>
                  <a:lnTo>
                    <a:pt x="98" y="0"/>
                  </a:lnTo>
                  <a:lnTo>
                    <a:pt x="97" y="11"/>
                  </a:lnTo>
                  <a:lnTo>
                    <a:pt x="95" y="20"/>
                  </a:lnTo>
                  <a:lnTo>
                    <a:pt x="93" y="30"/>
                  </a:lnTo>
                  <a:lnTo>
                    <a:pt x="90" y="39"/>
                  </a:lnTo>
                  <a:lnTo>
                    <a:pt x="86" y="48"/>
                  </a:lnTo>
                  <a:lnTo>
                    <a:pt x="81" y="56"/>
                  </a:lnTo>
                  <a:lnTo>
                    <a:pt x="76" y="64"/>
                  </a:lnTo>
                  <a:lnTo>
                    <a:pt x="70" y="70"/>
                  </a:lnTo>
                  <a:lnTo>
                    <a:pt x="63" y="78"/>
                  </a:lnTo>
                  <a:lnTo>
                    <a:pt x="55" y="84"/>
                  </a:lnTo>
                  <a:lnTo>
                    <a:pt x="48" y="88"/>
                  </a:lnTo>
                  <a:lnTo>
                    <a:pt x="39" y="93"/>
                  </a:lnTo>
                  <a:lnTo>
                    <a:pt x="31" y="97"/>
                  </a:lnTo>
                  <a:lnTo>
                    <a:pt x="21" y="99"/>
                  </a:lnTo>
                  <a:lnTo>
                    <a:pt x="11" y="100"/>
                  </a:lnTo>
                  <a:lnTo>
                    <a:pt x="0" y="100"/>
                  </a:lnTo>
                  <a:lnTo>
                    <a:pt x="0" y="128"/>
                  </a:lnTo>
                  <a:close/>
                </a:path>
              </a:pathLst>
            </a:custGeom>
            <a:solidFill>
              <a:srgbClr val="1F1A17"/>
            </a:solidFill>
            <a:ln w="9525">
              <a:noFill/>
              <a:round/>
              <a:headEnd/>
              <a:tailEnd/>
            </a:ln>
          </p:spPr>
          <p:txBody>
            <a:bodyPr/>
            <a:lstStyle/>
            <a:p>
              <a:endParaRPr lang="en-US"/>
            </a:p>
          </p:txBody>
        </p:sp>
        <p:sp>
          <p:nvSpPr>
            <p:cNvPr id="45351" name="Freeform 288"/>
            <p:cNvSpPr>
              <a:spLocks/>
            </p:cNvSpPr>
            <p:nvPr/>
          </p:nvSpPr>
          <p:spPr bwMode="auto">
            <a:xfrm>
              <a:off x="3010" y="2717"/>
              <a:ext cx="40" cy="42"/>
            </a:xfrm>
            <a:custGeom>
              <a:avLst/>
              <a:gdLst>
                <a:gd name="T0" fmla="*/ 0 w 119"/>
                <a:gd name="T1" fmla="*/ 0 h 128"/>
                <a:gd name="T2" fmla="*/ 0 w 119"/>
                <a:gd name="T3" fmla="*/ 0 h 128"/>
                <a:gd name="T4" fmla="*/ 0 w 119"/>
                <a:gd name="T5" fmla="*/ 0 h 128"/>
                <a:gd name="T6" fmla="*/ 0 w 119"/>
                <a:gd name="T7" fmla="*/ 1 h 128"/>
                <a:gd name="T8" fmla="*/ 0 w 119"/>
                <a:gd name="T9" fmla="*/ 1 h 128"/>
                <a:gd name="T10" fmla="*/ 0 w 119"/>
                <a:gd name="T11" fmla="*/ 2 h 128"/>
                <a:gd name="T12" fmla="*/ 1 w 119"/>
                <a:gd name="T13" fmla="*/ 2 h 128"/>
                <a:gd name="T14" fmla="*/ 1 w 119"/>
                <a:gd name="T15" fmla="*/ 3 h 128"/>
                <a:gd name="T16" fmla="*/ 1 w 119"/>
                <a:gd name="T17" fmla="*/ 3 h 128"/>
                <a:gd name="T18" fmla="*/ 1 w 119"/>
                <a:gd name="T19" fmla="*/ 3 h 128"/>
                <a:gd name="T20" fmla="*/ 2 w 119"/>
                <a:gd name="T21" fmla="*/ 4 h 128"/>
                <a:gd name="T22" fmla="*/ 2 w 119"/>
                <a:gd name="T23" fmla="*/ 4 h 128"/>
                <a:gd name="T24" fmla="*/ 2 w 119"/>
                <a:gd name="T25" fmla="*/ 4 h 128"/>
                <a:gd name="T26" fmla="*/ 3 w 119"/>
                <a:gd name="T27" fmla="*/ 4 h 128"/>
                <a:gd name="T28" fmla="*/ 3 w 119"/>
                <a:gd name="T29" fmla="*/ 4 h 128"/>
                <a:gd name="T30" fmla="*/ 4 w 119"/>
                <a:gd name="T31" fmla="*/ 4 h 128"/>
                <a:gd name="T32" fmla="*/ 4 w 119"/>
                <a:gd name="T33" fmla="*/ 5 h 128"/>
                <a:gd name="T34" fmla="*/ 4 w 119"/>
                <a:gd name="T35" fmla="*/ 5 h 128"/>
                <a:gd name="T36" fmla="*/ 4 w 119"/>
                <a:gd name="T37" fmla="*/ 4 h 128"/>
                <a:gd name="T38" fmla="*/ 4 w 119"/>
                <a:gd name="T39" fmla="*/ 4 h 128"/>
                <a:gd name="T40" fmla="*/ 4 w 119"/>
                <a:gd name="T41" fmla="*/ 4 h 128"/>
                <a:gd name="T42" fmla="*/ 3 w 119"/>
                <a:gd name="T43" fmla="*/ 4 h 128"/>
                <a:gd name="T44" fmla="*/ 3 w 119"/>
                <a:gd name="T45" fmla="*/ 3 h 128"/>
                <a:gd name="T46" fmla="*/ 3 w 119"/>
                <a:gd name="T47" fmla="*/ 3 h 128"/>
                <a:gd name="T48" fmla="*/ 2 w 119"/>
                <a:gd name="T49" fmla="*/ 3 h 128"/>
                <a:gd name="T50" fmla="*/ 2 w 119"/>
                <a:gd name="T51" fmla="*/ 3 h 128"/>
                <a:gd name="T52" fmla="*/ 2 w 119"/>
                <a:gd name="T53" fmla="*/ 3 h 128"/>
                <a:gd name="T54" fmla="*/ 2 w 119"/>
                <a:gd name="T55" fmla="*/ 2 h 128"/>
                <a:gd name="T56" fmla="*/ 1 w 119"/>
                <a:gd name="T57" fmla="*/ 2 h 128"/>
                <a:gd name="T58" fmla="*/ 1 w 119"/>
                <a:gd name="T59" fmla="*/ 2 h 128"/>
                <a:gd name="T60" fmla="*/ 1 w 119"/>
                <a:gd name="T61" fmla="*/ 1 h 128"/>
                <a:gd name="T62" fmla="*/ 1 w 119"/>
                <a:gd name="T63" fmla="*/ 1 h 128"/>
                <a:gd name="T64" fmla="*/ 1 w 119"/>
                <a:gd name="T65" fmla="*/ 1 h 128"/>
                <a:gd name="T66" fmla="*/ 1 w 119"/>
                <a:gd name="T67" fmla="*/ 0 h 128"/>
                <a:gd name="T68" fmla="*/ 1 w 119"/>
                <a:gd name="T69" fmla="*/ 0 h 128"/>
                <a:gd name="T70" fmla="*/ 1 w 119"/>
                <a:gd name="T71" fmla="*/ 0 h 128"/>
                <a:gd name="T72" fmla="*/ 0 w 119"/>
                <a:gd name="T73" fmla="*/ 0 h 128"/>
                <a:gd name="T74" fmla="*/ 0 w 119"/>
                <a:gd name="T75" fmla="*/ 0 h 128"/>
                <a:gd name="T76" fmla="*/ 0 w 119"/>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28"/>
                <a:gd name="T119" fmla="*/ 119 w 119"/>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28">
                  <a:moveTo>
                    <a:pt x="0" y="0"/>
                  </a:moveTo>
                  <a:lnTo>
                    <a:pt x="0" y="0"/>
                  </a:lnTo>
                  <a:lnTo>
                    <a:pt x="0" y="13"/>
                  </a:lnTo>
                  <a:lnTo>
                    <a:pt x="2" y="25"/>
                  </a:lnTo>
                  <a:lnTo>
                    <a:pt x="5" y="38"/>
                  </a:lnTo>
                  <a:lnTo>
                    <a:pt x="8" y="50"/>
                  </a:lnTo>
                  <a:lnTo>
                    <a:pt x="14" y="61"/>
                  </a:lnTo>
                  <a:lnTo>
                    <a:pt x="20" y="72"/>
                  </a:lnTo>
                  <a:lnTo>
                    <a:pt x="27" y="81"/>
                  </a:lnTo>
                  <a:lnTo>
                    <a:pt x="34" y="91"/>
                  </a:lnTo>
                  <a:lnTo>
                    <a:pt x="43" y="98"/>
                  </a:lnTo>
                  <a:lnTo>
                    <a:pt x="51" y="106"/>
                  </a:lnTo>
                  <a:lnTo>
                    <a:pt x="62" y="112"/>
                  </a:lnTo>
                  <a:lnTo>
                    <a:pt x="72" y="117"/>
                  </a:lnTo>
                  <a:lnTo>
                    <a:pt x="84" y="122"/>
                  </a:lnTo>
                  <a:lnTo>
                    <a:pt x="96" y="126"/>
                  </a:lnTo>
                  <a:lnTo>
                    <a:pt x="108" y="127"/>
                  </a:lnTo>
                  <a:lnTo>
                    <a:pt x="119" y="128"/>
                  </a:lnTo>
                  <a:lnTo>
                    <a:pt x="119" y="100"/>
                  </a:lnTo>
                  <a:lnTo>
                    <a:pt x="110" y="100"/>
                  </a:lnTo>
                  <a:lnTo>
                    <a:pt x="100" y="99"/>
                  </a:lnTo>
                  <a:lnTo>
                    <a:pt x="90" y="97"/>
                  </a:lnTo>
                  <a:lnTo>
                    <a:pt x="82" y="93"/>
                  </a:lnTo>
                  <a:lnTo>
                    <a:pt x="73" y="88"/>
                  </a:lnTo>
                  <a:lnTo>
                    <a:pt x="65" y="84"/>
                  </a:lnTo>
                  <a:lnTo>
                    <a:pt x="58" y="78"/>
                  </a:lnTo>
                  <a:lnTo>
                    <a:pt x="50" y="70"/>
                  </a:lnTo>
                  <a:lnTo>
                    <a:pt x="45" y="64"/>
                  </a:lnTo>
                  <a:lnTo>
                    <a:pt x="39" y="56"/>
                  </a:lnTo>
                  <a:lnTo>
                    <a:pt x="35" y="48"/>
                  </a:lnTo>
                  <a:lnTo>
                    <a:pt x="31" y="39"/>
                  </a:lnTo>
                  <a:lnTo>
                    <a:pt x="28" y="30"/>
                  </a:lnTo>
                  <a:lnTo>
                    <a:pt x="25" y="20"/>
                  </a:lnTo>
                  <a:lnTo>
                    <a:pt x="24" y="11"/>
                  </a:lnTo>
                  <a:lnTo>
                    <a:pt x="23" y="0"/>
                  </a:lnTo>
                  <a:lnTo>
                    <a:pt x="0" y="0"/>
                  </a:lnTo>
                  <a:close/>
                </a:path>
              </a:pathLst>
            </a:custGeom>
            <a:solidFill>
              <a:srgbClr val="1F1A17"/>
            </a:solidFill>
            <a:ln w="9525">
              <a:noFill/>
              <a:round/>
              <a:headEnd/>
              <a:tailEnd/>
            </a:ln>
          </p:spPr>
          <p:txBody>
            <a:bodyPr/>
            <a:lstStyle/>
            <a:p>
              <a:endParaRPr lang="en-US"/>
            </a:p>
          </p:txBody>
        </p:sp>
        <p:sp>
          <p:nvSpPr>
            <p:cNvPr id="45352" name="Freeform 289"/>
            <p:cNvSpPr>
              <a:spLocks/>
            </p:cNvSpPr>
            <p:nvPr/>
          </p:nvSpPr>
          <p:spPr bwMode="auto">
            <a:xfrm>
              <a:off x="3010" y="2674"/>
              <a:ext cx="40" cy="43"/>
            </a:xfrm>
            <a:custGeom>
              <a:avLst/>
              <a:gdLst>
                <a:gd name="T0" fmla="*/ 4 w 119"/>
                <a:gd name="T1" fmla="*/ 0 h 128"/>
                <a:gd name="T2" fmla="*/ 4 w 119"/>
                <a:gd name="T3" fmla="*/ 0 h 128"/>
                <a:gd name="T4" fmla="*/ 4 w 119"/>
                <a:gd name="T5" fmla="*/ 0 h 128"/>
                <a:gd name="T6" fmla="*/ 4 w 119"/>
                <a:gd name="T7" fmla="*/ 0 h 128"/>
                <a:gd name="T8" fmla="*/ 3 w 119"/>
                <a:gd name="T9" fmla="*/ 0 h 128"/>
                <a:gd name="T10" fmla="*/ 3 w 119"/>
                <a:gd name="T11" fmla="*/ 0 h 128"/>
                <a:gd name="T12" fmla="*/ 2 w 119"/>
                <a:gd name="T13" fmla="*/ 1 h 128"/>
                <a:gd name="T14" fmla="*/ 2 w 119"/>
                <a:gd name="T15" fmla="*/ 1 h 128"/>
                <a:gd name="T16" fmla="*/ 2 w 119"/>
                <a:gd name="T17" fmla="*/ 1 h 128"/>
                <a:gd name="T18" fmla="*/ 1 w 119"/>
                <a:gd name="T19" fmla="*/ 1 h 128"/>
                <a:gd name="T20" fmla="*/ 1 w 119"/>
                <a:gd name="T21" fmla="*/ 2 h 128"/>
                <a:gd name="T22" fmla="*/ 1 w 119"/>
                <a:gd name="T23" fmla="*/ 2 h 128"/>
                <a:gd name="T24" fmla="*/ 1 w 119"/>
                <a:gd name="T25" fmla="*/ 3 h 128"/>
                <a:gd name="T26" fmla="*/ 0 w 119"/>
                <a:gd name="T27" fmla="*/ 3 h 128"/>
                <a:gd name="T28" fmla="*/ 0 w 119"/>
                <a:gd name="T29" fmla="*/ 3 h 128"/>
                <a:gd name="T30" fmla="*/ 0 w 119"/>
                <a:gd name="T31" fmla="*/ 4 h 128"/>
                <a:gd name="T32" fmla="*/ 0 w 119"/>
                <a:gd name="T33" fmla="*/ 4 h 128"/>
                <a:gd name="T34" fmla="*/ 0 w 119"/>
                <a:gd name="T35" fmla="*/ 5 h 128"/>
                <a:gd name="T36" fmla="*/ 1 w 119"/>
                <a:gd name="T37" fmla="*/ 5 h 128"/>
                <a:gd name="T38" fmla="*/ 1 w 119"/>
                <a:gd name="T39" fmla="*/ 4 h 128"/>
                <a:gd name="T40" fmla="*/ 1 w 119"/>
                <a:gd name="T41" fmla="*/ 4 h 128"/>
                <a:gd name="T42" fmla="*/ 1 w 119"/>
                <a:gd name="T43" fmla="*/ 4 h 128"/>
                <a:gd name="T44" fmla="*/ 1 w 119"/>
                <a:gd name="T45" fmla="*/ 3 h 128"/>
                <a:gd name="T46" fmla="*/ 1 w 119"/>
                <a:gd name="T47" fmla="*/ 3 h 128"/>
                <a:gd name="T48" fmla="*/ 1 w 119"/>
                <a:gd name="T49" fmla="*/ 3 h 128"/>
                <a:gd name="T50" fmla="*/ 2 w 119"/>
                <a:gd name="T51" fmla="*/ 2 h 128"/>
                <a:gd name="T52" fmla="*/ 2 w 119"/>
                <a:gd name="T53" fmla="*/ 2 h 128"/>
                <a:gd name="T54" fmla="*/ 2 w 119"/>
                <a:gd name="T55" fmla="*/ 2 h 128"/>
                <a:gd name="T56" fmla="*/ 2 w 119"/>
                <a:gd name="T57" fmla="*/ 2 h 128"/>
                <a:gd name="T58" fmla="*/ 3 w 119"/>
                <a:gd name="T59" fmla="*/ 1 h 128"/>
                <a:gd name="T60" fmla="*/ 3 w 119"/>
                <a:gd name="T61" fmla="*/ 1 h 128"/>
                <a:gd name="T62" fmla="*/ 3 w 119"/>
                <a:gd name="T63" fmla="*/ 1 h 128"/>
                <a:gd name="T64" fmla="*/ 4 w 119"/>
                <a:gd name="T65" fmla="*/ 1 h 128"/>
                <a:gd name="T66" fmla="*/ 4 w 119"/>
                <a:gd name="T67" fmla="*/ 1 h 128"/>
                <a:gd name="T68" fmla="*/ 4 w 119"/>
                <a:gd name="T69" fmla="*/ 1 h 128"/>
                <a:gd name="T70" fmla="*/ 4 w 119"/>
                <a:gd name="T71" fmla="*/ 1 h 128"/>
                <a:gd name="T72" fmla="*/ 4 w 119"/>
                <a:gd name="T73" fmla="*/ 0 h 128"/>
                <a:gd name="T74" fmla="*/ 4 w 119"/>
                <a:gd name="T75" fmla="*/ 0 h 128"/>
                <a:gd name="T76" fmla="*/ 4 w 119"/>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28"/>
                <a:gd name="T119" fmla="*/ 119 w 119"/>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28">
                  <a:moveTo>
                    <a:pt x="119" y="0"/>
                  </a:moveTo>
                  <a:lnTo>
                    <a:pt x="119" y="0"/>
                  </a:lnTo>
                  <a:lnTo>
                    <a:pt x="108" y="1"/>
                  </a:lnTo>
                  <a:lnTo>
                    <a:pt x="96" y="2"/>
                  </a:lnTo>
                  <a:lnTo>
                    <a:pt x="84" y="6"/>
                  </a:lnTo>
                  <a:lnTo>
                    <a:pt x="72" y="10"/>
                  </a:lnTo>
                  <a:lnTo>
                    <a:pt x="62" y="15"/>
                  </a:lnTo>
                  <a:lnTo>
                    <a:pt x="51" y="21"/>
                  </a:lnTo>
                  <a:lnTo>
                    <a:pt x="43" y="30"/>
                  </a:lnTo>
                  <a:lnTo>
                    <a:pt x="34" y="37"/>
                  </a:lnTo>
                  <a:lnTo>
                    <a:pt x="27" y="46"/>
                  </a:lnTo>
                  <a:lnTo>
                    <a:pt x="20" y="56"/>
                  </a:lnTo>
                  <a:lnTo>
                    <a:pt x="14" y="67"/>
                  </a:lnTo>
                  <a:lnTo>
                    <a:pt x="8" y="79"/>
                  </a:lnTo>
                  <a:lnTo>
                    <a:pt x="5" y="89"/>
                  </a:lnTo>
                  <a:lnTo>
                    <a:pt x="2" y="103"/>
                  </a:lnTo>
                  <a:lnTo>
                    <a:pt x="0" y="115"/>
                  </a:lnTo>
                  <a:lnTo>
                    <a:pt x="0" y="128"/>
                  </a:lnTo>
                  <a:lnTo>
                    <a:pt x="23" y="128"/>
                  </a:lnTo>
                  <a:lnTo>
                    <a:pt x="24" y="117"/>
                  </a:lnTo>
                  <a:lnTo>
                    <a:pt x="25" y="107"/>
                  </a:lnTo>
                  <a:lnTo>
                    <a:pt x="28" y="98"/>
                  </a:lnTo>
                  <a:lnTo>
                    <a:pt x="31" y="88"/>
                  </a:lnTo>
                  <a:lnTo>
                    <a:pt x="35" y="80"/>
                  </a:lnTo>
                  <a:lnTo>
                    <a:pt x="39" y="72"/>
                  </a:lnTo>
                  <a:lnTo>
                    <a:pt x="45" y="64"/>
                  </a:lnTo>
                  <a:lnTo>
                    <a:pt x="50" y="57"/>
                  </a:lnTo>
                  <a:lnTo>
                    <a:pt x="58" y="50"/>
                  </a:lnTo>
                  <a:lnTo>
                    <a:pt x="65" y="44"/>
                  </a:lnTo>
                  <a:lnTo>
                    <a:pt x="73" y="39"/>
                  </a:lnTo>
                  <a:lnTo>
                    <a:pt x="82" y="34"/>
                  </a:lnTo>
                  <a:lnTo>
                    <a:pt x="90" y="31"/>
                  </a:lnTo>
                  <a:lnTo>
                    <a:pt x="100" y="28"/>
                  </a:lnTo>
                  <a:lnTo>
                    <a:pt x="110" y="27"/>
                  </a:lnTo>
                  <a:lnTo>
                    <a:pt x="119" y="27"/>
                  </a:lnTo>
                  <a:lnTo>
                    <a:pt x="119" y="0"/>
                  </a:lnTo>
                  <a:close/>
                </a:path>
              </a:pathLst>
            </a:custGeom>
            <a:solidFill>
              <a:srgbClr val="1F1A17"/>
            </a:solidFill>
            <a:ln w="9525">
              <a:noFill/>
              <a:round/>
              <a:headEnd/>
              <a:tailEnd/>
            </a:ln>
          </p:spPr>
          <p:txBody>
            <a:bodyPr/>
            <a:lstStyle/>
            <a:p>
              <a:endParaRPr lang="en-US"/>
            </a:p>
          </p:txBody>
        </p:sp>
        <p:sp>
          <p:nvSpPr>
            <p:cNvPr id="45353" name="Freeform 290"/>
            <p:cNvSpPr>
              <a:spLocks/>
            </p:cNvSpPr>
            <p:nvPr/>
          </p:nvSpPr>
          <p:spPr bwMode="auto">
            <a:xfrm>
              <a:off x="3050" y="2674"/>
              <a:ext cx="40" cy="43"/>
            </a:xfrm>
            <a:custGeom>
              <a:avLst/>
              <a:gdLst>
                <a:gd name="T0" fmla="*/ 4 w 121"/>
                <a:gd name="T1" fmla="*/ 5 h 128"/>
                <a:gd name="T2" fmla="*/ 4 w 121"/>
                <a:gd name="T3" fmla="*/ 5 h 128"/>
                <a:gd name="T4" fmla="*/ 4 w 121"/>
                <a:gd name="T5" fmla="*/ 4 h 128"/>
                <a:gd name="T6" fmla="*/ 4 w 121"/>
                <a:gd name="T7" fmla="*/ 4 h 128"/>
                <a:gd name="T8" fmla="*/ 4 w 121"/>
                <a:gd name="T9" fmla="*/ 3 h 128"/>
                <a:gd name="T10" fmla="*/ 4 w 121"/>
                <a:gd name="T11" fmla="*/ 3 h 128"/>
                <a:gd name="T12" fmla="*/ 4 w 121"/>
                <a:gd name="T13" fmla="*/ 3 h 128"/>
                <a:gd name="T14" fmla="*/ 4 w 121"/>
                <a:gd name="T15" fmla="*/ 2 h 128"/>
                <a:gd name="T16" fmla="*/ 3 w 121"/>
                <a:gd name="T17" fmla="*/ 2 h 128"/>
                <a:gd name="T18" fmla="*/ 3 w 121"/>
                <a:gd name="T19" fmla="*/ 1 h 128"/>
                <a:gd name="T20" fmla="*/ 3 w 121"/>
                <a:gd name="T21" fmla="*/ 1 h 128"/>
                <a:gd name="T22" fmla="*/ 2 w 121"/>
                <a:gd name="T23" fmla="*/ 1 h 128"/>
                <a:gd name="T24" fmla="*/ 2 w 121"/>
                <a:gd name="T25" fmla="*/ 1 h 128"/>
                <a:gd name="T26" fmla="*/ 2 w 121"/>
                <a:gd name="T27" fmla="*/ 0 h 128"/>
                <a:gd name="T28" fmla="*/ 1 w 121"/>
                <a:gd name="T29" fmla="*/ 0 h 128"/>
                <a:gd name="T30" fmla="*/ 1 w 121"/>
                <a:gd name="T31" fmla="*/ 0 h 128"/>
                <a:gd name="T32" fmla="*/ 0 w 121"/>
                <a:gd name="T33" fmla="*/ 0 h 128"/>
                <a:gd name="T34" fmla="*/ 0 w 121"/>
                <a:gd name="T35" fmla="*/ 0 h 128"/>
                <a:gd name="T36" fmla="*/ 0 w 121"/>
                <a:gd name="T37" fmla="*/ 1 h 128"/>
                <a:gd name="T38" fmla="*/ 0 w 121"/>
                <a:gd name="T39" fmla="*/ 1 h 128"/>
                <a:gd name="T40" fmla="*/ 1 w 121"/>
                <a:gd name="T41" fmla="*/ 1 h 128"/>
                <a:gd name="T42" fmla="*/ 1 w 121"/>
                <a:gd name="T43" fmla="*/ 1 h 128"/>
                <a:gd name="T44" fmla="*/ 1 w 121"/>
                <a:gd name="T45" fmla="*/ 1 h 128"/>
                <a:gd name="T46" fmla="*/ 2 w 121"/>
                <a:gd name="T47" fmla="*/ 1 h 128"/>
                <a:gd name="T48" fmla="*/ 2 w 121"/>
                <a:gd name="T49" fmla="*/ 2 h 128"/>
                <a:gd name="T50" fmla="*/ 2 w 121"/>
                <a:gd name="T51" fmla="*/ 2 h 128"/>
                <a:gd name="T52" fmla="*/ 3 w 121"/>
                <a:gd name="T53" fmla="*/ 2 h 128"/>
                <a:gd name="T54" fmla="*/ 3 w 121"/>
                <a:gd name="T55" fmla="*/ 2 h 128"/>
                <a:gd name="T56" fmla="*/ 3 w 121"/>
                <a:gd name="T57" fmla="*/ 3 h 128"/>
                <a:gd name="T58" fmla="*/ 3 w 121"/>
                <a:gd name="T59" fmla="*/ 3 h 128"/>
                <a:gd name="T60" fmla="*/ 3 w 121"/>
                <a:gd name="T61" fmla="*/ 3 h 128"/>
                <a:gd name="T62" fmla="*/ 3 w 121"/>
                <a:gd name="T63" fmla="*/ 4 h 128"/>
                <a:gd name="T64" fmla="*/ 3 w 121"/>
                <a:gd name="T65" fmla="*/ 4 h 128"/>
                <a:gd name="T66" fmla="*/ 4 w 121"/>
                <a:gd name="T67" fmla="*/ 4 h 128"/>
                <a:gd name="T68" fmla="*/ 4 w 121"/>
                <a:gd name="T69" fmla="*/ 5 h 128"/>
                <a:gd name="T70" fmla="*/ 4 w 121"/>
                <a:gd name="T71" fmla="*/ 5 h 128"/>
                <a:gd name="T72" fmla="*/ 4 w 121"/>
                <a:gd name="T73" fmla="*/ 5 h 128"/>
                <a:gd name="T74" fmla="*/ 4 w 121"/>
                <a:gd name="T75" fmla="*/ 5 h 128"/>
                <a:gd name="T76" fmla="*/ 4 w 121"/>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121" y="128"/>
                  </a:moveTo>
                  <a:lnTo>
                    <a:pt x="121" y="128"/>
                  </a:lnTo>
                  <a:lnTo>
                    <a:pt x="120" y="115"/>
                  </a:lnTo>
                  <a:lnTo>
                    <a:pt x="119" y="103"/>
                  </a:lnTo>
                  <a:lnTo>
                    <a:pt x="116" y="89"/>
                  </a:lnTo>
                  <a:lnTo>
                    <a:pt x="112" y="79"/>
                  </a:lnTo>
                  <a:lnTo>
                    <a:pt x="107" y="67"/>
                  </a:lnTo>
                  <a:lnTo>
                    <a:pt x="101" y="56"/>
                  </a:lnTo>
                  <a:lnTo>
                    <a:pt x="94" y="46"/>
                  </a:lnTo>
                  <a:lnTo>
                    <a:pt x="87" y="37"/>
                  </a:lnTo>
                  <a:lnTo>
                    <a:pt x="78" y="30"/>
                  </a:lnTo>
                  <a:lnTo>
                    <a:pt x="68" y="21"/>
                  </a:lnTo>
                  <a:lnTo>
                    <a:pt x="59" y="15"/>
                  </a:lnTo>
                  <a:lnTo>
                    <a:pt x="48" y="10"/>
                  </a:lnTo>
                  <a:lnTo>
                    <a:pt x="37" y="6"/>
                  </a:lnTo>
                  <a:lnTo>
                    <a:pt x="25" y="2"/>
                  </a:lnTo>
                  <a:lnTo>
                    <a:pt x="13" y="1"/>
                  </a:lnTo>
                  <a:lnTo>
                    <a:pt x="0" y="0"/>
                  </a:lnTo>
                  <a:lnTo>
                    <a:pt x="0" y="27"/>
                  </a:lnTo>
                  <a:lnTo>
                    <a:pt x="11" y="27"/>
                  </a:lnTo>
                  <a:lnTo>
                    <a:pt x="21" y="28"/>
                  </a:lnTo>
                  <a:lnTo>
                    <a:pt x="31" y="31"/>
                  </a:lnTo>
                  <a:lnTo>
                    <a:pt x="39" y="34"/>
                  </a:lnTo>
                  <a:lnTo>
                    <a:pt x="48" y="39"/>
                  </a:lnTo>
                  <a:lnTo>
                    <a:pt x="55" y="44"/>
                  </a:lnTo>
                  <a:lnTo>
                    <a:pt x="63" y="50"/>
                  </a:lnTo>
                  <a:lnTo>
                    <a:pt x="70" y="57"/>
                  </a:lnTo>
                  <a:lnTo>
                    <a:pt x="76" y="64"/>
                  </a:lnTo>
                  <a:lnTo>
                    <a:pt x="81" y="72"/>
                  </a:lnTo>
                  <a:lnTo>
                    <a:pt x="86" y="80"/>
                  </a:lnTo>
                  <a:lnTo>
                    <a:pt x="90" y="88"/>
                  </a:lnTo>
                  <a:lnTo>
                    <a:pt x="93" y="98"/>
                  </a:lnTo>
                  <a:lnTo>
                    <a:pt x="95" y="107"/>
                  </a:lnTo>
                  <a:lnTo>
                    <a:pt x="97" y="117"/>
                  </a:lnTo>
                  <a:lnTo>
                    <a:pt x="98" y="128"/>
                  </a:lnTo>
                  <a:lnTo>
                    <a:pt x="121" y="128"/>
                  </a:lnTo>
                  <a:close/>
                </a:path>
              </a:pathLst>
            </a:custGeom>
            <a:solidFill>
              <a:srgbClr val="1F1A17"/>
            </a:solidFill>
            <a:ln w="9525">
              <a:noFill/>
              <a:round/>
              <a:headEnd/>
              <a:tailEnd/>
            </a:ln>
          </p:spPr>
          <p:txBody>
            <a:bodyPr/>
            <a:lstStyle/>
            <a:p>
              <a:endParaRPr lang="en-US"/>
            </a:p>
          </p:txBody>
        </p:sp>
        <p:sp>
          <p:nvSpPr>
            <p:cNvPr id="45354" name="Freeform 291"/>
            <p:cNvSpPr>
              <a:spLocks/>
            </p:cNvSpPr>
            <p:nvPr/>
          </p:nvSpPr>
          <p:spPr bwMode="auto">
            <a:xfrm>
              <a:off x="1962" y="2746"/>
              <a:ext cx="72" cy="76"/>
            </a:xfrm>
            <a:custGeom>
              <a:avLst/>
              <a:gdLst>
                <a:gd name="T0" fmla="*/ 8 w 216"/>
                <a:gd name="T1" fmla="*/ 5 h 229"/>
                <a:gd name="T2" fmla="*/ 8 w 216"/>
                <a:gd name="T3" fmla="*/ 5 h 229"/>
                <a:gd name="T4" fmla="*/ 8 w 216"/>
                <a:gd name="T5" fmla="*/ 6 h 229"/>
                <a:gd name="T6" fmla="*/ 7 w 216"/>
                <a:gd name="T7" fmla="*/ 7 h 229"/>
                <a:gd name="T8" fmla="*/ 7 w 216"/>
                <a:gd name="T9" fmla="*/ 7 h 229"/>
                <a:gd name="T10" fmla="*/ 6 w 216"/>
                <a:gd name="T11" fmla="*/ 8 h 229"/>
                <a:gd name="T12" fmla="*/ 5 w 216"/>
                <a:gd name="T13" fmla="*/ 8 h 229"/>
                <a:gd name="T14" fmla="*/ 4 w 216"/>
                <a:gd name="T15" fmla="*/ 8 h 229"/>
                <a:gd name="T16" fmla="*/ 4 w 216"/>
                <a:gd name="T17" fmla="*/ 8 h 229"/>
                <a:gd name="T18" fmla="*/ 3 w 216"/>
                <a:gd name="T19" fmla="*/ 8 h 229"/>
                <a:gd name="T20" fmla="*/ 2 w 216"/>
                <a:gd name="T21" fmla="*/ 8 h 229"/>
                <a:gd name="T22" fmla="*/ 1 w 216"/>
                <a:gd name="T23" fmla="*/ 7 h 229"/>
                <a:gd name="T24" fmla="*/ 1 w 216"/>
                <a:gd name="T25" fmla="*/ 7 h 229"/>
                <a:gd name="T26" fmla="*/ 0 w 216"/>
                <a:gd name="T27" fmla="*/ 6 h 229"/>
                <a:gd name="T28" fmla="*/ 0 w 216"/>
                <a:gd name="T29" fmla="*/ 5 h 229"/>
                <a:gd name="T30" fmla="*/ 0 w 216"/>
                <a:gd name="T31" fmla="*/ 5 h 229"/>
                <a:gd name="T32" fmla="*/ 0 w 216"/>
                <a:gd name="T33" fmla="*/ 4 h 229"/>
                <a:gd name="T34" fmla="*/ 0 w 216"/>
                <a:gd name="T35" fmla="*/ 3 h 229"/>
                <a:gd name="T36" fmla="*/ 0 w 216"/>
                <a:gd name="T37" fmla="*/ 2 h 229"/>
                <a:gd name="T38" fmla="*/ 1 w 216"/>
                <a:gd name="T39" fmla="*/ 2 h 229"/>
                <a:gd name="T40" fmla="*/ 1 w 216"/>
                <a:gd name="T41" fmla="*/ 1 h 229"/>
                <a:gd name="T42" fmla="*/ 2 w 216"/>
                <a:gd name="T43" fmla="*/ 1 h 229"/>
                <a:gd name="T44" fmla="*/ 3 w 216"/>
                <a:gd name="T45" fmla="*/ 0 h 229"/>
                <a:gd name="T46" fmla="*/ 4 w 216"/>
                <a:gd name="T47" fmla="*/ 0 h 229"/>
                <a:gd name="T48" fmla="*/ 4 w 216"/>
                <a:gd name="T49" fmla="*/ 0 h 229"/>
                <a:gd name="T50" fmla="*/ 5 w 216"/>
                <a:gd name="T51" fmla="*/ 0 h 229"/>
                <a:gd name="T52" fmla="*/ 6 w 216"/>
                <a:gd name="T53" fmla="*/ 1 h 229"/>
                <a:gd name="T54" fmla="*/ 7 w 216"/>
                <a:gd name="T55" fmla="*/ 1 h 229"/>
                <a:gd name="T56" fmla="*/ 7 w 216"/>
                <a:gd name="T57" fmla="*/ 2 h 229"/>
                <a:gd name="T58" fmla="*/ 8 w 216"/>
                <a:gd name="T59" fmla="*/ 2 h 229"/>
                <a:gd name="T60" fmla="*/ 8 w 216"/>
                <a:gd name="T61" fmla="*/ 3 h 229"/>
                <a:gd name="T62" fmla="*/ 8 w 216"/>
                <a:gd name="T63" fmla="*/ 4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229"/>
                <a:gd name="T98" fmla="*/ 216 w 216"/>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229">
                  <a:moveTo>
                    <a:pt x="216" y="114"/>
                  </a:moveTo>
                  <a:lnTo>
                    <a:pt x="216" y="126"/>
                  </a:lnTo>
                  <a:lnTo>
                    <a:pt x="213" y="138"/>
                  </a:lnTo>
                  <a:lnTo>
                    <a:pt x="211" y="149"/>
                  </a:lnTo>
                  <a:lnTo>
                    <a:pt x="208" y="160"/>
                  </a:lnTo>
                  <a:lnTo>
                    <a:pt x="204" y="169"/>
                  </a:lnTo>
                  <a:lnTo>
                    <a:pt x="198" y="179"/>
                  </a:lnTo>
                  <a:lnTo>
                    <a:pt x="192" y="187"/>
                  </a:lnTo>
                  <a:lnTo>
                    <a:pt x="185" y="196"/>
                  </a:lnTo>
                  <a:lnTo>
                    <a:pt x="178" y="203"/>
                  </a:lnTo>
                  <a:lnTo>
                    <a:pt x="169" y="210"/>
                  </a:lnTo>
                  <a:lnTo>
                    <a:pt x="161" y="215"/>
                  </a:lnTo>
                  <a:lnTo>
                    <a:pt x="151" y="221"/>
                  </a:lnTo>
                  <a:lnTo>
                    <a:pt x="140" y="224"/>
                  </a:lnTo>
                  <a:lnTo>
                    <a:pt x="130" y="227"/>
                  </a:lnTo>
                  <a:lnTo>
                    <a:pt x="118" y="229"/>
                  </a:lnTo>
                  <a:lnTo>
                    <a:pt x="108" y="229"/>
                  </a:lnTo>
                  <a:lnTo>
                    <a:pt x="96" y="229"/>
                  </a:lnTo>
                  <a:lnTo>
                    <a:pt x="85" y="227"/>
                  </a:lnTo>
                  <a:lnTo>
                    <a:pt x="74" y="224"/>
                  </a:lnTo>
                  <a:lnTo>
                    <a:pt x="64" y="221"/>
                  </a:lnTo>
                  <a:lnTo>
                    <a:pt x="55" y="215"/>
                  </a:lnTo>
                  <a:lnTo>
                    <a:pt x="46" y="210"/>
                  </a:lnTo>
                  <a:lnTo>
                    <a:pt x="37" y="203"/>
                  </a:lnTo>
                  <a:lnTo>
                    <a:pt x="30" y="196"/>
                  </a:lnTo>
                  <a:lnTo>
                    <a:pt x="23" y="187"/>
                  </a:lnTo>
                  <a:lnTo>
                    <a:pt x="17" y="179"/>
                  </a:lnTo>
                  <a:lnTo>
                    <a:pt x="12" y="169"/>
                  </a:lnTo>
                  <a:lnTo>
                    <a:pt x="7" y="160"/>
                  </a:lnTo>
                  <a:lnTo>
                    <a:pt x="4" y="149"/>
                  </a:lnTo>
                  <a:lnTo>
                    <a:pt x="2" y="138"/>
                  </a:lnTo>
                  <a:lnTo>
                    <a:pt x="0" y="126"/>
                  </a:lnTo>
                  <a:lnTo>
                    <a:pt x="0" y="114"/>
                  </a:lnTo>
                  <a:lnTo>
                    <a:pt x="0" y="103"/>
                  </a:lnTo>
                  <a:lnTo>
                    <a:pt x="2" y="91"/>
                  </a:lnTo>
                  <a:lnTo>
                    <a:pt x="4" y="81"/>
                  </a:lnTo>
                  <a:lnTo>
                    <a:pt x="7" y="70"/>
                  </a:lnTo>
                  <a:lnTo>
                    <a:pt x="12" y="60"/>
                  </a:lnTo>
                  <a:lnTo>
                    <a:pt x="17" y="51"/>
                  </a:lnTo>
                  <a:lnTo>
                    <a:pt x="23" y="42"/>
                  </a:lnTo>
                  <a:lnTo>
                    <a:pt x="30" y="34"/>
                  </a:lnTo>
                  <a:lnTo>
                    <a:pt x="37" y="27"/>
                  </a:lnTo>
                  <a:lnTo>
                    <a:pt x="46" y="19"/>
                  </a:lnTo>
                  <a:lnTo>
                    <a:pt x="55" y="15"/>
                  </a:lnTo>
                  <a:lnTo>
                    <a:pt x="64" y="9"/>
                  </a:lnTo>
                  <a:lnTo>
                    <a:pt x="74" y="5"/>
                  </a:lnTo>
                  <a:lnTo>
                    <a:pt x="85" y="3"/>
                  </a:lnTo>
                  <a:lnTo>
                    <a:pt x="96" y="0"/>
                  </a:lnTo>
                  <a:lnTo>
                    <a:pt x="108" y="0"/>
                  </a:lnTo>
                  <a:lnTo>
                    <a:pt x="118" y="0"/>
                  </a:lnTo>
                  <a:lnTo>
                    <a:pt x="130" y="3"/>
                  </a:lnTo>
                  <a:lnTo>
                    <a:pt x="140" y="5"/>
                  </a:lnTo>
                  <a:lnTo>
                    <a:pt x="151" y="9"/>
                  </a:lnTo>
                  <a:lnTo>
                    <a:pt x="161" y="15"/>
                  </a:lnTo>
                  <a:lnTo>
                    <a:pt x="169" y="19"/>
                  </a:lnTo>
                  <a:lnTo>
                    <a:pt x="178" y="27"/>
                  </a:lnTo>
                  <a:lnTo>
                    <a:pt x="185" y="34"/>
                  </a:lnTo>
                  <a:lnTo>
                    <a:pt x="192" y="42"/>
                  </a:lnTo>
                  <a:lnTo>
                    <a:pt x="198" y="51"/>
                  </a:lnTo>
                  <a:lnTo>
                    <a:pt x="204" y="60"/>
                  </a:lnTo>
                  <a:lnTo>
                    <a:pt x="208" y="70"/>
                  </a:lnTo>
                  <a:lnTo>
                    <a:pt x="211" y="81"/>
                  </a:lnTo>
                  <a:lnTo>
                    <a:pt x="213" y="91"/>
                  </a:lnTo>
                  <a:lnTo>
                    <a:pt x="216" y="103"/>
                  </a:lnTo>
                  <a:lnTo>
                    <a:pt x="216" y="114"/>
                  </a:lnTo>
                  <a:close/>
                </a:path>
              </a:pathLst>
            </a:custGeom>
            <a:solidFill>
              <a:srgbClr val="E87A41"/>
            </a:solidFill>
            <a:ln w="9525">
              <a:noFill/>
              <a:round/>
              <a:headEnd/>
              <a:tailEnd/>
            </a:ln>
          </p:spPr>
          <p:txBody>
            <a:bodyPr/>
            <a:lstStyle/>
            <a:p>
              <a:endParaRPr lang="en-US"/>
            </a:p>
          </p:txBody>
        </p:sp>
        <p:sp>
          <p:nvSpPr>
            <p:cNvPr id="45355" name="Freeform 292"/>
            <p:cNvSpPr>
              <a:spLocks/>
            </p:cNvSpPr>
            <p:nvPr/>
          </p:nvSpPr>
          <p:spPr bwMode="auto">
            <a:xfrm>
              <a:off x="1998" y="2784"/>
              <a:ext cx="40" cy="42"/>
            </a:xfrm>
            <a:custGeom>
              <a:avLst/>
              <a:gdLst>
                <a:gd name="T0" fmla="*/ 0 w 120"/>
                <a:gd name="T1" fmla="*/ 5 h 128"/>
                <a:gd name="T2" fmla="*/ 0 w 120"/>
                <a:gd name="T3" fmla="*/ 5 h 128"/>
                <a:gd name="T4" fmla="*/ 0 w 120"/>
                <a:gd name="T5" fmla="*/ 5 h 128"/>
                <a:gd name="T6" fmla="*/ 1 w 120"/>
                <a:gd name="T7" fmla="*/ 4 h 128"/>
                <a:gd name="T8" fmla="*/ 1 w 120"/>
                <a:gd name="T9" fmla="*/ 4 h 128"/>
                <a:gd name="T10" fmla="*/ 2 w 120"/>
                <a:gd name="T11" fmla="*/ 4 h 128"/>
                <a:gd name="T12" fmla="*/ 2 w 120"/>
                <a:gd name="T13" fmla="*/ 4 h 128"/>
                <a:gd name="T14" fmla="*/ 3 w 120"/>
                <a:gd name="T15" fmla="*/ 4 h 128"/>
                <a:gd name="T16" fmla="*/ 3 w 120"/>
                <a:gd name="T17" fmla="*/ 4 h 128"/>
                <a:gd name="T18" fmla="*/ 3 w 120"/>
                <a:gd name="T19" fmla="*/ 3 h 128"/>
                <a:gd name="T20" fmla="*/ 3 w 120"/>
                <a:gd name="T21" fmla="*/ 3 h 128"/>
                <a:gd name="T22" fmla="*/ 4 w 120"/>
                <a:gd name="T23" fmla="*/ 3 h 128"/>
                <a:gd name="T24" fmla="*/ 4 w 120"/>
                <a:gd name="T25" fmla="*/ 2 h 128"/>
                <a:gd name="T26" fmla="*/ 4 w 120"/>
                <a:gd name="T27" fmla="*/ 2 h 128"/>
                <a:gd name="T28" fmla="*/ 4 w 120"/>
                <a:gd name="T29" fmla="*/ 1 h 128"/>
                <a:gd name="T30" fmla="*/ 4 w 120"/>
                <a:gd name="T31" fmla="*/ 1 h 128"/>
                <a:gd name="T32" fmla="*/ 4 w 120"/>
                <a:gd name="T33" fmla="*/ 0 h 128"/>
                <a:gd name="T34" fmla="*/ 4 w 120"/>
                <a:gd name="T35" fmla="*/ 0 h 128"/>
                <a:gd name="T36" fmla="*/ 4 w 120"/>
                <a:gd name="T37" fmla="*/ 0 h 128"/>
                <a:gd name="T38" fmla="*/ 4 w 120"/>
                <a:gd name="T39" fmla="*/ 0 h 128"/>
                <a:gd name="T40" fmla="*/ 3 w 120"/>
                <a:gd name="T41" fmla="*/ 1 h 128"/>
                <a:gd name="T42" fmla="*/ 3 w 120"/>
                <a:gd name="T43" fmla="*/ 1 h 128"/>
                <a:gd name="T44" fmla="*/ 3 w 120"/>
                <a:gd name="T45" fmla="*/ 1 h 128"/>
                <a:gd name="T46" fmla="*/ 3 w 120"/>
                <a:gd name="T47" fmla="*/ 2 h 128"/>
                <a:gd name="T48" fmla="*/ 3 w 120"/>
                <a:gd name="T49" fmla="*/ 2 h 128"/>
                <a:gd name="T50" fmla="*/ 3 w 120"/>
                <a:gd name="T51" fmla="*/ 2 h 128"/>
                <a:gd name="T52" fmla="*/ 3 w 120"/>
                <a:gd name="T53" fmla="*/ 3 h 128"/>
                <a:gd name="T54" fmla="*/ 2 w 120"/>
                <a:gd name="T55" fmla="*/ 3 h 128"/>
                <a:gd name="T56" fmla="*/ 2 w 120"/>
                <a:gd name="T57" fmla="*/ 3 h 128"/>
                <a:gd name="T58" fmla="*/ 2 w 120"/>
                <a:gd name="T59" fmla="*/ 3 h 128"/>
                <a:gd name="T60" fmla="*/ 1 w 120"/>
                <a:gd name="T61" fmla="*/ 3 h 128"/>
                <a:gd name="T62" fmla="*/ 1 w 120"/>
                <a:gd name="T63" fmla="*/ 4 h 128"/>
                <a:gd name="T64" fmla="*/ 1 w 120"/>
                <a:gd name="T65" fmla="*/ 4 h 128"/>
                <a:gd name="T66" fmla="*/ 0 w 120"/>
                <a:gd name="T67" fmla="*/ 4 h 128"/>
                <a:gd name="T68" fmla="*/ 0 w 120"/>
                <a:gd name="T69" fmla="*/ 4 h 128"/>
                <a:gd name="T70" fmla="*/ 0 w 120"/>
                <a:gd name="T71" fmla="*/ 4 h 128"/>
                <a:gd name="T72" fmla="*/ 0 w 120"/>
                <a:gd name="T73" fmla="*/ 5 h 128"/>
                <a:gd name="T74" fmla="*/ 0 w 120"/>
                <a:gd name="T75" fmla="*/ 5 h 128"/>
                <a:gd name="T76" fmla="*/ 0 w 120"/>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8"/>
                <a:gd name="T119" fmla="*/ 120 w 120"/>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8">
                  <a:moveTo>
                    <a:pt x="0" y="128"/>
                  </a:moveTo>
                  <a:lnTo>
                    <a:pt x="0" y="128"/>
                  </a:lnTo>
                  <a:lnTo>
                    <a:pt x="12" y="128"/>
                  </a:lnTo>
                  <a:lnTo>
                    <a:pt x="24" y="126"/>
                  </a:lnTo>
                  <a:lnTo>
                    <a:pt x="36" y="122"/>
                  </a:lnTo>
                  <a:lnTo>
                    <a:pt x="47" y="119"/>
                  </a:lnTo>
                  <a:lnTo>
                    <a:pt x="58" y="113"/>
                  </a:lnTo>
                  <a:lnTo>
                    <a:pt x="68" y="107"/>
                  </a:lnTo>
                  <a:lnTo>
                    <a:pt x="76" y="99"/>
                  </a:lnTo>
                  <a:lnTo>
                    <a:pt x="85" y="91"/>
                  </a:lnTo>
                  <a:lnTo>
                    <a:pt x="93" y="82"/>
                  </a:lnTo>
                  <a:lnTo>
                    <a:pt x="100" y="72"/>
                  </a:lnTo>
                  <a:lnTo>
                    <a:pt x="105" y="61"/>
                  </a:lnTo>
                  <a:lnTo>
                    <a:pt x="111" y="50"/>
                  </a:lnTo>
                  <a:lnTo>
                    <a:pt x="115" y="38"/>
                  </a:lnTo>
                  <a:lnTo>
                    <a:pt x="117" y="26"/>
                  </a:lnTo>
                  <a:lnTo>
                    <a:pt x="120" y="13"/>
                  </a:lnTo>
                  <a:lnTo>
                    <a:pt x="120" y="0"/>
                  </a:lnTo>
                  <a:lnTo>
                    <a:pt x="96" y="0"/>
                  </a:lnTo>
                  <a:lnTo>
                    <a:pt x="96" y="11"/>
                  </a:lnTo>
                  <a:lnTo>
                    <a:pt x="94" y="20"/>
                  </a:lnTo>
                  <a:lnTo>
                    <a:pt x="91" y="31"/>
                  </a:lnTo>
                  <a:lnTo>
                    <a:pt x="88" y="40"/>
                  </a:lnTo>
                  <a:lnTo>
                    <a:pt x="85" y="49"/>
                  </a:lnTo>
                  <a:lnTo>
                    <a:pt x="80" y="56"/>
                  </a:lnTo>
                  <a:lnTo>
                    <a:pt x="74" y="65"/>
                  </a:lnTo>
                  <a:lnTo>
                    <a:pt x="69" y="72"/>
                  </a:lnTo>
                  <a:lnTo>
                    <a:pt x="62" y="78"/>
                  </a:lnTo>
                  <a:lnTo>
                    <a:pt x="55" y="84"/>
                  </a:lnTo>
                  <a:lnTo>
                    <a:pt x="46" y="90"/>
                  </a:lnTo>
                  <a:lnTo>
                    <a:pt x="39" y="93"/>
                  </a:lnTo>
                  <a:lnTo>
                    <a:pt x="29" y="97"/>
                  </a:lnTo>
                  <a:lnTo>
                    <a:pt x="20" y="99"/>
                  </a:lnTo>
                  <a:lnTo>
                    <a:pt x="9" y="101"/>
                  </a:lnTo>
                  <a:lnTo>
                    <a:pt x="0" y="102"/>
                  </a:lnTo>
                  <a:lnTo>
                    <a:pt x="0" y="128"/>
                  </a:lnTo>
                  <a:close/>
                </a:path>
              </a:pathLst>
            </a:custGeom>
            <a:solidFill>
              <a:srgbClr val="1F1A17"/>
            </a:solidFill>
            <a:ln w="9525">
              <a:noFill/>
              <a:round/>
              <a:headEnd/>
              <a:tailEnd/>
            </a:ln>
          </p:spPr>
          <p:txBody>
            <a:bodyPr/>
            <a:lstStyle/>
            <a:p>
              <a:endParaRPr lang="en-US"/>
            </a:p>
          </p:txBody>
        </p:sp>
        <p:sp>
          <p:nvSpPr>
            <p:cNvPr id="45356" name="Freeform 293"/>
            <p:cNvSpPr>
              <a:spLocks/>
            </p:cNvSpPr>
            <p:nvPr/>
          </p:nvSpPr>
          <p:spPr bwMode="auto">
            <a:xfrm>
              <a:off x="1958" y="2784"/>
              <a:ext cx="40" cy="42"/>
            </a:xfrm>
            <a:custGeom>
              <a:avLst/>
              <a:gdLst>
                <a:gd name="T0" fmla="*/ 0 w 121"/>
                <a:gd name="T1" fmla="*/ 0 h 128"/>
                <a:gd name="T2" fmla="*/ 0 w 121"/>
                <a:gd name="T3" fmla="*/ 0 h 128"/>
                <a:gd name="T4" fmla="*/ 0 w 121"/>
                <a:gd name="T5" fmla="*/ 0 h 128"/>
                <a:gd name="T6" fmla="*/ 0 w 121"/>
                <a:gd name="T7" fmla="*/ 1 h 128"/>
                <a:gd name="T8" fmla="*/ 0 w 121"/>
                <a:gd name="T9" fmla="*/ 1 h 128"/>
                <a:gd name="T10" fmla="*/ 0 w 121"/>
                <a:gd name="T11" fmla="*/ 2 h 128"/>
                <a:gd name="T12" fmla="*/ 1 w 121"/>
                <a:gd name="T13" fmla="*/ 2 h 128"/>
                <a:gd name="T14" fmla="*/ 1 w 121"/>
                <a:gd name="T15" fmla="*/ 3 h 128"/>
                <a:gd name="T16" fmla="*/ 1 w 121"/>
                <a:gd name="T17" fmla="*/ 3 h 128"/>
                <a:gd name="T18" fmla="*/ 1 w 121"/>
                <a:gd name="T19" fmla="*/ 3 h 128"/>
                <a:gd name="T20" fmla="*/ 2 w 121"/>
                <a:gd name="T21" fmla="*/ 4 h 128"/>
                <a:gd name="T22" fmla="*/ 2 w 121"/>
                <a:gd name="T23" fmla="*/ 4 h 128"/>
                <a:gd name="T24" fmla="*/ 2 w 121"/>
                <a:gd name="T25" fmla="*/ 4 h 128"/>
                <a:gd name="T26" fmla="*/ 3 w 121"/>
                <a:gd name="T27" fmla="*/ 4 h 128"/>
                <a:gd name="T28" fmla="*/ 3 w 121"/>
                <a:gd name="T29" fmla="*/ 4 h 128"/>
                <a:gd name="T30" fmla="*/ 4 w 121"/>
                <a:gd name="T31" fmla="*/ 4 h 128"/>
                <a:gd name="T32" fmla="*/ 4 w 121"/>
                <a:gd name="T33" fmla="*/ 5 h 128"/>
                <a:gd name="T34" fmla="*/ 4 w 121"/>
                <a:gd name="T35" fmla="*/ 5 h 128"/>
                <a:gd name="T36" fmla="*/ 4 w 121"/>
                <a:gd name="T37" fmla="*/ 4 h 128"/>
                <a:gd name="T38" fmla="*/ 4 w 121"/>
                <a:gd name="T39" fmla="*/ 4 h 128"/>
                <a:gd name="T40" fmla="*/ 4 w 121"/>
                <a:gd name="T41" fmla="*/ 4 h 128"/>
                <a:gd name="T42" fmla="*/ 3 w 121"/>
                <a:gd name="T43" fmla="*/ 4 h 128"/>
                <a:gd name="T44" fmla="*/ 3 w 121"/>
                <a:gd name="T45" fmla="*/ 3 h 128"/>
                <a:gd name="T46" fmla="*/ 3 w 121"/>
                <a:gd name="T47" fmla="*/ 3 h 128"/>
                <a:gd name="T48" fmla="*/ 2 w 121"/>
                <a:gd name="T49" fmla="*/ 3 h 128"/>
                <a:gd name="T50" fmla="*/ 2 w 121"/>
                <a:gd name="T51" fmla="*/ 3 h 128"/>
                <a:gd name="T52" fmla="*/ 2 w 121"/>
                <a:gd name="T53" fmla="*/ 3 h 128"/>
                <a:gd name="T54" fmla="*/ 2 w 121"/>
                <a:gd name="T55" fmla="*/ 2 h 128"/>
                <a:gd name="T56" fmla="*/ 1 w 121"/>
                <a:gd name="T57" fmla="*/ 2 h 128"/>
                <a:gd name="T58" fmla="*/ 1 w 121"/>
                <a:gd name="T59" fmla="*/ 2 h 128"/>
                <a:gd name="T60" fmla="*/ 1 w 121"/>
                <a:gd name="T61" fmla="*/ 1 h 128"/>
                <a:gd name="T62" fmla="*/ 1 w 121"/>
                <a:gd name="T63" fmla="*/ 1 h 128"/>
                <a:gd name="T64" fmla="*/ 1 w 121"/>
                <a:gd name="T65" fmla="*/ 1 h 128"/>
                <a:gd name="T66" fmla="*/ 1 w 121"/>
                <a:gd name="T67" fmla="*/ 0 h 128"/>
                <a:gd name="T68" fmla="*/ 1 w 121"/>
                <a:gd name="T69" fmla="*/ 0 h 128"/>
                <a:gd name="T70" fmla="*/ 1 w 121"/>
                <a:gd name="T71" fmla="*/ 0 h 128"/>
                <a:gd name="T72" fmla="*/ 0 w 121"/>
                <a:gd name="T73" fmla="*/ 0 h 128"/>
                <a:gd name="T74" fmla="*/ 0 w 121"/>
                <a:gd name="T75" fmla="*/ 0 h 128"/>
                <a:gd name="T76" fmla="*/ 0 w 121"/>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0" y="0"/>
                  </a:moveTo>
                  <a:lnTo>
                    <a:pt x="0" y="0"/>
                  </a:lnTo>
                  <a:lnTo>
                    <a:pt x="1" y="13"/>
                  </a:lnTo>
                  <a:lnTo>
                    <a:pt x="3" y="26"/>
                  </a:lnTo>
                  <a:lnTo>
                    <a:pt x="5" y="38"/>
                  </a:lnTo>
                  <a:lnTo>
                    <a:pt x="9" y="50"/>
                  </a:lnTo>
                  <a:lnTo>
                    <a:pt x="15" y="61"/>
                  </a:lnTo>
                  <a:lnTo>
                    <a:pt x="20" y="72"/>
                  </a:lnTo>
                  <a:lnTo>
                    <a:pt x="27" y="82"/>
                  </a:lnTo>
                  <a:lnTo>
                    <a:pt x="35" y="91"/>
                  </a:lnTo>
                  <a:lnTo>
                    <a:pt x="43" y="99"/>
                  </a:lnTo>
                  <a:lnTo>
                    <a:pt x="53" y="107"/>
                  </a:lnTo>
                  <a:lnTo>
                    <a:pt x="62" y="113"/>
                  </a:lnTo>
                  <a:lnTo>
                    <a:pt x="73" y="119"/>
                  </a:lnTo>
                  <a:lnTo>
                    <a:pt x="84" y="122"/>
                  </a:lnTo>
                  <a:lnTo>
                    <a:pt x="96" y="126"/>
                  </a:lnTo>
                  <a:lnTo>
                    <a:pt x="108" y="128"/>
                  </a:lnTo>
                  <a:lnTo>
                    <a:pt x="121" y="128"/>
                  </a:lnTo>
                  <a:lnTo>
                    <a:pt x="121" y="102"/>
                  </a:lnTo>
                  <a:lnTo>
                    <a:pt x="110" y="101"/>
                  </a:lnTo>
                  <a:lnTo>
                    <a:pt x="100" y="99"/>
                  </a:lnTo>
                  <a:lnTo>
                    <a:pt x="90" y="97"/>
                  </a:lnTo>
                  <a:lnTo>
                    <a:pt x="82" y="93"/>
                  </a:lnTo>
                  <a:lnTo>
                    <a:pt x="73" y="90"/>
                  </a:lnTo>
                  <a:lnTo>
                    <a:pt x="66" y="84"/>
                  </a:lnTo>
                  <a:lnTo>
                    <a:pt x="58" y="78"/>
                  </a:lnTo>
                  <a:lnTo>
                    <a:pt x="52" y="72"/>
                  </a:lnTo>
                  <a:lnTo>
                    <a:pt x="45" y="65"/>
                  </a:lnTo>
                  <a:lnTo>
                    <a:pt x="40" y="56"/>
                  </a:lnTo>
                  <a:lnTo>
                    <a:pt x="35" y="49"/>
                  </a:lnTo>
                  <a:lnTo>
                    <a:pt x="31" y="40"/>
                  </a:lnTo>
                  <a:lnTo>
                    <a:pt x="29" y="30"/>
                  </a:lnTo>
                  <a:lnTo>
                    <a:pt x="26" y="20"/>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357" name="Freeform 294"/>
            <p:cNvSpPr>
              <a:spLocks/>
            </p:cNvSpPr>
            <p:nvPr/>
          </p:nvSpPr>
          <p:spPr bwMode="auto">
            <a:xfrm>
              <a:off x="1958" y="2741"/>
              <a:ext cx="40" cy="43"/>
            </a:xfrm>
            <a:custGeom>
              <a:avLst/>
              <a:gdLst>
                <a:gd name="T0" fmla="*/ 4 w 121"/>
                <a:gd name="T1" fmla="*/ 0 h 127"/>
                <a:gd name="T2" fmla="*/ 4 w 121"/>
                <a:gd name="T3" fmla="*/ 0 h 127"/>
                <a:gd name="T4" fmla="*/ 4 w 121"/>
                <a:gd name="T5" fmla="*/ 0 h 127"/>
                <a:gd name="T6" fmla="*/ 4 w 121"/>
                <a:gd name="T7" fmla="*/ 0 h 127"/>
                <a:gd name="T8" fmla="*/ 3 w 121"/>
                <a:gd name="T9" fmla="*/ 0 h 127"/>
                <a:gd name="T10" fmla="*/ 3 w 121"/>
                <a:gd name="T11" fmla="*/ 0 h 127"/>
                <a:gd name="T12" fmla="*/ 2 w 121"/>
                <a:gd name="T13" fmla="*/ 1 h 127"/>
                <a:gd name="T14" fmla="*/ 2 w 121"/>
                <a:gd name="T15" fmla="*/ 1 h 127"/>
                <a:gd name="T16" fmla="*/ 2 w 121"/>
                <a:gd name="T17" fmla="*/ 1 h 127"/>
                <a:gd name="T18" fmla="*/ 1 w 121"/>
                <a:gd name="T19" fmla="*/ 1 h 127"/>
                <a:gd name="T20" fmla="*/ 1 w 121"/>
                <a:gd name="T21" fmla="*/ 2 h 127"/>
                <a:gd name="T22" fmla="*/ 1 w 121"/>
                <a:gd name="T23" fmla="*/ 2 h 127"/>
                <a:gd name="T24" fmla="*/ 1 w 121"/>
                <a:gd name="T25" fmla="*/ 3 h 127"/>
                <a:gd name="T26" fmla="*/ 0 w 121"/>
                <a:gd name="T27" fmla="*/ 3 h 127"/>
                <a:gd name="T28" fmla="*/ 0 w 121"/>
                <a:gd name="T29" fmla="*/ 3 h 127"/>
                <a:gd name="T30" fmla="*/ 0 w 121"/>
                <a:gd name="T31" fmla="*/ 4 h 127"/>
                <a:gd name="T32" fmla="*/ 0 w 121"/>
                <a:gd name="T33" fmla="*/ 4 h 127"/>
                <a:gd name="T34" fmla="*/ 0 w 121"/>
                <a:gd name="T35" fmla="*/ 5 h 127"/>
                <a:gd name="T36" fmla="*/ 1 w 121"/>
                <a:gd name="T37" fmla="*/ 5 h 127"/>
                <a:gd name="T38" fmla="*/ 1 w 121"/>
                <a:gd name="T39" fmla="*/ 5 h 127"/>
                <a:gd name="T40" fmla="*/ 1 w 121"/>
                <a:gd name="T41" fmla="*/ 4 h 127"/>
                <a:gd name="T42" fmla="*/ 1 w 121"/>
                <a:gd name="T43" fmla="*/ 4 h 127"/>
                <a:gd name="T44" fmla="*/ 1 w 121"/>
                <a:gd name="T45" fmla="*/ 3 h 127"/>
                <a:gd name="T46" fmla="*/ 1 w 121"/>
                <a:gd name="T47" fmla="*/ 3 h 127"/>
                <a:gd name="T48" fmla="*/ 1 w 121"/>
                <a:gd name="T49" fmla="*/ 3 h 127"/>
                <a:gd name="T50" fmla="*/ 2 w 121"/>
                <a:gd name="T51" fmla="*/ 2 h 127"/>
                <a:gd name="T52" fmla="*/ 2 w 121"/>
                <a:gd name="T53" fmla="*/ 2 h 127"/>
                <a:gd name="T54" fmla="*/ 2 w 121"/>
                <a:gd name="T55" fmla="*/ 2 h 127"/>
                <a:gd name="T56" fmla="*/ 2 w 121"/>
                <a:gd name="T57" fmla="*/ 2 h 127"/>
                <a:gd name="T58" fmla="*/ 3 w 121"/>
                <a:gd name="T59" fmla="*/ 1 h 127"/>
                <a:gd name="T60" fmla="*/ 3 w 121"/>
                <a:gd name="T61" fmla="*/ 1 h 127"/>
                <a:gd name="T62" fmla="*/ 3 w 121"/>
                <a:gd name="T63" fmla="*/ 1 h 127"/>
                <a:gd name="T64" fmla="*/ 4 w 121"/>
                <a:gd name="T65" fmla="*/ 1 h 127"/>
                <a:gd name="T66" fmla="*/ 4 w 121"/>
                <a:gd name="T67" fmla="*/ 1 h 127"/>
                <a:gd name="T68" fmla="*/ 4 w 121"/>
                <a:gd name="T69" fmla="*/ 1 h 127"/>
                <a:gd name="T70" fmla="*/ 4 w 121"/>
                <a:gd name="T71" fmla="*/ 1 h 127"/>
                <a:gd name="T72" fmla="*/ 4 w 121"/>
                <a:gd name="T73" fmla="*/ 0 h 127"/>
                <a:gd name="T74" fmla="*/ 4 w 121"/>
                <a:gd name="T75" fmla="*/ 0 h 127"/>
                <a:gd name="T76" fmla="*/ 4 w 121"/>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121" y="0"/>
                  </a:moveTo>
                  <a:lnTo>
                    <a:pt x="121" y="0"/>
                  </a:lnTo>
                  <a:lnTo>
                    <a:pt x="108" y="0"/>
                  </a:lnTo>
                  <a:lnTo>
                    <a:pt x="96" y="2"/>
                  </a:lnTo>
                  <a:lnTo>
                    <a:pt x="84" y="6"/>
                  </a:lnTo>
                  <a:lnTo>
                    <a:pt x="73" y="10"/>
                  </a:lnTo>
                  <a:lnTo>
                    <a:pt x="62" y="16"/>
                  </a:lnTo>
                  <a:lnTo>
                    <a:pt x="53" y="22"/>
                  </a:lnTo>
                  <a:lnTo>
                    <a:pt x="43" y="29"/>
                  </a:lnTo>
                  <a:lnTo>
                    <a:pt x="35" y="37"/>
                  </a:lnTo>
                  <a:lnTo>
                    <a:pt x="27" y="47"/>
                  </a:lnTo>
                  <a:lnTo>
                    <a:pt x="20" y="56"/>
                  </a:lnTo>
                  <a:lnTo>
                    <a:pt x="15" y="67"/>
                  </a:lnTo>
                  <a:lnTo>
                    <a:pt x="9" y="78"/>
                  </a:lnTo>
                  <a:lnTo>
                    <a:pt x="5" y="90"/>
                  </a:lnTo>
                  <a:lnTo>
                    <a:pt x="3" y="102"/>
                  </a:lnTo>
                  <a:lnTo>
                    <a:pt x="1" y="115"/>
                  </a:lnTo>
                  <a:lnTo>
                    <a:pt x="0" y="127"/>
                  </a:lnTo>
                  <a:lnTo>
                    <a:pt x="25" y="127"/>
                  </a:lnTo>
                  <a:lnTo>
                    <a:pt x="25" y="117"/>
                  </a:lnTo>
                  <a:lnTo>
                    <a:pt x="26" y="108"/>
                  </a:lnTo>
                  <a:lnTo>
                    <a:pt x="29" y="98"/>
                  </a:lnTo>
                  <a:lnTo>
                    <a:pt x="31" y="89"/>
                  </a:lnTo>
                  <a:lnTo>
                    <a:pt x="35" y="79"/>
                  </a:lnTo>
                  <a:lnTo>
                    <a:pt x="40" y="72"/>
                  </a:lnTo>
                  <a:lnTo>
                    <a:pt x="45" y="64"/>
                  </a:lnTo>
                  <a:lnTo>
                    <a:pt x="52" y="56"/>
                  </a:lnTo>
                  <a:lnTo>
                    <a:pt x="58" y="50"/>
                  </a:lnTo>
                  <a:lnTo>
                    <a:pt x="66" y="44"/>
                  </a:lnTo>
                  <a:lnTo>
                    <a:pt x="73" y="38"/>
                  </a:lnTo>
                  <a:lnTo>
                    <a:pt x="82" y="35"/>
                  </a:lnTo>
                  <a:lnTo>
                    <a:pt x="90" y="31"/>
                  </a:lnTo>
                  <a:lnTo>
                    <a:pt x="100" y="29"/>
                  </a:lnTo>
                  <a:lnTo>
                    <a:pt x="110" y="28"/>
                  </a:lnTo>
                  <a:lnTo>
                    <a:pt x="121" y="26"/>
                  </a:lnTo>
                  <a:lnTo>
                    <a:pt x="121" y="0"/>
                  </a:lnTo>
                  <a:close/>
                </a:path>
              </a:pathLst>
            </a:custGeom>
            <a:solidFill>
              <a:srgbClr val="1F1A17"/>
            </a:solidFill>
            <a:ln w="9525">
              <a:noFill/>
              <a:round/>
              <a:headEnd/>
              <a:tailEnd/>
            </a:ln>
          </p:spPr>
          <p:txBody>
            <a:bodyPr/>
            <a:lstStyle/>
            <a:p>
              <a:endParaRPr lang="en-US"/>
            </a:p>
          </p:txBody>
        </p:sp>
        <p:sp>
          <p:nvSpPr>
            <p:cNvPr id="45358" name="Freeform 295"/>
            <p:cNvSpPr>
              <a:spLocks/>
            </p:cNvSpPr>
            <p:nvPr/>
          </p:nvSpPr>
          <p:spPr bwMode="auto">
            <a:xfrm>
              <a:off x="1998" y="2741"/>
              <a:ext cx="40" cy="43"/>
            </a:xfrm>
            <a:custGeom>
              <a:avLst/>
              <a:gdLst>
                <a:gd name="T0" fmla="*/ 4 w 120"/>
                <a:gd name="T1" fmla="*/ 5 h 127"/>
                <a:gd name="T2" fmla="*/ 4 w 120"/>
                <a:gd name="T3" fmla="*/ 5 h 127"/>
                <a:gd name="T4" fmla="*/ 4 w 120"/>
                <a:gd name="T5" fmla="*/ 4 h 127"/>
                <a:gd name="T6" fmla="*/ 4 w 120"/>
                <a:gd name="T7" fmla="*/ 4 h 127"/>
                <a:gd name="T8" fmla="*/ 4 w 120"/>
                <a:gd name="T9" fmla="*/ 3 h 127"/>
                <a:gd name="T10" fmla="*/ 4 w 120"/>
                <a:gd name="T11" fmla="*/ 3 h 127"/>
                <a:gd name="T12" fmla="*/ 4 w 120"/>
                <a:gd name="T13" fmla="*/ 3 h 127"/>
                <a:gd name="T14" fmla="*/ 4 w 120"/>
                <a:gd name="T15" fmla="*/ 2 h 127"/>
                <a:gd name="T16" fmla="*/ 3 w 120"/>
                <a:gd name="T17" fmla="*/ 2 h 127"/>
                <a:gd name="T18" fmla="*/ 3 w 120"/>
                <a:gd name="T19" fmla="*/ 1 h 127"/>
                <a:gd name="T20" fmla="*/ 3 w 120"/>
                <a:gd name="T21" fmla="*/ 1 h 127"/>
                <a:gd name="T22" fmla="*/ 3 w 120"/>
                <a:gd name="T23" fmla="*/ 1 h 127"/>
                <a:gd name="T24" fmla="*/ 2 w 120"/>
                <a:gd name="T25" fmla="*/ 1 h 127"/>
                <a:gd name="T26" fmla="*/ 2 w 120"/>
                <a:gd name="T27" fmla="*/ 0 h 127"/>
                <a:gd name="T28" fmla="*/ 1 w 120"/>
                <a:gd name="T29" fmla="*/ 0 h 127"/>
                <a:gd name="T30" fmla="*/ 1 w 120"/>
                <a:gd name="T31" fmla="*/ 0 h 127"/>
                <a:gd name="T32" fmla="*/ 0 w 120"/>
                <a:gd name="T33" fmla="*/ 0 h 127"/>
                <a:gd name="T34" fmla="*/ 0 w 120"/>
                <a:gd name="T35" fmla="*/ 0 h 127"/>
                <a:gd name="T36" fmla="*/ 0 w 120"/>
                <a:gd name="T37" fmla="*/ 1 h 127"/>
                <a:gd name="T38" fmla="*/ 0 w 120"/>
                <a:gd name="T39" fmla="*/ 1 h 127"/>
                <a:gd name="T40" fmla="*/ 1 w 120"/>
                <a:gd name="T41" fmla="*/ 1 h 127"/>
                <a:gd name="T42" fmla="*/ 1 w 120"/>
                <a:gd name="T43" fmla="*/ 1 h 127"/>
                <a:gd name="T44" fmla="*/ 1 w 120"/>
                <a:gd name="T45" fmla="*/ 1 h 127"/>
                <a:gd name="T46" fmla="*/ 2 w 120"/>
                <a:gd name="T47" fmla="*/ 1 h 127"/>
                <a:gd name="T48" fmla="*/ 2 w 120"/>
                <a:gd name="T49" fmla="*/ 2 h 127"/>
                <a:gd name="T50" fmla="*/ 2 w 120"/>
                <a:gd name="T51" fmla="*/ 2 h 127"/>
                <a:gd name="T52" fmla="*/ 3 w 120"/>
                <a:gd name="T53" fmla="*/ 2 h 127"/>
                <a:gd name="T54" fmla="*/ 3 w 120"/>
                <a:gd name="T55" fmla="*/ 2 h 127"/>
                <a:gd name="T56" fmla="*/ 3 w 120"/>
                <a:gd name="T57" fmla="*/ 3 h 127"/>
                <a:gd name="T58" fmla="*/ 3 w 120"/>
                <a:gd name="T59" fmla="*/ 3 h 127"/>
                <a:gd name="T60" fmla="*/ 3 w 120"/>
                <a:gd name="T61" fmla="*/ 3 h 127"/>
                <a:gd name="T62" fmla="*/ 3 w 120"/>
                <a:gd name="T63" fmla="*/ 4 h 127"/>
                <a:gd name="T64" fmla="*/ 3 w 120"/>
                <a:gd name="T65" fmla="*/ 4 h 127"/>
                <a:gd name="T66" fmla="*/ 4 w 120"/>
                <a:gd name="T67" fmla="*/ 5 h 127"/>
                <a:gd name="T68" fmla="*/ 4 w 120"/>
                <a:gd name="T69" fmla="*/ 5 h 127"/>
                <a:gd name="T70" fmla="*/ 4 w 120"/>
                <a:gd name="T71" fmla="*/ 5 h 127"/>
                <a:gd name="T72" fmla="*/ 4 w 120"/>
                <a:gd name="T73" fmla="*/ 5 h 127"/>
                <a:gd name="T74" fmla="*/ 4 w 120"/>
                <a:gd name="T75" fmla="*/ 5 h 127"/>
                <a:gd name="T76" fmla="*/ 4 w 120"/>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120" y="127"/>
                  </a:moveTo>
                  <a:lnTo>
                    <a:pt x="120" y="127"/>
                  </a:lnTo>
                  <a:lnTo>
                    <a:pt x="120" y="115"/>
                  </a:lnTo>
                  <a:lnTo>
                    <a:pt x="117" y="102"/>
                  </a:lnTo>
                  <a:lnTo>
                    <a:pt x="115" y="90"/>
                  </a:lnTo>
                  <a:lnTo>
                    <a:pt x="111" y="78"/>
                  </a:lnTo>
                  <a:lnTo>
                    <a:pt x="105" y="67"/>
                  </a:lnTo>
                  <a:lnTo>
                    <a:pt x="100" y="56"/>
                  </a:lnTo>
                  <a:lnTo>
                    <a:pt x="93" y="47"/>
                  </a:lnTo>
                  <a:lnTo>
                    <a:pt x="85" y="37"/>
                  </a:lnTo>
                  <a:lnTo>
                    <a:pt x="76" y="29"/>
                  </a:lnTo>
                  <a:lnTo>
                    <a:pt x="68" y="22"/>
                  </a:lnTo>
                  <a:lnTo>
                    <a:pt x="58" y="16"/>
                  </a:lnTo>
                  <a:lnTo>
                    <a:pt x="47" y="10"/>
                  </a:lnTo>
                  <a:lnTo>
                    <a:pt x="36" y="6"/>
                  </a:lnTo>
                  <a:lnTo>
                    <a:pt x="24" y="2"/>
                  </a:lnTo>
                  <a:lnTo>
                    <a:pt x="12" y="0"/>
                  </a:lnTo>
                  <a:lnTo>
                    <a:pt x="0" y="0"/>
                  </a:lnTo>
                  <a:lnTo>
                    <a:pt x="0" y="26"/>
                  </a:lnTo>
                  <a:lnTo>
                    <a:pt x="9" y="28"/>
                  </a:lnTo>
                  <a:lnTo>
                    <a:pt x="20" y="29"/>
                  </a:lnTo>
                  <a:lnTo>
                    <a:pt x="29" y="31"/>
                  </a:lnTo>
                  <a:lnTo>
                    <a:pt x="39" y="35"/>
                  </a:lnTo>
                  <a:lnTo>
                    <a:pt x="46" y="38"/>
                  </a:lnTo>
                  <a:lnTo>
                    <a:pt x="55" y="44"/>
                  </a:lnTo>
                  <a:lnTo>
                    <a:pt x="62" y="50"/>
                  </a:lnTo>
                  <a:lnTo>
                    <a:pt x="69" y="56"/>
                  </a:lnTo>
                  <a:lnTo>
                    <a:pt x="74" y="64"/>
                  </a:lnTo>
                  <a:lnTo>
                    <a:pt x="80" y="71"/>
                  </a:lnTo>
                  <a:lnTo>
                    <a:pt x="85" y="79"/>
                  </a:lnTo>
                  <a:lnTo>
                    <a:pt x="88" y="89"/>
                  </a:lnTo>
                  <a:lnTo>
                    <a:pt x="91" y="97"/>
                  </a:lnTo>
                  <a:lnTo>
                    <a:pt x="94" y="108"/>
                  </a:lnTo>
                  <a:lnTo>
                    <a:pt x="96" y="117"/>
                  </a:lnTo>
                  <a:lnTo>
                    <a:pt x="96" y="127"/>
                  </a:lnTo>
                  <a:lnTo>
                    <a:pt x="120" y="127"/>
                  </a:lnTo>
                  <a:close/>
                </a:path>
              </a:pathLst>
            </a:custGeom>
            <a:solidFill>
              <a:srgbClr val="1F1A17"/>
            </a:solidFill>
            <a:ln w="9525">
              <a:noFill/>
              <a:round/>
              <a:headEnd/>
              <a:tailEnd/>
            </a:ln>
          </p:spPr>
          <p:txBody>
            <a:bodyPr/>
            <a:lstStyle/>
            <a:p>
              <a:endParaRPr lang="en-US"/>
            </a:p>
          </p:txBody>
        </p:sp>
        <p:sp>
          <p:nvSpPr>
            <p:cNvPr id="45359" name="Freeform 296"/>
            <p:cNvSpPr>
              <a:spLocks/>
            </p:cNvSpPr>
            <p:nvPr/>
          </p:nvSpPr>
          <p:spPr bwMode="auto">
            <a:xfrm>
              <a:off x="3322" y="3816"/>
              <a:ext cx="73" cy="77"/>
            </a:xfrm>
            <a:custGeom>
              <a:avLst/>
              <a:gdLst>
                <a:gd name="T0" fmla="*/ 8 w 217"/>
                <a:gd name="T1" fmla="*/ 5 h 229"/>
                <a:gd name="T2" fmla="*/ 8 w 217"/>
                <a:gd name="T3" fmla="*/ 6 h 229"/>
                <a:gd name="T4" fmla="*/ 8 w 217"/>
                <a:gd name="T5" fmla="*/ 6 h 229"/>
                <a:gd name="T6" fmla="*/ 7 w 217"/>
                <a:gd name="T7" fmla="*/ 7 h 229"/>
                <a:gd name="T8" fmla="*/ 7 w 217"/>
                <a:gd name="T9" fmla="*/ 8 h 229"/>
                <a:gd name="T10" fmla="*/ 6 w 217"/>
                <a:gd name="T11" fmla="*/ 8 h 229"/>
                <a:gd name="T12" fmla="*/ 5 w 217"/>
                <a:gd name="T13" fmla="*/ 8 h 229"/>
                <a:gd name="T14" fmla="*/ 4 w 217"/>
                <a:gd name="T15" fmla="*/ 9 h 229"/>
                <a:gd name="T16" fmla="*/ 4 w 217"/>
                <a:gd name="T17" fmla="*/ 9 h 229"/>
                <a:gd name="T18" fmla="*/ 3 w 217"/>
                <a:gd name="T19" fmla="*/ 8 h 229"/>
                <a:gd name="T20" fmla="*/ 2 w 217"/>
                <a:gd name="T21" fmla="*/ 8 h 229"/>
                <a:gd name="T22" fmla="*/ 1 w 217"/>
                <a:gd name="T23" fmla="*/ 8 h 229"/>
                <a:gd name="T24" fmla="*/ 1 w 217"/>
                <a:gd name="T25" fmla="*/ 7 h 229"/>
                <a:gd name="T26" fmla="*/ 0 w 217"/>
                <a:gd name="T27" fmla="*/ 6 h 229"/>
                <a:gd name="T28" fmla="*/ 0 w 217"/>
                <a:gd name="T29" fmla="*/ 6 h 229"/>
                <a:gd name="T30" fmla="*/ 0 w 217"/>
                <a:gd name="T31" fmla="*/ 5 h 229"/>
                <a:gd name="T32" fmla="*/ 0 w 217"/>
                <a:gd name="T33" fmla="*/ 4 h 229"/>
                <a:gd name="T34" fmla="*/ 0 w 217"/>
                <a:gd name="T35" fmla="*/ 3 h 229"/>
                <a:gd name="T36" fmla="*/ 0 w 217"/>
                <a:gd name="T37" fmla="*/ 2 h 229"/>
                <a:gd name="T38" fmla="*/ 1 w 217"/>
                <a:gd name="T39" fmla="*/ 2 h 229"/>
                <a:gd name="T40" fmla="*/ 1 w 217"/>
                <a:gd name="T41" fmla="*/ 1 h 229"/>
                <a:gd name="T42" fmla="*/ 2 w 217"/>
                <a:gd name="T43" fmla="*/ 0 h 229"/>
                <a:gd name="T44" fmla="*/ 3 w 217"/>
                <a:gd name="T45" fmla="*/ 0 h 229"/>
                <a:gd name="T46" fmla="*/ 4 w 217"/>
                <a:gd name="T47" fmla="*/ 0 h 229"/>
                <a:gd name="T48" fmla="*/ 4 w 217"/>
                <a:gd name="T49" fmla="*/ 0 h 229"/>
                <a:gd name="T50" fmla="*/ 5 w 217"/>
                <a:gd name="T51" fmla="*/ 0 h 229"/>
                <a:gd name="T52" fmla="*/ 6 w 217"/>
                <a:gd name="T53" fmla="*/ 0 h 229"/>
                <a:gd name="T54" fmla="*/ 7 w 217"/>
                <a:gd name="T55" fmla="*/ 1 h 229"/>
                <a:gd name="T56" fmla="*/ 7 w 217"/>
                <a:gd name="T57" fmla="*/ 2 h 229"/>
                <a:gd name="T58" fmla="*/ 8 w 217"/>
                <a:gd name="T59" fmla="*/ 2 h 229"/>
                <a:gd name="T60" fmla="*/ 8 w 217"/>
                <a:gd name="T61" fmla="*/ 3 h 229"/>
                <a:gd name="T62" fmla="*/ 8 w 217"/>
                <a:gd name="T63" fmla="*/ 4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29"/>
                <a:gd name="T98" fmla="*/ 217 w 217"/>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29">
                  <a:moveTo>
                    <a:pt x="217" y="114"/>
                  </a:moveTo>
                  <a:lnTo>
                    <a:pt x="216" y="126"/>
                  </a:lnTo>
                  <a:lnTo>
                    <a:pt x="215" y="138"/>
                  </a:lnTo>
                  <a:lnTo>
                    <a:pt x="212" y="148"/>
                  </a:lnTo>
                  <a:lnTo>
                    <a:pt x="208" y="159"/>
                  </a:lnTo>
                  <a:lnTo>
                    <a:pt x="204" y="169"/>
                  </a:lnTo>
                  <a:lnTo>
                    <a:pt x="199" y="178"/>
                  </a:lnTo>
                  <a:lnTo>
                    <a:pt x="192" y="187"/>
                  </a:lnTo>
                  <a:lnTo>
                    <a:pt x="186" y="195"/>
                  </a:lnTo>
                  <a:lnTo>
                    <a:pt x="178" y="202"/>
                  </a:lnTo>
                  <a:lnTo>
                    <a:pt x="170" y="209"/>
                  </a:lnTo>
                  <a:lnTo>
                    <a:pt x="161" y="214"/>
                  </a:lnTo>
                  <a:lnTo>
                    <a:pt x="151" y="219"/>
                  </a:lnTo>
                  <a:lnTo>
                    <a:pt x="141" y="224"/>
                  </a:lnTo>
                  <a:lnTo>
                    <a:pt x="131" y="226"/>
                  </a:lnTo>
                  <a:lnTo>
                    <a:pt x="120" y="227"/>
                  </a:lnTo>
                  <a:lnTo>
                    <a:pt x="108" y="229"/>
                  </a:lnTo>
                  <a:lnTo>
                    <a:pt x="97" y="227"/>
                  </a:lnTo>
                  <a:lnTo>
                    <a:pt x="86" y="226"/>
                  </a:lnTo>
                  <a:lnTo>
                    <a:pt x="76" y="224"/>
                  </a:lnTo>
                  <a:lnTo>
                    <a:pt x="65" y="219"/>
                  </a:lnTo>
                  <a:lnTo>
                    <a:pt x="56" y="214"/>
                  </a:lnTo>
                  <a:lnTo>
                    <a:pt x="46" y="209"/>
                  </a:lnTo>
                  <a:lnTo>
                    <a:pt x="39" y="202"/>
                  </a:lnTo>
                  <a:lnTo>
                    <a:pt x="31" y="195"/>
                  </a:lnTo>
                  <a:lnTo>
                    <a:pt x="24" y="187"/>
                  </a:lnTo>
                  <a:lnTo>
                    <a:pt x="18" y="178"/>
                  </a:lnTo>
                  <a:lnTo>
                    <a:pt x="13" y="169"/>
                  </a:lnTo>
                  <a:lnTo>
                    <a:pt x="9" y="159"/>
                  </a:lnTo>
                  <a:lnTo>
                    <a:pt x="4" y="148"/>
                  </a:lnTo>
                  <a:lnTo>
                    <a:pt x="2" y="138"/>
                  </a:lnTo>
                  <a:lnTo>
                    <a:pt x="1" y="126"/>
                  </a:lnTo>
                  <a:lnTo>
                    <a:pt x="0" y="114"/>
                  </a:lnTo>
                  <a:lnTo>
                    <a:pt x="1" y="103"/>
                  </a:lnTo>
                  <a:lnTo>
                    <a:pt x="2" y="91"/>
                  </a:lnTo>
                  <a:lnTo>
                    <a:pt x="4" y="80"/>
                  </a:lnTo>
                  <a:lnTo>
                    <a:pt x="9" y="69"/>
                  </a:lnTo>
                  <a:lnTo>
                    <a:pt x="13" y="60"/>
                  </a:lnTo>
                  <a:lnTo>
                    <a:pt x="18" y="50"/>
                  </a:lnTo>
                  <a:lnTo>
                    <a:pt x="24" y="42"/>
                  </a:lnTo>
                  <a:lnTo>
                    <a:pt x="31" y="33"/>
                  </a:lnTo>
                  <a:lnTo>
                    <a:pt x="39" y="26"/>
                  </a:lnTo>
                  <a:lnTo>
                    <a:pt x="46" y="19"/>
                  </a:lnTo>
                  <a:lnTo>
                    <a:pt x="56" y="13"/>
                  </a:lnTo>
                  <a:lnTo>
                    <a:pt x="65" y="8"/>
                  </a:lnTo>
                  <a:lnTo>
                    <a:pt x="76" y="5"/>
                  </a:lnTo>
                  <a:lnTo>
                    <a:pt x="86" y="2"/>
                  </a:lnTo>
                  <a:lnTo>
                    <a:pt x="97" y="0"/>
                  </a:lnTo>
                  <a:lnTo>
                    <a:pt x="108" y="0"/>
                  </a:lnTo>
                  <a:lnTo>
                    <a:pt x="120" y="0"/>
                  </a:lnTo>
                  <a:lnTo>
                    <a:pt x="131" y="2"/>
                  </a:lnTo>
                  <a:lnTo>
                    <a:pt x="141" y="5"/>
                  </a:lnTo>
                  <a:lnTo>
                    <a:pt x="151" y="8"/>
                  </a:lnTo>
                  <a:lnTo>
                    <a:pt x="161" y="13"/>
                  </a:lnTo>
                  <a:lnTo>
                    <a:pt x="170" y="19"/>
                  </a:lnTo>
                  <a:lnTo>
                    <a:pt x="178" y="26"/>
                  </a:lnTo>
                  <a:lnTo>
                    <a:pt x="186" y="33"/>
                  </a:lnTo>
                  <a:lnTo>
                    <a:pt x="192" y="42"/>
                  </a:lnTo>
                  <a:lnTo>
                    <a:pt x="199" y="50"/>
                  </a:lnTo>
                  <a:lnTo>
                    <a:pt x="204" y="60"/>
                  </a:lnTo>
                  <a:lnTo>
                    <a:pt x="208" y="69"/>
                  </a:lnTo>
                  <a:lnTo>
                    <a:pt x="212" y="80"/>
                  </a:lnTo>
                  <a:lnTo>
                    <a:pt x="215" y="91"/>
                  </a:lnTo>
                  <a:lnTo>
                    <a:pt x="216" y="103"/>
                  </a:lnTo>
                  <a:lnTo>
                    <a:pt x="217" y="114"/>
                  </a:lnTo>
                  <a:close/>
                </a:path>
              </a:pathLst>
            </a:custGeom>
            <a:solidFill>
              <a:srgbClr val="E87A41"/>
            </a:solidFill>
            <a:ln w="9525">
              <a:noFill/>
              <a:round/>
              <a:headEnd/>
              <a:tailEnd/>
            </a:ln>
          </p:spPr>
          <p:txBody>
            <a:bodyPr/>
            <a:lstStyle/>
            <a:p>
              <a:endParaRPr lang="en-US"/>
            </a:p>
          </p:txBody>
        </p:sp>
        <p:sp>
          <p:nvSpPr>
            <p:cNvPr id="45360" name="Freeform 297"/>
            <p:cNvSpPr>
              <a:spLocks/>
            </p:cNvSpPr>
            <p:nvPr/>
          </p:nvSpPr>
          <p:spPr bwMode="auto">
            <a:xfrm>
              <a:off x="3358" y="3854"/>
              <a:ext cx="41" cy="43"/>
            </a:xfrm>
            <a:custGeom>
              <a:avLst/>
              <a:gdLst>
                <a:gd name="T0" fmla="*/ 0 w 121"/>
                <a:gd name="T1" fmla="*/ 5 h 128"/>
                <a:gd name="T2" fmla="*/ 0 w 121"/>
                <a:gd name="T3" fmla="*/ 5 h 128"/>
                <a:gd name="T4" fmla="*/ 0 w 121"/>
                <a:gd name="T5" fmla="*/ 5 h 128"/>
                <a:gd name="T6" fmla="*/ 1 w 121"/>
                <a:gd name="T7" fmla="*/ 5 h 128"/>
                <a:gd name="T8" fmla="*/ 1 w 121"/>
                <a:gd name="T9" fmla="*/ 5 h 128"/>
                <a:gd name="T10" fmla="*/ 2 w 121"/>
                <a:gd name="T11" fmla="*/ 4 h 128"/>
                <a:gd name="T12" fmla="*/ 2 w 121"/>
                <a:gd name="T13" fmla="*/ 4 h 128"/>
                <a:gd name="T14" fmla="*/ 3 w 121"/>
                <a:gd name="T15" fmla="*/ 4 h 128"/>
                <a:gd name="T16" fmla="*/ 3 w 121"/>
                <a:gd name="T17" fmla="*/ 4 h 128"/>
                <a:gd name="T18" fmla="*/ 3 w 121"/>
                <a:gd name="T19" fmla="*/ 3 h 128"/>
                <a:gd name="T20" fmla="*/ 4 w 121"/>
                <a:gd name="T21" fmla="*/ 3 h 128"/>
                <a:gd name="T22" fmla="*/ 4 w 121"/>
                <a:gd name="T23" fmla="*/ 3 h 128"/>
                <a:gd name="T24" fmla="*/ 4 w 121"/>
                <a:gd name="T25" fmla="*/ 2 h 128"/>
                <a:gd name="T26" fmla="*/ 4 w 121"/>
                <a:gd name="T27" fmla="*/ 2 h 128"/>
                <a:gd name="T28" fmla="*/ 4 w 121"/>
                <a:gd name="T29" fmla="*/ 1 h 128"/>
                <a:gd name="T30" fmla="*/ 5 w 121"/>
                <a:gd name="T31" fmla="*/ 1 h 128"/>
                <a:gd name="T32" fmla="*/ 5 w 121"/>
                <a:gd name="T33" fmla="*/ 0 h 128"/>
                <a:gd name="T34" fmla="*/ 5 w 121"/>
                <a:gd name="T35" fmla="*/ 0 h 128"/>
                <a:gd name="T36" fmla="*/ 4 w 121"/>
                <a:gd name="T37" fmla="*/ 0 h 128"/>
                <a:gd name="T38" fmla="*/ 4 w 121"/>
                <a:gd name="T39" fmla="*/ 0 h 128"/>
                <a:gd name="T40" fmla="*/ 4 w 121"/>
                <a:gd name="T41" fmla="*/ 1 h 128"/>
                <a:gd name="T42" fmla="*/ 4 w 121"/>
                <a:gd name="T43" fmla="*/ 1 h 128"/>
                <a:gd name="T44" fmla="*/ 3 w 121"/>
                <a:gd name="T45" fmla="*/ 1 h 128"/>
                <a:gd name="T46" fmla="*/ 3 w 121"/>
                <a:gd name="T47" fmla="*/ 2 h 128"/>
                <a:gd name="T48" fmla="*/ 3 w 121"/>
                <a:gd name="T49" fmla="*/ 2 h 128"/>
                <a:gd name="T50" fmla="*/ 3 w 121"/>
                <a:gd name="T51" fmla="*/ 2 h 128"/>
                <a:gd name="T52" fmla="*/ 3 w 121"/>
                <a:gd name="T53" fmla="*/ 3 h 128"/>
                <a:gd name="T54" fmla="*/ 2 w 121"/>
                <a:gd name="T55" fmla="*/ 3 h 128"/>
                <a:gd name="T56" fmla="*/ 2 w 121"/>
                <a:gd name="T57" fmla="*/ 3 h 128"/>
                <a:gd name="T58" fmla="*/ 2 w 121"/>
                <a:gd name="T59" fmla="*/ 3 h 128"/>
                <a:gd name="T60" fmla="*/ 1 w 121"/>
                <a:gd name="T61" fmla="*/ 3 h 128"/>
                <a:gd name="T62" fmla="*/ 1 w 121"/>
                <a:gd name="T63" fmla="*/ 4 h 128"/>
                <a:gd name="T64" fmla="*/ 1 w 121"/>
                <a:gd name="T65" fmla="*/ 4 h 128"/>
                <a:gd name="T66" fmla="*/ 0 w 121"/>
                <a:gd name="T67" fmla="*/ 4 h 128"/>
                <a:gd name="T68" fmla="*/ 0 w 121"/>
                <a:gd name="T69" fmla="*/ 4 h 128"/>
                <a:gd name="T70" fmla="*/ 0 w 121"/>
                <a:gd name="T71" fmla="*/ 4 h 128"/>
                <a:gd name="T72" fmla="*/ 0 w 121"/>
                <a:gd name="T73" fmla="*/ 5 h 128"/>
                <a:gd name="T74" fmla="*/ 0 w 121"/>
                <a:gd name="T75" fmla="*/ 5 h 128"/>
                <a:gd name="T76" fmla="*/ 0 w 121"/>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0" y="128"/>
                  </a:moveTo>
                  <a:lnTo>
                    <a:pt x="0" y="128"/>
                  </a:lnTo>
                  <a:lnTo>
                    <a:pt x="13" y="128"/>
                  </a:lnTo>
                  <a:lnTo>
                    <a:pt x="25" y="125"/>
                  </a:lnTo>
                  <a:lnTo>
                    <a:pt x="37" y="122"/>
                  </a:lnTo>
                  <a:lnTo>
                    <a:pt x="47" y="118"/>
                  </a:lnTo>
                  <a:lnTo>
                    <a:pt x="58" y="112"/>
                  </a:lnTo>
                  <a:lnTo>
                    <a:pt x="68" y="106"/>
                  </a:lnTo>
                  <a:lnTo>
                    <a:pt x="78" y="99"/>
                  </a:lnTo>
                  <a:lnTo>
                    <a:pt x="86" y="91"/>
                  </a:lnTo>
                  <a:lnTo>
                    <a:pt x="94" y="81"/>
                  </a:lnTo>
                  <a:lnTo>
                    <a:pt x="100" y="71"/>
                  </a:lnTo>
                  <a:lnTo>
                    <a:pt x="107" y="61"/>
                  </a:lnTo>
                  <a:lnTo>
                    <a:pt x="111" y="50"/>
                  </a:lnTo>
                  <a:lnTo>
                    <a:pt x="116" y="38"/>
                  </a:lnTo>
                  <a:lnTo>
                    <a:pt x="119" y="26"/>
                  </a:lnTo>
                  <a:lnTo>
                    <a:pt x="120" y="13"/>
                  </a:lnTo>
                  <a:lnTo>
                    <a:pt x="121" y="0"/>
                  </a:lnTo>
                  <a:lnTo>
                    <a:pt x="97" y="0"/>
                  </a:lnTo>
                  <a:lnTo>
                    <a:pt x="96" y="10"/>
                  </a:lnTo>
                  <a:lnTo>
                    <a:pt x="95" y="20"/>
                  </a:lnTo>
                  <a:lnTo>
                    <a:pt x="93" y="30"/>
                  </a:lnTo>
                  <a:lnTo>
                    <a:pt x="90" y="39"/>
                  </a:lnTo>
                  <a:lnTo>
                    <a:pt x="85" y="48"/>
                  </a:lnTo>
                  <a:lnTo>
                    <a:pt x="81" y="56"/>
                  </a:lnTo>
                  <a:lnTo>
                    <a:pt x="76" y="64"/>
                  </a:lnTo>
                  <a:lnTo>
                    <a:pt x="69" y="71"/>
                  </a:lnTo>
                  <a:lnTo>
                    <a:pt x="63" y="77"/>
                  </a:lnTo>
                  <a:lnTo>
                    <a:pt x="55" y="83"/>
                  </a:lnTo>
                  <a:lnTo>
                    <a:pt x="47" y="89"/>
                  </a:lnTo>
                  <a:lnTo>
                    <a:pt x="39" y="93"/>
                  </a:lnTo>
                  <a:lnTo>
                    <a:pt x="30" y="97"/>
                  </a:lnTo>
                  <a:lnTo>
                    <a:pt x="20" y="99"/>
                  </a:lnTo>
                  <a:lnTo>
                    <a:pt x="11" y="100"/>
                  </a:lnTo>
                  <a:lnTo>
                    <a:pt x="0" y="101"/>
                  </a:lnTo>
                  <a:lnTo>
                    <a:pt x="0" y="128"/>
                  </a:lnTo>
                  <a:close/>
                </a:path>
              </a:pathLst>
            </a:custGeom>
            <a:solidFill>
              <a:srgbClr val="1F1A17"/>
            </a:solidFill>
            <a:ln w="9525">
              <a:noFill/>
              <a:round/>
              <a:headEnd/>
              <a:tailEnd/>
            </a:ln>
          </p:spPr>
          <p:txBody>
            <a:bodyPr/>
            <a:lstStyle/>
            <a:p>
              <a:endParaRPr lang="en-US"/>
            </a:p>
          </p:txBody>
        </p:sp>
        <p:sp>
          <p:nvSpPr>
            <p:cNvPr id="45361" name="Freeform 298"/>
            <p:cNvSpPr>
              <a:spLocks/>
            </p:cNvSpPr>
            <p:nvPr/>
          </p:nvSpPr>
          <p:spPr bwMode="auto">
            <a:xfrm>
              <a:off x="3318" y="3854"/>
              <a:ext cx="40" cy="43"/>
            </a:xfrm>
            <a:custGeom>
              <a:avLst/>
              <a:gdLst>
                <a:gd name="T0" fmla="*/ 0 w 120"/>
                <a:gd name="T1" fmla="*/ 0 h 128"/>
                <a:gd name="T2" fmla="*/ 0 w 120"/>
                <a:gd name="T3" fmla="*/ 0 h 128"/>
                <a:gd name="T4" fmla="*/ 0 w 120"/>
                <a:gd name="T5" fmla="*/ 0 h 128"/>
                <a:gd name="T6" fmla="*/ 0 w 120"/>
                <a:gd name="T7" fmla="*/ 1 h 128"/>
                <a:gd name="T8" fmla="*/ 0 w 120"/>
                <a:gd name="T9" fmla="*/ 1 h 128"/>
                <a:gd name="T10" fmla="*/ 0 w 120"/>
                <a:gd name="T11" fmla="*/ 2 h 128"/>
                <a:gd name="T12" fmla="*/ 1 w 120"/>
                <a:gd name="T13" fmla="*/ 2 h 128"/>
                <a:gd name="T14" fmla="*/ 1 w 120"/>
                <a:gd name="T15" fmla="*/ 3 h 128"/>
                <a:gd name="T16" fmla="*/ 1 w 120"/>
                <a:gd name="T17" fmla="*/ 3 h 128"/>
                <a:gd name="T18" fmla="*/ 1 w 120"/>
                <a:gd name="T19" fmla="*/ 3 h 128"/>
                <a:gd name="T20" fmla="*/ 2 w 120"/>
                <a:gd name="T21" fmla="*/ 4 h 128"/>
                <a:gd name="T22" fmla="*/ 2 w 120"/>
                <a:gd name="T23" fmla="*/ 4 h 128"/>
                <a:gd name="T24" fmla="*/ 2 w 120"/>
                <a:gd name="T25" fmla="*/ 4 h 128"/>
                <a:gd name="T26" fmla="*/ 3 w 120"/>
                <a:gd name="T27" fmla="*/ 4 h 128"/>
                <a:gd name="T28" fmla="*/ 3 w 120"/>
                <a:gd name="T29" fmla="*/ 5 h 128"/>
                <a:gd name="T30" fmla="*/ 4 w 120"/>
                <a:gd name="T31" fmla="*/ 5 h 128"/>
                <a:gd name="T32" fmla="*/ 4 w 120"/>
                <a:gd name="T33" fmla="*/ 5 h 128"/>
                <a:gd name="T34" fmla="*/ 4 w 120"/>
                <a:gd name="T35" fmla="*/ 5 h 128"/>
                <a:gd name="T36" fmla="*/ 4 w 120"/>
                <a:gd name="T37" fmla="*/ 4 h 128"/>
                <a:gd name="T38" fmla="*/ 4 w 120"/>
                <a:gd name="T39" fmla="*/ 4 h 128"/>
                <a:gd name="T40" fmla="*/ 4 w 120"/>
                <a:gd name="T41" fmla="*/ 4 h 128"/>
                <a:gd name="T42" fmla="*/ 3 w 120"/>
                <a:gd name="T43" fmla="*/ 4 h 128"/>
                <a:gd name="T44" fmla="*/ 3 w 120"/>
                <a:gd name="T45" fmla="*/ 3 h 128"/>
                <a:gd name="T46" fmla="*/ 3 w 120"/>
                <a:gd name="T47" fmla="*/ 3 h 128"/>
                <a:gd name="T48" fmla="*/ 2 w 120"/>
                <a:gd name="T49" fmla="*/ 3 h 128"/>
                <a:gd name="T50" fmla="*/ 2 w 120"/>
                <a:gd name="T51" fmla="*/ 3 h 128"/>
                <a:gd name="T52" fmla="*/ 2 w 120"/>
                <a:gd name="T53" fmla="*/ 3 h 128"/>
                <a:gd name="T54" fmla="*/ 2 w 120"/>
                <a:gd name="T55" fmla="*/ 2 h 128"/>
                <a:gd name="T56" fmla="*/ 1 w 120"/>
                <a:gd name="T57" fmla="*/ 2 h 128"/>
                <a:gd name="T58" fmla="*/ 1 w 120"/>
                <a:gd name="T59" fmla="*/ 2 h 128"/>
                <a:gd name="T60" fmla="*/ 1 w 120"/>
                <a:gd name="T61" fmla="*/ 1 h 128"/>
                <a:gd name="T62" fmla="*/ 1 w 120"/>
                <a:gd name="T63" fmla="*/ 1 h 128"/>
                <a:gd name="T64" fmla="*/ 1 w 120"/>
                <a:gd name="T65" fmla="*/ 1 h 128"/>
                <a:gd name="T66" fmla="*/ 1 w 120"/>
                <a:gd name="T67" fmla="*/ 0 h 128"/>
                <a:gd name="T68" fmla="*/ 1 w 120"/>
                <a:gd name="T69" fmla="*/ 0 h 128"/>
                <a:gd name="T70" fmla="*/ 1 w 120"/>
                <a:gd name="T71" fmla="*/ 0 h 128"/>
                <a:gd name="T72" fmla="*/ 0 w 120"/>
                <a:gd name="T73" fmla="*/ 0 h 128"/>
                <a:gd name="T74" fmla="*/ 0 w 120"/>
                <a:gd name="T75" fmla="*/ 0 h 128"/>
                <a:gd name="T76" fmla="*/ 0 w 120"/>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8"/>
                <a:gd name="T119" fmla="*/ 120 w 120"/>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8">
                  <a:moveTo>
                    <a:pt x="0" y="0"/>
                  </a:moveTo>
                  <a:lnTo>
                    <a:pt x="0" y="0"/>
                  </a:lnTo>
                  <a:lnTo>
                    <a:pt x="0" y="13"/>
                  </a:lnTo>
                  <a:lnTo>
                    <a:pt x="2" y="26"/>
                  </a:lnTo>
                  <a:lnTo>
                    <a:pt x="5" y="38"/>
                  </a:lnTo>
                  <a:lnTo>
                    <a:pt x="9" y="50"/>
                  </a:lnTo>
                  <a:lnTo>
                    <a:pt x="14" y="61"/>
                  </a:lnTo>
                  <a:lnTo>
                    <a:pt x="20" y="71"/>
                  </a:lnTo>
                  <a:lnTo>
                    <a:pt x="27" y="81"/>
                  </a:lnTo>
                  <a:lnTo>
                    <a:pt x="35" y="91"/>
                  </a:lnTo>
                  <a:lnTo>
                    <a:pt x="43" y="99"/>
                  </a:lnTo>
                  <a:lnTo>
                    <a:pt x="52" y="106"/>
                  </a:lnTo>
                  <a:lnTo>
                    <a:pt x="63" y="112"/>
                  </a:lnTo>
                  <a:lnTo>
                    <a:pt x="72" y="118"/>
                  </a:lnTo>
                  <a:lnTo>
                    <a:pt x="84" y="122"/>
                  </a:lnTo>
                  <a:lnTo>
                    <a:pt x="96" y="125"/>
                  </a:lnTo>
                  <a:lnTo>
                    <a:pt x="108" y="128"/>
                  </a:lnTo>
                  <a:lnTo>
                    <a:pt x="120" y="128"/>
                  </a:lnTo>
                  <a:lnTo>
                    <a:pt x="120" y="101"/>
                  </a:lnTo>
                  <a:lnTo>
                    <a:pt x="110" y="100"/>
                  </a:lnTo>
                  <a:lnTo>
                    <a:pt x="101" y="99"/>
                  </a:lnTo>
                  <a:lnTo>
                    <a:pt x="91" y="97"/>
                  </a:lnTo>
                  <a:lnTo>
                    <a:pt x="82" y="93"/>
                  </a:lnTo>
                  <a:lnTo>
                    <a:pt x="74" y="89"/>
                  </a:lnTo>
                  <a:lnTo>
                    <a:pt x="65" y="83"/>
                  </a:lnTo>
                  <a:lnTo>
                    <a:pt x="58" y="77"/>
                  </a:lnTo>
                  <a:lnTo>
                    <a:pt x="51" y="71"/>
                  </a:lnTo>
                  <a:lnTo>
                    <a:pt x="45" y="64"/>
                  </a:lnTo>
                  <a:lnTo>
                    <a:pt x="40" y="56"/>
                  </a:lnTo>
                  <a:lnTo>
                    <a:pt x="35" y="48"/>
                  </a:lnTo>
                  <a:lnTo>
                    <a:pt x="31" y="39"/>
                  </a:lnTo>
                  <a:lnTo>
                    <a:pt x="28" y="30"/>
                  </a:lnTo>
                  <a:lnTo>
                    <a:pt x="26" y="20"/>
                  </a:lnTo>
                  <a:lnTo>
                    <a:pt x="25" y="10"/>
                  </a:lnTo>
                  <a:lnTo>
                    <a:pt x="24" y="0"/>
                  </a:lnTo>
                  <a:lnTo>
                    <a:pt x="0" y="0"/>
                  </a:lnTo>
                  <a:close/>
                </a:path>
              </a:pathLst>
            </a:custGeom>
            <a:solidFill>
              <a:srgbClr val="1F1A17"/>
            </a:solidFill>
            <a:ln w="9525">
              <a:noFill/>
              <a:round/>
              <a:headEnd/>
              <a:tailEnd/>
            </a:ln>
          </p:spPr>
          <p:txBody>
            <a:bodyPr/>
            <a:lstStyle/>
            <a:p>
              <a:endParaRPr lang="en-US"/>
            </a:p>
          </p:txBody>
        </p:sp>
        <p:sp>
          <p:nvSpPr>
            <p:cNvPr id="45362" name="Freeform 299"/>
            <p:cNvSpPr>
              <a:spLocks/>
            </p:cNvSpPr>
            <p:nvPr/>
          </p:nvSpPr>
          <p:spPr bwMode="auto">
            <a:xfrm>
              <a:off x="3318" y="3812"/>
              <a:ext cx="40" cy="42"/>
            </a:xfrm>
            <a:custGeom>
              <a:avLst/>
              <a:gdLst>
                <a:gd name="T0" fmla="*/ 4 w 120"/>
                <a:gd name="T1" fmla="*/ 0 h 127"/>
                <a:gd name="T2" fmla="*/ 4 w 120"/>
                <a:gd name="T3" fmla="*/ 0 h 127"/>
                <a:gd name="T4" fmla="*/ 4 w 120"/>
                <a:gd name="T5" fmla="*/ 0 h 127"/>
                <a:gd name="T6" fmla="*/ 4 w 120"/>
                <a:gd name="T7" fmla="*/ 0 h 127"/>
                <a:gd name="T8" fmla="*/ 3 w 120"/>
                <a:gd name="T9" fmla="*/ 0 h 127"/>
                <a:gd name="T10" fmla="*/ 3 w 120"/>
                <a:gd name="T11" fmla="*/ 0 h 127"/>
                <a:gd name="T12" fmla="*/ 2 w 120"/>
                <a:gd name="T13" fmla="*/ 1 h 127"/>
                <a:gd name="T14" fmla="*/ 2 w 120"/>
                <a:gd name="T15" fmla="*/ 1 h 127"/>
                <a:gd name="T16" fmla="*/ 2 w 120"/>
                <a:gd name="T17" fmla="*/ 1 h 127"/>
                <a:gd name="T18" fmla="*/ 1 w 120"/>
                <a:gd name="T19" fmla="*/ 1 h 127"/>
                <a:gd name="T20" fmla="*/ 1 w 120"/>
                <a:gd name="T21" fmla="*/ 2 h 127"/>
                <a:gd name="T22" fmla="*/ 1 w 120"/>
                <a:gd name="T23" fmla="*/ 2 h 127"/>
                <a:gd name="T24" fmla="*/ 1 w 120"/>
                <a:gd name="T25" fmla="*/ 2 h 127"/>
                <a:gd name="T26" fmla="*/ 0 w 120"/>
                <a:gd name="T27" fmla="*/ 3 h 127"/>
                <a:gd name="T28" fmla="*/ 0 w 120"/>
                <a:gd name="T29" fmla="*/ 3 h 127"/>
                <a:gd name="T30" fmla="*/ 0 w 120"/>
                <a:gd name="T31" fmla="*/ 4 h 127"/>
                <a:gd name="T32" fmla="*/ 0 w 120"/>
                <a:gd name="T33" fmla="*/ 4 h 127"/>
                <a:gd name="T34" fmla="*/ 0 w 120"/>
                <a:gd name="T35" fmla="*/ 5 h 127"/>
                <a:gd name="T36" fmla="*/ 1 w 120"/>
                <a:gd name="T37" fmla="*/ 5 h 127"/>
                <a:gd name="T38" fmla="*/ 1 w 120"/>
                <a:gd name="T39" fmla="*/ 4 h 127"/>
                <a:gd name="T40" fmla="*/ 1 w 120"/>
                <a:gd name="T41" fmla="*/ 4 h 127"/>
                <a:gd name="T42" fmla="*/ 1 w 120"/>
                <a:gd name="T43" fmla="*/ 4 h 127"/>
                <a:gd name="T44" fmla="*/ 1 w 120"/>
                <a:gd name="T45" fmla="*/ 3 h 127"/>
                <a:gd name="T46" fmla="*/ 1 w 120"/>
                <a:gd name="T47" fmla="*/ 3 h 127"/>
                <a:gd name="T48" fmla="*/ 1 w 120"/>
                <a:gd name="T49" fmla="*/ 3 h 127"/>
                <a:gd name="T50" fmla="*/ 2 w 120"/>
                <a:gd name="T51" fmla="*/ 2 h 127"/>
                <a:gd name="T52" fmla="*/ 2 w 120"/>
                <a:gd name="T53" fmla="*/ 2 h 127"/>
                <a:gd name="T54" fmla="*/ 2 w 120"/>
                <a:gd name="T55" fmla="*/ 2 h 127"/>
                <a:gd name="T56" fmla="*/ 2 w 120"/>
                <a:gd name="T57" fmla="*/ 2 h 127"/>
                <a:gd name="T58" fmla="*/ 3 w 120"/>
                <a:gd name="T59" fmla="*/ 1 h 127"/>
                <a:gd name="T60" fmla="*/ 3 w 120"/>
                <a:gd name="T61" fmla="*/ 1 h 127"/>
                <a:gd name="T62" fmla="*/ 3 w 120"/>
                <a:gd name="T63" fmla="*/ 1 h 127"/>
                <a:gd name="T64" fmla="*/ 4 w 120"/>
                <a:gd name="T65" fmla="*/ 1 h 127"/>
                <a:gd name="T66" fmla="*/ 4 w 120"/>
                <a:gd name="T67" fmla="*/ 1 h 127"/>
                <a:gd name="T68" fmla="*/ 4 w 120"/>
                <a:gd name="T69" fmla="*/ 1 h 127"/>
                <a:gd name="T70" fmla="*/ 4 w 120"/>
                <a:gd name="T71" fmla="*/ 1 h 127"/>
                <a:gd name="T72" fmla="*/ 4 w 120"/>
                <a:gd name="T73" fmla="*/ 0 h 127"/>
                <a:gd name="T74" fmla="*/ 4 w 120"/>
                <a:gd name="T75" fmla="*/ 0 h 127"/>
                <a:gd name="T76" fmla="*/ 4 w 120"/>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120" y="0"/>
                  </a:moveTo>
                  <a:lnTo>
                    <a:pt x="120" y="0"/>
                  </a:lnTo>
                  <a:lnTo>
                    <a:pt x="108" y="0"/>
                  </a:lnTo>
                  <a:lnTo>
                    <a:pt x="95" y="2"/>
                  </a:lnTo>
                  <a:lnTo>
                    <a:pt x="84" y="6"/>
                  </a:lnTo>
                  <a:lnTo>
                    <a:pt x="72" y="9"/>
                  </a:lnTo>
                  <a:lnTo>
                    <a:pt x="63" y="15"/>
                  </a:lnTo>
                  <a:lnTo>
                    <a:pt x="52" y="21"/>
                  </a:lnTo>
                  <a:lnTo>
                    <a:pt x="43" y="28"/>
                  </a:lnTo>
                  <a:lnTo>
                    <a:pt x="35" y="37"/>
                  </a:lnTo>
                  <a:lnTo>
                    <a:pt x="27" y="46"/>
                  </a:lnTo>
                  <a:lnTo>
                    <a:pt x="20" y="56"/>
                  </a:lnTo>
                  <a:lnTo>
                    <a:pt x="14" y="67"/>
                  </a:lnTo>
                  <a:lnTo>
                    <a:pt x="9" y="78"/>
                  </a:lnTo>
                  <a:lnTo>
                    <a:pt x="5" y="89"/>
                  </a:lnTo>
                  <a:lnTo>
                    <a:pt x="2" y="101"/>
                  </a:lnTo>
                  <a:lnTo>
                    <a:pt x="0" y="115"/>
                  </a:lnTo>
                  <a:lnTo>
                    <a:pt x="0" y="127"/>
                  </a:lnTo>
                  <a:lnTo>
                    <a:pt x="24" y="127"/>
                  </a:lnTo>
                  <a:lnTo>
                    <a:pt x="25" y="117"/>
                  </a:lnTo>
                  <a:lnTo>
                    <a:pt x="26" y="106"/>
                  </a:lnTo>
                  <a:lnTo>
                    <a:pt x="28" y="97"/>
                  </a:lnTo>
                  <a:lnTo>
                    <a:pt x="31" y="88"/>
                  </a:lnTo>
                  <a:lnTo>
                    <a:pt x="35" y="79"/>
                  </a:lnTo>
                  <a:lnTo>
                    <a:pt x="40" y="70"/>
                  </a:lnTo>
                  <a:lnTo>
                    <a:pt x="45" y="63"/>
                  </a:lnTo>
                  <a:lnTo>
                    <a:pt x="51" y="56"/>
                  </a:lnTo>
                  <a:lnTo>
                    <a:pt x="58" y="50"/>
                  </a:lnTo>
                  <a:lnTo>
                    <a:pt x="65" y="44"/>
                  </a:lnTo>
                  <a:lnTo>
                    <a:pt x="74" y="38"/>
                  </a:lnTo>
                  <a:lnTo>
                    <a:pt x="82" y="34"/>
                  </a:lnTo>
                  <a:lnTo>
                    <a:pt x="91" y="31"/>
                  </a:lnTo>
                  <a:lnTo>
                    <a:pt x="101" y="28"/>
                  </a:lnTo>
                  <a:lnTo>
                    <a:pt x="110" y="26"/>
                  </a:lnTo>
                  <a:lnTo>
                    <a:pt x="120" y="26"/>
                  </a:lnTo>
                  <a:lnTo>
                    <a:pt x="120" y="0"/>
                  </a:lnTo>
                  <a:close/>
                </a:path>
              </a:pathLst>
            </a:custGeom>
            <a:solidFill>
              <a:srgbClr val="1F1A17"/>
            </a:solidFill>
            <a:ln w="9525">
              <a:noFill/>
              <a:round/>
              <a:headEnd/>
              <a:tailEnd/>
            </a:ln>
          </p:spPr>
          <p:txBody>
            <a:bodyPr/>
            <a:lstStyle/>
            <a:p>
              <a:endParaRPr lang="en-US"/>
            </a:p>
          </p:txBody>
        </p:sp>
        <p:sp>
          <p:nvSpPr>
            <p:cNvPr id="45363" name="Freeform 300"/>
            <p:cNvSpPr>
              <a:spLocks/>
            </p:cNvSpPr>
            <p:nvPr/>
          </p:nvSpPr>
          <p:spPr bwMode="auto">
            <a:xfrm>
              <a:off x="3358" y="3812"/>
              <a:ext cx="41" cy="42"/>
            </a:xfrm>
            <a:custGeom>
              <a:avLst/>
              <a:gdLst>
                <a:gd name="T0" fmla="*/ 5 w 121"/>
                <a:gd name="T1" fmla="*/ 5 h 127"/>
                <a:gd name="T2" fmla="*/ 5 w 121"/>
                <a:gd name="T3" fmla="*/ 5 h 127"/>
                <a:gd name="T4" fmla="*/ 5 w 121"/>
                <a:gd name="T5" fmla="*/ 4 h 127"/>
                <a:gd name="T6" fmla="*/ 5 w 121"/>
                <a:gd name="T7" fmla="*/ 4 h 127"/>
                <a:gd name="T8" fmla="*/ 4 w 121"/>
                <a:gd name="T9" fmla="*/ 3 h 127"/>
                <a:gd name="T10" fmla="*/ 4 w 121"/>
                <a:gd name="T11" fmla="*/ 3 h 127"/>
                <a:gd name="T12" fmla="*/ 4 w 121"/>
                <a:gd name="T13" fmla="*/ 2 h 127"/>
                <a:gd name="T14" fmla="*/ 4 w 121"/>
                <a:gd name="T15" fmla="*/ 2 h 127"/>
                <a:gd name="T16" fmla="*/ 4 w 121"/>
                <a:gd name="T17" fmla="*/ 2 h 127"/>
                <a:gd name="T18" fmla="*/ 3 w 121"/>
                <a:gd name="T19" fmla="*/ 1 h 127"/>
                <a:gd name="T20" fmla="*/ 3 w 121"/>
                <a:gd name="T21" fmla="*/ 1 h 127"/>
                <a:gd name="T22" fmla="*/ 3 w 121"/>
                <a:gd name="T23" fmla="*/ 1 h 127"/>
                <a:gd name="T24" fmla="*/ 2 w 121"/>
                <a:gd name="T25" fmla="*/ 1 h 127"/>
                <a:gd name="T26" fmla="*/ 2 w 121"/>
                <a:gd name="T27" fmla="*/ 0 h 127"/>
                <a:gd name="T28" fmla="*/ 1 w 121"/>
                <a:gd name="T29" fmla="*/ 0 h 127"/>
                <a:gd name="T30" fmla="*/ 1 w 121"/>
                <a:gd name="T31" fmla="*/ 0 h 127"/>
                <a:gd name="T32" fmla="*/ 0 w 121"/>
                <a:gd name="T33" fmla="*/ 0 h 127"/>
                <a:gd name="T34" fmla="*/ 0 w 121"/>
                <a:gd name="T35" fmla="*/ 0 h 127"/>
                <a:gd name="T36" fmla="*/ 0 w 121"/>
                <a:gd name="T37" fmla="*/ 1 h 127"/>
                <a:gd name="T38" fmla="*/ 0 w 121"/>
                <a:gd name="T39" fmla="*/ 1 h 127"/>
                <a:gd name="T40" fmla="*/ 1 w 121"/>
                <a:gd name="T41" fmla="*/ 1 h 127"/>
                <a:gd name="T42" fmla="*/ 1 w 121"/>
                <a:gd name="T43" fmla="*/ 1 h 127"/>
                <a:gd name="T44" fmla="*/ 1 w 121"/>
                <a:gd name="T45" fmla="*/ 1 h 127"/>
                <a:gd name="T46" fmla="*/ 2 w 121"/>
                <a:gd name="T47" fmla="*/ 1 h 127"/>
                <a:gd name="T48" fmla="*/ 2 w 121"/>
                <a:gd name="T49" fmla="*/ 2 h 127"/>
                <a:gd name="T50" fmla="*/ 2 w 121"/>
                <a:gd name="T51" fmla="*/ 2 h 127"/>
                <a:gd name="T52" fmla="*/ 3 w 121"/>
                <a:gd name="T53" fmla="*/ 2 h 127"/>
                <a:gd name="T54" fmla="*/ 3 w 121"/>
                <a:gd name="T55" fmla="*/ 2 h 127"/>
                <a:gd name="T56" fmla="*/ 3 w 121"/>
                <a:gd name="T57" fmla="*/ 3 h 127"/>
                <a:gd name="T58" fmla="*/ 3 w 121"/>
                <a:gd name="T59" fmla="*/ 3 h 127"/>
                <a:gd name="T60" fmla="*/ 3 w 121"/>
                <a:gd name="T61" fmla="*/ 3 h 127"/>
                <a:gd name="T62" fmla="*/ 4 w 121"/>
                <a:gd name="T63" fmla="*/ 4 h 127"/>
                <a:gd name="T64" fmla="*/ 4 w 121"/>
                <a:gd name="T65" fmla="*/ 4 h 127"/>
                <a:gd name="T66" fmla="*/ 4 w 121"/>
                <a:gd name="T67" fmla="*/ 4 h 127"/>
                <a:gd name="T68" fmla="*/ 4 w 121"/>
                <a:gd name="T69" fmla="*/ 5 h 127"/>
                <a:gd name="T70" fmla="*/ 4 w 121"/>
                <a:gd name="T71" fmla="*/ 5 h 127"/>
                <a:gd name="T72" fmla="*/ 5 w 121"/>
                <a:gd name="T73" fmla="*/ 5 h 127"/>
                <a:gd name="T74" fmla="*/ 5 w 121"/>
                <a:gd name="T75" fmla="*/ 5 h 127"/>
                <a:gd name="T76" fmla="*/ 5 w 121"/>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121" y="127"/>
                  </a:moveTo>
                  <a:lnTo>
                    <a:pt x="121" y="127"/>
                  </a:lnTo>
                  <a:lnTo>
                    <a:pt x="120" y="115"/>
                  </a:lnTo>
                  <a:lnTo>
                    <a:pt x="119" y="101"/>
                  </a:lnTo>
                  <a:lnTo>
                    <a:pt x="116" y="89"/>
                  </a:lnTo>
                  <a:lnTo>
                    <a:pt x="111" y="78"/>
                  </a:lnTo>
                  <a:lnTo>
                    <a:pt x="107" y="67"/>
                  </a:lnTo>
                  <a:lnTo>
                    <a:pt x="100" y="56"/>
                  </a:lnTo>
                  <a:lnTo>
                    <a:pt x="94" y="46"/>
                  </a:lnTo>
                  <a:lnTo>
                    <a:pt x="86" y="37"/>
                  </a:lnTo>
                  <a:lnTo>
                    <a:pt x="78" y="28"/>
                  </a:lnTo>
                  <a:lnTo>
                    <a:pt x="68" y="21"/>
                  </a:lnTo>
                  <a:lnTo>
                    <a:pt x="58" y="15"/>
                  </a:lnTo>
                  <a:lnTo>
                    <a:pt x="47" y="9"/>
                  </a:lnTo>
                  <a:lnTo>
                    <a:pt x="37" y="6"/>
                  </a:lnTo>
                  <a:lnTo>
                    <a:pt x="25" y="2"/>
                  </a:lnTo>
                  <a:lnTo>
                    <a:pt x="13" y="0"/>
                  </a:lnTo>
                  <a:lnTo>
                    <a:pt x="0" y="0"/>
                  </a:lnTo>
                  <a:lnTo>
                    <a:pt x="0" y="26"/>
                  </a:lnTo>
                  <a:lnTo>
                    <a:pt x="11" y="26"/>
                  </a:lnTo>
                  <a:lnTo>
                    <a:pt x="20" y="28"/>
                  </a:lnTo>
                  <a:lnTo>
                    <a:pt x="30" y="31"/>
                  </a:lnTo>
                  <a:lnTo>
                    <a:pt x="39" y="34"/>
                  </a:lnTo>
                  <a:lnTo>
                    <a:pt x="47" y="38"/>
                  </a:lnTo>
                  <a:lnTo>
                    <a:pt x="55" y="44"/>
                  </a:lnTo>
                  <a:lnTo>
                    <a:pt x="63" y="50"/>
                  </a:lnTo>
                  <a:lnTo>
                    <a:pt x="69" y="56"/>
                  </a:lnTo>
                  <a:lnTo>
                    <a:pt x="76" y="63"/>
                  </a:lnTo>
                  <a:lnTo>
                    <a:pt x="81" y="70"/>
                  </a:lnTo>
                  <a:lnTo>
                    <a:pt x="85" y="79"/>
                  </a:lnTo>
                  <a:lnTo>
                    <a:pt x="90" y="88"/>
                  </a:lnTo>
                  <a:lnTo>
                    <a:pt x="93" y="97"/>
                  </a:lnTo>
                  <a:lnTo>
                    <a:pt x="95" y="107"/>
                  </a:lnTo>
                  <a:lnTo>
                    <a:pt x="96" y="117"/>
                  </a:lnTo>
                  <a:lnTo>
                    <a:pt x="97" y="127"/>
                  </a:lnTo>
                  <a:lnTo>
                    <a:pt x="121" y="127"/>
                  </a:lnTo>
                  <a:close/>
                </a:path>
              </a:pathLst>
            </a:custGeom>
            <a:solidFill>
              <a:srgbClr val="1F1A17"/>
            </a:solidFill>
            <a:ln w="9525">
              <a:noFill/>
              <a:round/>
              <a:headEnd/>
              <a:tailEnd/>
            </a:ln>
          </p:spPr>
          <p:txBody>
            <a:bodyPr/>
            <a:lstStyle/>
            <a:p>
              <a:endParaRPr lang="en-US"/>
            </a:p>
          </p:txBody>
        </p:sp>
        <p:sp>
          <p:nvSpPr>
            <p:cNvPr id="45364" name="Freeform 301"/>
            <p:cNvSpPr>
              <a:spLocks/>
            </p:cNvSpPr>
            <p:nvPr/>
          </p:nvSpPr>
          <p:spPr bwMode="auto">
            <a:xfrm>
              <a:off x="3549" y="2959"/>
              <a:ext cx="72" cy="77"/>
            </a:xfrm>
            <a:custGeom>
              <a:avLst/>
              <a:gdLst>
                <a:gd name="T0" fmla="*/ 8 w 216"/>
                <a:gd name="T1" fmla="*/ 5 h 229"/>
                <a:gd name="T2" fmla="*/ 8 w 216"/>
                <a:gd name="T3" fmla="*/ 6 h 229"/>
                <a:gd name="T4" fmla="*/ 8 w 216"/>
                <a:gd name="T5" fmla="*/ 6 h 229"/>
                <a:gd name="T6" fmla="*/ 7 w 216"/>
                <a:gd name="T7" fmla="*/ 7 h 229"/>
                <a:gd name="T8" fmla="*/ 7 w 216"/>
                <a:gd name="T9" fmla="*/ 8 h 229"/>
                <a:gd name="T10" fmla="*/ 6 w 216"/>
                <a:gd name="T11" fmla="*/ 8 h 229"/>
                <a:gd name="T12" fmla="*/ 5 w 216"/>
                <a:gd name="T13" fmla="*/ 8 h 229"/>
                <a:gd name="T14" fmla="*/ 4 w 216"/>
                <a:gd name="T15" fmla="*/ 9 h 229"/>
                <a:gd name="T16" fmla="*/ 4 w 216"/>
                <a:gd name="T17" fmla="*/ 9 h 229"/>
                <a:gd name="T18" fmla="*/ 3 w 216"/>
                <a:gd name="T19" fmla="*/ 8 h 229"/>
                <a:gd name="T20" fmla="*/ 2 w 216"/>
                <a:gd name="T21" fmla="*/ 8 h 229"/>
                <a:gd name="T22" fmla="*/ 1 w 216"/>
                <a:gd name="T23" fmla="*/ 8 h 229"/>
                <a:gd name="T24" fmla="*/ 1 w 216"/>
                <a:gd name="T25" fmla="*/ 7 h 229"/>
                <a:gd name="T26" fmla="*/ 0 w 216"/>
                <a:gd name="T27" fmla="*/ 6 h 229"/>
                <a:gd name="T28" fmla="*/ 0 w 216"/>
                <a:gd name="T29" fmla="*/ 6 h 229"/>
                <a:gd name="T30" fmla="*/ 0 w 216"/>
                <a:gd name="T31" fmla="*/ 5 h 229"/>
                <a:gd name="T32" fmla="*/ 0 w 216"/>
                <a:gd name="T33" fmla="*/ 4 h 229"/>
                <a:gd name="T34" fmla="*/ 0 w 216"/>
                <a:gd name="T35" fmla="*/ 3 h 229"/>
                <a:gd name="T36" fmla="*/ 0 w 216"/>
                <a:gd name="T37" fmla="*/ 2 h 229"/>
                <a:gd name="T38" fmla="*/ 1 w 216"/>
                <a:gd name="T39" fmla="*/ 2 h 229"/>
                <a:gd name="T40" fmla="*/ 1 w 216"/>
                <a:gd name="T41" fmla="*/ 1 h 229"/>
                <a:gd name="T42" fmla="*/ 2 w 216"/>
                <a:gd name="T43" fmla="*/ 1 h 229"/>
                <a:gd name="T44" fmla="*/ 3 w 216"/>
                <a:gd name="T45" fmla="*/ 0 h 229"/>
                <a:gd name="T46" fmla="*/ 4 w 216"/>
                <a:gd name="T47" fmla="*/ 0 h 229"/>
                <a:gd name="T48" fmla="*/ 4 w 216"/>
                <a:gd name="T49" fmla="*/ 0 h 229"/>
                <a:gd name="T50" fmla="*/ 5 w 216"/>
                <a:gd name="T51" fmla="*/ 0 h 229"/>
                <a:gd name="T52" fmla="*/ 6 w 216"/>
                <a:gd name="T53" fmla="*/ 1 h 229"/>
                <a:gd name="T54" fmla="*/ 7 w 216"/>
                <a:gd name="T55" fmla="*/ 1 h 229"/>
                <a:gd name="T56" fmla="*/ 7 w 216"/>
                <a:gd name="T57" fmla="*/ 2 h 229"/>
                <a:gd name="T58" fmla="*/ 8 w 216"/>
                <a:gd name="T59" fmla="*/ 2 h 229"/>
                <a:gd name="T60" fmla="*/ 8 w 216"/>
                <a:gd name="T61" fmla="*/ 3 h 229"/>
                <a:gd name="T62" fmla="*/ 8 w 216"/>
                <a:gd name="T63" fmla="*/ 4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
                <a:gd name="T97" fmla="*/ 0 h 229"/>
                <a:gd name="T98" fmla="*/ 216 w 216"/>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 h="229">
                  <a:moveTo>
                    <a:pt x="216" y="115"/>
                  </a:moveTo>
                  <a:lnTo>
                    <a:pt x="216" y="126"/>
                  </a:lnTo>
                  <a:lnTo>
                    <a:pt x="214" y="138"/>
                  </a:lnTo>
                  <a:lnTo>
                    <a:pt x="212" y="149"/>
                  </a:lnTo>
                  <a:lnTo>
                    <a:pt x="209" y="159"/>
                  </a:lnTo>
                  <a:lnTo>
                    <a:pt x="205" y="169"/>
                  </a:lnTo>
                  <a:lnTo>
                    <a:pt x="199" y="179"/>
                  </a:lnTo>
                  <a:lnTo>
                    <a:pt x="193" y="187"/>
                  </a:lnTo>
                  <a:lnTo>
                    <a:pt x="186" y="195"/>
                  </a:lnTo>
                  <a:lnTo>
                    <a:pt x="179" y="203"/>
                  </a:lnTo>
                  <a:lnTo>
                    <a:pt x="170" y="210"/>
                  </a:lnTo>
                  <a:lnTo>
                    <a:pt x="161" y="216"/>
                  </a:lnTo>
                  <a:lnTo>
                    <a:pt x="152" y="221"/>
                  </a:lnTo>
                  <a:lnTo>
                    <a:pt x="142" y="224"/>
                  </a:lnTo>
                  <a:lnTo>
                    <a:pt x="131" y="227"/>
                  </a:lnTo>
                  <a:lnTo>
                    <a:pt x="120" y="229"/>
                  </a:lnTo>
                  <a:lnTo>
                    <a:pt x="108" y="229"/>
                  </a:lnTo>
                  <a:lnTo>
                    <a:pt x="97" y="229"/>
                  </a:lnTo>
                  <a:lnTo>
                    <a:pt x="86" y="227"/>
                  </a:lnTo>
                  <a:lnTo>
                    <a:pt x="75" y="224"/>
                  </a:lnTo>
                  <a:lnTo>
                    <a:pt x="65" y="221"/>
                  </a:lnTo>
                  <a:lnTo>
                    <a:pt x="56" y="216"/>
                  </a:lnTo>
                  <a:lnTo>
                    <a:pt x="47" y="210"/>
                  </a:lnTo>
                  <a:lnTo>
                    <a:pt x="38" y="203"/>
                  </a:lnTo>
                  <a:lnTo>
                    <a:pt x="31" y="195"/>
                  </a:lnTo>
                  <a:lnTo>
                    <a:pt x="24" y="187"/>
                  </a:lnTo>
                  <a:lnTo>
                    <a:pt x="18" y="179"/>
                  </a:lnTo>
                  <a:lnTo>
                    <a:pt x="12" y="169"/>
                  </a:lnTo>
                  <a:lnTo>
                    <a:pt x="8" y="159"/>
                  </a:lnTo>
                  <a:lnTo>
                    <a:pt x="5" y="149"/>
                  </a:lnTo>
                  <a:lnTo>
                    <a:pt x="3" y="138"/>
                  </a:lnTo>
                  <a:lnTo>
                    <a:pt x="0" y="126"/>
                  </a:lnTo>
                  <a:lnTo>
                    <a:pt x="0" y="115"/>
                  </a:lnTo>
                  <a:lnTo>
                    <a:pt x="0" y="103"/>
                  </a:lnTo>
                  <a:lnTo>
                    <a:pt x="3" y="91"/>
                  </a:lnTo>
                  <a:lnTo>
                    <a:pt x="5" y="80"/>
                  </a:lnTo>
                  <a:lnTo>
                    <a:pt x="8" y="71"/>
                  </a:lnTo>
                  <a:lnTo>
                    <a:pt x="12" y="60"/>
                  </a:lnTo>
                  <a:lnTo>
                    <a:pt x="18" y="50"/>
                  </a:lnTo>
                  <a:lnTo>
                    <a:pt x="24" y="42"/>
                  </a:lnTo>
                  <a:lnTo>
                    <a:pt x="31" y="34"/>
                  </a:lnTo>
                  <a:lnTo>
                    <a:pt x="38" y="26"/>
                  </a:lnTo>
                  <a:lnTo>
                    <a:pt x="47" y="19"/>
                  </a:lnTo>
                  <a:lnTo>
                    <a:pt x="56" y="15"/>
                  </a:lnTo>
                  <a:lnTo>
                    <a:pt x="65" y="10"/>
                  </a:lnTo>
                  <a:lnTo>
                    <a:pt x="75" y="5"/>
                  </a:lnTo>
                  <a:lnTo>
                    <a:pt x="86" y="3"/>
                  </a:lnTo>
                  <a:lnTo>
                    <a:pt x="97" y="1"/>
                  </a:lnTo>
                  <a:lnTo>
                    <a:pt x="108" y="0"/>
                  </a:lnTo>
                  <a:lnTo>
                    <a:pt x="120" y="1"/>
                  </a:lnTo>
                  <a:lnTo>
                    <a:pt x="131" y="3"/>
                  </a:lnTo>
                  <a:lnTo>
                    <a:pt x="142" y="5"/>
                  </a:lnTo>
                  <a:lnTo>
                    <a:pt x="152" y="10"/>
                  </a:lnTo>
                  <a:lnTo>
                    <a:pt x="161" y="15"/>
                  </a:lnTo>
                  <a:lnTo>
                    <a:pt x="170" y="19"/>
                  </a:lnTo>
                  <a:lnTo>
                    <a:pt x="179" y="26"/>
                  </a:lnTo>
                  <a:lnTo>
                    <a:pt x="186" y="34"/>
                  </a:lnTo>
                  <a:lnTo>
                    <a:pt x="193" y="42"/>
                  </a:lnTo>
                  <a:lnTo>
                    <a:pt x="199" y="50"/>
                  </a:lnTo>
                  <a:lnTo>
                    <a:pt x="205" y="60"/>
                  </a:lnTo>
                  <a:lnTo>
                    <a:pt x="209" y="71"/>
                  </a:lnTo>
                  <a:lnTo>
                    <a:pt x="212" y="80"/>
                  </a:lnTo>
                  <a:lnTo>
                    <a:pt x="214" y="91"/>
                  </a:lnTo>
                  <a:lnTo>
                    <a:pt x="216" y="103"/>
                  </a:lnTo>
                  <a:lnTo>
                    <a:pt x="216" y="115"/>
                  </a:lnTo>
                  <a:close/>
                </a:path>
              </a:pathLst>
            </a:custGeom>
            <a:solidFill>
              <a:srgbClr val="E87A41"/>
            </a:solidFill>
            <a:ln w="9525">
              <a:noFill/>
              <a:round/>
              <a:headEnd/>
              <a:tailEnd/>
            </a:ln>
          </p:spPr>
          <p:txBody>
            <a:bodyPr/>
            <a:lstStyle/>
            <a:p>
              <a:endParaRPr lang="en-US"/>
            </a:p>
          </p:txBody>
        </p:sp>
        <p:sp>
          <p:nvSpPr>
            <p:cNvPr id="45365" name="Freeform 302"/>
            <p:cNvSpPr>
              <a:spLocks/>
            </p:cNvSpPr>
            <p:nvPr/>
          </p:nvSpPr>
          <p:spPr bwMode="auto">
            <a:xfrm>
              <a:off x="3585" y="2998"/>
              <a:ext cx="41" cy="42"/>
            </a:xfrm>
            <a:custGeom>
              <a:avLst/>
              <a:gdLst>
                <a:gd name="T0" fmla="*/ 0 w 121"/>
                <a:gd name="T1" fmla="*/ 5 h 127"/>
                <a:gd name="T2" fmla="*/ 0 w 121"/>
                <a:gd name="T3" fmla="*/ 5 h 127"/>
                <a:gd name="T4" fmla="*/ 0 w 121"/>
                <a:gd name="T5" fmla="*/ 5 h 127"/>
                <a:gd name="T6" fmla="*/ 1 w 121"/>
                <a:gd name="T7" fmla="*/ 5 h 127"/>
                <a:gd name="T8" fmla="*/ 1 w 121"/>
                <a:gd name="T9" fmla="*/ 4 h 127"/>
                <a:gd name="T10" fmla="*/ 2 w 121"/>
                <a:gd name="T11" fmla="*/ 4 h 127"/>
                <a:gd name="T12" fmla="*/ 2 w 121"/>
                <a:gd name="T13" fmla="*/ 4 h 127"/>
                <a:gd name="T14" fmla="*/ 3 w 121"/>
                <a:gd name="T15" fmla="*/ 4 h 127"/>
                <a:gd name="T16" fmla="*/ 3 w 121"/>
                <a:gd name="T17" fmla="*/ 4 h 127"/>
                <a:gd name="T18" fmla="*/ 3 w 121"/>
                <a:gd name="T19" fmla="*/ 3 h 127"/>
                <a:gd name="T20" fmla="*/ 4 w 121"/>
                <a:gd name="T21" fmla="*/ 3 h 127"/>
                <a:gd name="T22" fmla="*/ 4 w 121"/>
                <a:gd name="T23" fmla="*/ 3 h 127"/>
                <a:gd name="T24" fmla="*/ 4 w 121"/>
                <a:gd name="T25" fmla="*/ 2 h 127"/>
                <a:gd name="T26" fmla="*/ 4 w 121"/>
                <a:gd name="T27" fmla="*/ 2 h 127"/>
                <a:gd name="T28" fmla="*/ 4 w 121"/>
                <a:gd name="T29" fmla="*/ 1 h 127"/>
                <a:gd name="T30" fmla="*/ 5 w 121"/>
                <a:gd name="T31" fmla="*/ 1 h 127"/>
                <a:gd name="T32" fmla="*/ 5 w 121"/>
                <a:gd name="T33" fmla="*/ 0 h 127"/>
                <a:gd name="T34" fmla="*/ 5 w 121"/>
                <a:gd name="T35" fmla="*/ 0 h 127"/>
                <a:gd name="T36" fmla="*/ 4 w 121"/>
                <a:gd name="T37" fmla="*/ 0 h 127"/>
                <a:gd name="T38" fmla="*/ 4 w 121"/>
                <a:gd name="T39" fmla="*/ 0 h 127"/>
                <a:gd name="T40" fmla="*/ 4 w 121"/>
                <a:gd name="T41" fmla="*/ 1 h 127"/>
                <a:gd name="T42" fmla="*/ 4 w 121"/>
                <a:gd name="T43" fmla="*/ 1 h 127"/>
                <a:gd name="T44" fmla="*/ 3 w 121"/>
                <a:gd name="T45" fmla="*/ 1 h 127"/>
                <a:gd name="T46" fmla="*/ 3 w 121"/>
                <a:gd name="T47" fmla="*/ 2 h 127"/>
                <a:gd name="T48" fmla="*/ 3 w 121"/>
                <a:gd name="T49" fmla="*/ 2 h 127"/>
                <a:gd name="T50" fmla="*/ 3 w 121"/>
                <a:gd name="T51" fmla="*/ 2 h 127"/>
                <a:gd name="T52" fmla="*/ 3 w 121"/>
                <a:gd name="T53" fmla="*/ 3 h 127"/>
                <a:gd name="T54" fmla="*/ 2 w 121"/>
                <a:gd name="T55" fmla="*/ 3 h 127"/>
                <a:gd name="T56" fmla="*/ 2 w 121"/>
                <a:gd name="T57" fmla="*/ 3 h 127"/>
                <a:gd name="T58" fmla="*/ 2 w 121"/>
                <a:gd name="T59" fmla="*/ 3 h 127"/>
                <a:gd name="T60" fmla="*/ 1 w 121"/>
                <a:gd name="T61" fmla="*/ 3 h 127"/>
                <a:gd name="T62" fmla="*/ 1 w 121"/>
                <a:gd name="T63" fmla="*/ 4 h 127"/>
                <a:gd name="T64" fmla="*/ 1 w 121"/>
                <a:gd name="T65" fmla="*/ 4 h 127"/>
                <a:gd name="T66" fmla="*/ 0 w 121"/>
                <a:gd name="T67" fmla="*/ 4 h 127"/>
                <a:gd name="T68" fmla="*/ 0 w 121"/>
                <a:gd name="T69" fmla="*/ 4 h 127"/>
                <a:gd name="T70" fmla="*/ 0 w 121"/>
                <a:gd name="T71" fmla="*/ 4 h 127"/>
                <a:gd name="T72" fmla="*/ 0 w 121"/>
                <a:gd name="T73" fmla="*/ 5 h 127"/>
                <a:gd name="T74" fmla="*/ 0 w 121"/>
                <a:gd name="T75" fmla="*/ 5 h 127"/>
                <a:gd name="T76" fmla="*/ 0 w 121"/>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0" y="127"/>
                  </a:moveTo>
                  <a:lnTo>
                    <a:pt x="0" y="127"/>
                  </a:lnTo>
                  <a:lnTo>
                    <a:pt x="13" y="127"/>
                  </a:lnTo>
                  <a:lnTo>
                    <a:pt x="25" y="125"/>
                  </a:lnTo>
                  <a:lnTo>
                    <a:pt x="37" y="122"/>
                  </a:lnTo>
                  <a:lnTo>
                    <a:pt x="48" y="118"/>
                  </a:lnTo>
                  <a:lnTo>
                    <a:pt x="59" y="113"/>
                  </a:lnTo>
                  <a:lnTo>
                    <a:pt x="68" y="106"/>
                  </a:lnTo>
                  <a:lnTo>
                    <a:pt x="78" y="98"/>
                  </a:lnTo>
                  <a:lnTo>
                    <a:pt x="86" y="90"/>
                  </a:lnTo>
                  <a:lnTo>
                    <a:pt x="94" y="82"/>
                  </a:lnTo>
                  <a:lnTo>
                    <a:pt x="101" y="71"/>
                  </a:lnTo>
                  <a:lnTo>
                    <a:pt x="106" y="61"/>
                  </a:lnTo>
                  <a:lnTo>
                    <a:pt x="112" y="49"/>
                  </a:lnTo>
                  <a:lnTo>
                    <a:pt x="116" y="37"/>
                  </a:lnTo>
                  <a:lnTo>
                    <a:pt x="118" y="25"/>
                  </a:lnTo>
                  <a:lnTo>
                    <a:pt x="120" y="13"/>
                  </a:lnTo>
                  <a:lnTo>
                    <a:pt x="121" y="0"/>
                  </a:lnTo>
                  <a:lnTo>
                    <a:pt x="97" y="0"/>
                  </a:lnTo>
                  <a:lnTo>
                    <a:pt x="97" y="10"/>
                  </a:lnTo>
                  <a:lnTo>
                    <a:pt x="94" y="20"/>
                  </a:lnTo>
                  <a:lnTo>
                    <a:pt x="92" y="30"/>
                  </a:lnTo>
                  <a:lnTo>
                    <a:pt x="89" y="38"/>
                  </a:lnTo>
                  <a:lnTo>
                    <a:pt x="86" y="48"/>
                  </a:lnTo>
                  <a:lnTo>
                    <a:pt x="81" y="56"/>
                  </a:lnTo>
                  <a:lnTo>
                    <a:pt x="76" y="64"/>
                  </a:lnTo>
                  <a:lnTo>
                    <a:pt x="70" y="71"/>
                  </a:lnTo>
                  <a:lnTo>
                    <a:pt x="63" y="78"/>
                  </a:lnTo>
                  <a:lnTo>
                    <a:pt x="56" y="83"/>
                  </a:lnTo>
                  <a:lnTo>
                    <a:pt x="48" y="89"/>
                  </a:lnTo>
                  <a:lnTo>
                    <a:pt x="39" y="92"/>
                  </a:lnTo>
                  <a:lnTo>
                    <a:pt x="30" y="96"/>
                  </a:lnTo>
                  <a:lnTo>
                    <a:pt x="21" y="98"/>
                  </a:lnTo>
                  <a:lnTo>
                    <a:pt x="11" y="101"/>
                  </a:lnTo>
                  <a:lnTo>
                    <a:pt x="0" y="101"/>
                  </a:lnTo>
                  <a:lnTo>
                    <a:pt x="0" y="127"/>
                  </a:lnTo>
                  <a:close/>
                </a:path>
              </a:pathLst>
            </a:custGeom>
            <a:solidFill>
              <a:srgbClr val="1F1A17"/>
            </a:solidFill>
            <a:ln w="9525">
              <a:noFill/>
              <a:round/>
              <a:headEnd/>
              <a:tailEnd/>
            </a:ln>
          </p:spPr>
          <p:txBody>
            <a:bodyPr/>
            <a:lstStyle/>
            <a:p>
              <a:endParaRPr lang="en-US"/>
            </a:p>
          </p:txBody>
        </p:sp>
        <p:sp>
          <p:nvSpPr>
            <p:cNvPr id="45366" name="Freeform 303"/>
            <p:cNvSpPr>
              <a:spLocks/>
            </p:cNvSpPr>
            <p:nvPr/>
          </p:nvSpPr>
          <p:spPr bwMode="auto">
            <a:xfrm>
              <a:off x="3546" y="2998"/>
              <a:ext cx="39" cy="42"/>
            </a:xfrm>
            <a:custGeom>
              <a:avLst/>
              <a:gdLst>
                <a:gd name="T0" fmla="*/ 0 w 119"/>
                <a:gd name="T1" fmla="*/ 0 h 127"/>
                <a:gd name="T2" fmla="*/ 0 w 119"/>
                <a:gd name="T3" fmla="*/ 0 h 127"/>
                <a:gd name="T4" fmla="*/ 0 w 119"/>
                <a:gd name="T5" fmla="*/ 0 h 127"/>
                <a:gd name="T6" fmla="*/ 0 w 119"/>
                <a:gd name="T7" fmla="*/ 1 h 127"/>
                <a:gd name="T8" fmla="*/ 0 w 119"/>
                <a:gd name="T9" fmla="*/ 1 h 127"/>
                <a:gd name="T10" fmla="*/ 0 w 119"/>
                <a:gd name="T11" fmla="*/ 2 h 127"/>
                <a:gd name="T12" fmla="*/ 1 w 119"/>
                <a:gd name="T13" fmla="*/ 2 h 127"/>
                <a:gd name="T14" fmla="*/ 1 w 119"/>
                <a:gd name="T15" fmla="*/ 3 h 127"/>
                <a:gd name="T16" fmla="*/ 1 w 119"/>
                <a:gd name="T17" fmla="*/ 3 h 127"/>
                <a:gd name="T18" fmla="*/ 1 w 119"/>
                <a:gd name="T19" fmla="*/ 3 h 127"/>
                <a:gd name="T20" fmla="*/ 2 w 119"/>
                <a:gd name="T21" fmla="*/ 4 h 127"/>
                <a:gd name="T22" fmla="*/ 2 w 119"/>
                <a:gd name="T23" fmla="*/ 4 h 127"/>
                <a:gd name="T24" fmla="*/ 2 w 119"/>
                <a:gd name="T25" fmla="*/ 4 h 127"/>
                <a:gd name="T26" fmla="*/ 3 w 119"/>
                <a:gd name="T27" fmla="*/ 4 h 127"/>
                <a:gd name="T28" fmla="*/ 3 w 119"/>
                <a:gd name="T29" fmla="*/ 4 h 127"/>
                <a:gd name="T30" fmla="*/ 3 w 119"/>
                <a:gd name="T31" fmla="*/ 5 h 127"/>
                <a:gd name="T32" fmla="*/ 4 w 119"/>
                <a:gd name="T33" fmla="*/ 5 h 127"/>
                <a:gd name="T34" fmla="*/ 4 w 119"/>
                <a:gd name="T35" fmla="*/ 5 h 127"/>
                <a:gd name="T36" fmla="*/ 4 w 119"/>
                <a:gd name="T37" fmla="*/ 4 h 127"/>
                <a:gd name="T38" fmla="*/ 4 w 119"/>
                <a:gd name="T39" fmla="*/ 4 h 127"/>
                <a:gd name="T40" fmla="*/ 3 w 119"/>
                <a:gd name="T41" fmla="*/ 4 h 127"/>
                <a:gd name="T42" fmla="*/ 3 w 119"/>
                <a:gd name="T43" fmla="*/ 4 h 127"/>
                <a:gd name="T44" fmla="*/ 3 w 119"/>
                <a:gd name="T45" fmla="*/ 3 h 127"/>
                <a:gd name="T46" fmla="*/ 3 w 119"/>
                <a:gd name="T47" fmla="*/ 3 h 127"/>
                <a:gd name="T48" fmla="*/ 2 w 119"/>
                <a:gd name="T49" fmla="*/ 3 h 127"/>
                <a:gd name="T50" fmla="*/ 2 w 119"/>
                <a:gd name="T51" fmla="*/ 3 h 127"/>
                <a:gd name="T52" fmla="*/ 2 w 119"/>
                <a:gd name="T53" fmla="*/ 3 h 127"/>
                <a:gd name="T54" fmla="*/ 2 w 119"/>
                <a:gd name="T55" fmla="*/ 2 h 127"/>
                <a:gd name="T56" fmla="*/ 1 w 119"/>
                <a:gd name="T57" fmla="*/ 2 h 127"/>
                <a:gd name="T58" fmla="*/ 1 w 119"/>
                <a:gd name="T59" fmla="*/ 2 h 127"/>
                <a:gd name="T60" fmla="*/ 1 w 119"/>
                <a:gd name="T61" fmla="*/ 1 h 127"/>
                <a:gd name="T62" fmla="*/ 1 w 119"/>
                <a:gd name="T63" fmla="*/ 1 h 127"/>
                <a:gd name="T64" fmla="*/ 1 w 119"/>
                <a:gd name="T65" fmla="*/ 1 h 127"/>
                <a:gd name="T66" fmla="*/ 1 w 119"/>
                <a:gd name="T67" fmla="*/ 0 h 127"/>
                <a:gd name="T68" fmla="*/ 1 w 119"/>
                <a:gd name="T69" fmla="*/ 0 h 127"/>
                <a:gd name="T70" fmla="*/ 1 w 119"/>
                <a:gd name="T71" fmla="*/ 0 h 127"/>
                <a:gd name="T72" fmla="*/ 0 w 119"/>
                <a:gd name="T73" fmla="*/ 0 h 127"/>
                <a:gd name="T74" fmla="*/ 0 w 119"/>
                <a:gd name="T75" fmla="*/ 0 h 127"/>
                <a:gd name="T76" fmla="*/ 0 w 119"/>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27"/>
                <a:gd name="T119" fmla="*/ 119 w 119"/>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27">
                  <a:moveTo>
                    <a:pt x="0" y="0"/>
                  </a:moveTo>
                  <a:lnTo>
                    <a:pt x="0" y="0"/>
                  </a:lnTo>
                  <a:lnTo>
                    <a:pt x="0" y="12"/>
                  </a:lnTo>
                  <a:lnTo>
                    <a:pt x="2" y="25"/>
                  </a:lnTo>
                  <a:lnTo>
                    <a:pt x="4" y="37"/>
                  </a:lnTo>
                  <a:lnTo>
                    <a:pt x="8" y="49"/>
                  </a:lnTo>
                  <a:lnTo>
                    <a:pt x="14" y="61"/>
                  </a:lnTo>
                  <a:lnTo>
                    <a:pt x="19" y="71"/>
                  </a:lnTo>
                  <a:lnTo>
                    <a:pt x="25" y="82"/>
                  </a:lnTo>
                  <a:lnTo>
                    <a:pt x="34" y="90"/>
                  </a:lnTo>
                  <a:lnTo>
                    <a:pt x="42" y="98"/>
                  </a:lnTo>
                  <a:lnTo>
                    <a:pt x="51" y="106"/>
                  </a:lnTo>
                  <a:lnTo>
                    <a:pt x="61" y="113"/>
                  </a:lnTo>
                  <a:lnTo>
                    <a:pt x="72" y="118"/>
                  </a:lnTo>
                  <a:lnTo>
                    <a:pt x="83" y="122"/>
                  </a:lnTo>
                  <a:lnTo>
                    <a:pt x="95" y="125"/>
                  </a:lnTo>
                  <a:lnTo>
                    <a:pt x="106" y="127"/>
                  </a:lnTo>
                  <a:lnTo>
                    <a:pt x="119" y="127"/>
                  </a:lnTo>
                  <a:lnTo>
                    <a:pt x="119" y="101"/>
                  </a:lnTo>
                  <a:lnTo>
                    <a:pt x="109" y="101"/>
                  </a:lnTo>
                  <a:lnTo>
                    <a:pt x="99" y="98"/>
                  </a:lnTo>
                  <a:lnTo>
                    <a:pt x="90" y="96"/>
                  </a:lnTo>
                  <a:lnTo>
                    <a:pt x="81" y="92"/>
                  </a:lnTo>
                  <a:lnTo>
                    <a:pt x="72" y="89"/>
                  </a:lnTo>
                  <a:lnTo>
                    <a:pt x="64" y="83"/>
                  </a:lnTo>
                  <a:lnTo>
                    <a:pt x="57" y="78"/>
                  </a:lnTo>
                  <a:lnTo>
                    <a:pt x="50" y="71"/>
                  </a:lnTo>
                  <a:lnTo>
                    <a:pt x="44" y="64"/>
                  </a:lnTo>
                  <a:lnTo>
                    <a:pt x="38" y="56"/>
                  </a:lnTo>
                  <a:lnTo>
                    <a:pt x="34" y="48"/>
                  </a:lnTo>
                  <a:lnTo>
                    <a:pt x="31" y="38"/>
                  </a:lnTo>
                  <a:lnTo>
                    <a:pt x="28" y="30"/>
                  </a:lnTo>
                  <a:lnTo>
                    <a:pt x="25" y="20"/>
                  </a:lnTo>
                  <a:lnTo>
                    <a:pt x="23" y="10"/>
                  </a:lnTo>
                  <a:lnTo>
                    <a:pt x="23" y="0"/>
                  </a:lnTo>
                  <a:lnTo>
                    <a:pt x="0" y="0"/>
                  </a:lnTo>
                  <a:close/>
                </a:path>
              </a:pathLst>
            </a:custGeom>
            <a:solidFill>
              <a:srgbClr val="1F1A17"/>
            </a:solidFill>
            <a:ln w="9525">
              <a:noFill/>
              <a:round/>
              <a:headEnd/>
              <a:tailEnd/>
            </a:ln>
          </p:spPr>
          <p:txBody>
            <a:bodyPr/>
            <a:lstStyle/>
            <a:p>
              <a:endParaRPr lang="en-US"/>
            </a:p>
          </p:txBody>
        </p:sp>
        <p:sp>
          <p:nvSpPr>
            <p:cNvPr id="45367" name="Freeform 304"/>
            <p:cNvSpPr>
              <a:spLocks/>
            </p:cNvSpPr>
            <p:nvPr/>
          </p:nvSpPr>
          <p:spPr bwMode="auto">
            <a:xfrm>
              <a:off x="3546" y="2955"/>
              <a:ext cx="39" cy="43"/>
            </a:xfrm>
            <a:custGeom>
              <a:avLst/>
              <a:gdLst>
                <a:gd name="T0" fmla="*/ 4 w 119"/>
                <a:gd name="T1" fmla="*/ 0 h 128"/>
                <a:gd name="T2" fmla="*/ 4 w 119"/>
                <a:gd name="T3" fmla="*/ 0 h 128"/>
                <a:gd name="T4" fmla="*/ 4 w 119"/>
                <a:gd name="T5" fmla="*/ 0 h 128"/>
                <a:gd name="T6" fmla="*/ 3 w 119"/>
                <a:gd name="T7" fmla="*/ 0 h 128"/>
                <a:gd name="T8" fmla="*/ 3 w 119"/>
                <a:gd name="T9" fmla="*/ 0 h 128"/>
                <a:gd name="T10" fmla="*/ 3 w 119"/>
                <a:gd name="T11" fmla="*/ 0 h 128"/>
                <a:gd name="T12" fmla="*/ 2 w 119"/>
                <a:gd name="T13" fmla="*/ 1 h 128"/>
                <a:gd name="T14" fmla="*/ 2 w 119"/>
                <a:gd name="T15" fmla="*/ 1 h 128"/>
                <a:gd name="T16" fmla="*/ 2 w 119"/>
                <a:gd name="T17" fmla="*/ 1 h 128"/>
                <a:gd name="T18" fmla="*/ 1 w 119"/>
                <a:gd name="T19" fmla="*/ 1 h 128"/>
                <a:gd name="T20" fmla="*/ 1 w 119"/>
                <a:gd name="T21" fmla="*/ 2 h 128"/>
                <a:gd name="T22" fmla="*/ 1 w 119"/>
                <a:gd name="T23" fmla="*/ 2 h 128"/>
                <a:gd name="T24" fmla="*/ 1 w 119"/>
                <a:gd name="T25" fmla="*/ 3 h 128"/>
                <a:gd name="T26" fmla="*/ 0 w 119"/>
                <a:gd name="T27" fmla="*/ 3 h 128"/>
                <a:gd name="T28" fmla="*/ 0 w 119"/>
                <a:gd name="T29" fmla="*/ 3 h 128"/>
                <a:gd name="T30" fmla="*/ 0 w 119"/>
                <a:gd name="T31" fmla="*/ 4 h 128"/>
                <a:gd name="T32" fmla="*/ 0 w 119"/>
                <a:gd name="T33" fmla="*/ 4 h 128"/>
                <a:gd name="T34" fmla="*/ 0 w 119"/>
                <a:gd name="T35" fmla="*/ 5 h 128"/>
                <a:gd name="T36" fmla="*/ 1 w 119"/>
                <a:gd name="T37" fmla="*/ 5 h 128"/>
                <a:gd name="T38" fmla="*/ 1 w 119"/>
                <a:gd name="T39" fmla="*/ 4 h 128"/>
                <a:gd name="T40" fmla="*/ 1 w 119"/>
                <a:gd name="T41" fmla="*/ 4 h 128"/>
                <a:gd name="T42" fmla="*/ 1 w 119"/>
                <a:gd name="T43" fmla="*/ 4 h 128"/>
                <a:gd name="T44" fmla="*/ 1 w 119"/>
                <a:gd name="T45" fmla="*/ 3 h 128"/>
                <a:gd name="T46" fmla="*/ 1 w 119"/>
                <a:gd name="T47" fmla="*/ 3 h 128"/>
                <a:gd name="T48" fmla="*/ 1 w 119"/>
                <a:gd name="T49" fmla="*/ 3 h 128"/>
                <a:gd name="T50" fmla="*/ 2 w 119"/>
                <a:gd name="T51" fmla="*/ 2 h 128"/>
                <a:gd name="T52" fmla="*/ 2 w 119"/>
                <a:gd name="T53" fmla="*/ 2 h 128"/>
                <a:gd name="T54" fmla="*/ 2 w 119"/>
                <a:gd name="T55" fmla="*/ 2 h 128"/>
                <a:gd name="T56" fmla="*/ 2 w 119"/>
                <a:gd name="T57" fmla="*/ 2 h 128"/>
                <a:gd name="T58" fmla="*/ 3 w 119"/>
                <a:gd name="T59" fmla="*/ 1 h 128"/>
                <a:gd name="T60" fmla="*/ 3 w 119"/>
                <a:gd name="T61" fmla="*/ 1 h 128"/>
                <a:gd name="T62" fmla="*/ 3 w 119"/>
                <a:gd name="T63" fmla="*/ 1 h 128"/>
                <a:gd name="T64" fmla="*/ 3 w 119"/>
                <a:gd name="T65" fmla="*/ 1 h 128"/>
                <a:gd name="T66" fmla="*/ 4 w 119"/>
                <a:gd name="T67" fmla="*/ 1 h 128"/>
                <a:gd name="T68" fmla="*/ 4 w 119"/>
                <a:gd name="T69" fmla="*/ 1 h 128"/>
                <a:gd name="T70" fmla="*/ 4 w 119"/>
                <a:gd name="T71" fmla="*/ 1 h 128"/>
                <a:gd name="T72" fmla="*/ 4 w 119"/>
                <a:gd name="T73" fmla="*/ 0 h 128"/>
                <a:gd name="T74" fmla="*/ 4 w 119"/>
                <a:gd name="T75" fmla="*/ 0 h 128"/>
                <a:gd name="T76" fmla="*/ 4 w 119"/>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28"/>
                <a:gd name="T119" fmla="*/ 119 w 119"/>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28">
                  <a:moveTo>
                    <a:pt x="119" y="0"/>
                  </a:moveTo>
                  <a:lnTo>
                    <a:pt x="119" y="0"/>
                  </a:lnTo>
                  <a:lnTo>
                    <a:pt x="106" y="1"/>
                  </a:lnTo>
                  <a:lnTo>
                    <a:pt x="95" y="2"/>
                  </a:lnTo>
                  <a:lnTo>
                    <a:pt x="83" y="6"/>
                  </a:lnTo>
                  <a:lnTo>
                    <a:pt x="72" y="10"/>
                  </a:lnTo>
                  <a:lnTo>
                    <a:pt x="61" y="16"/>
                  </a:lnTo>
                  <a:lnTo>
                    <a:pt x="51" y="22"/>
                  </a:lnTo>
                  <a:lnTo>
                    <a:pt x="42" y="29"/>
                  </a:lnTo>
                  <a:lnTo>
                    <a:pt x="34" y="37"/>
                  </a:lnTo>
                  <a:lnTo>
                    <a:pt x="25" y="47"/>
                  </a:lnTo>
                  <a:lnTo>
                    <a:pt x="19" y="56"/>
                  </a:lnTo>
                  <a:lnTo>
                    <a:pt x="14" y="67"/>
                  </a:lnTo>
                  <a:lnTo>
                    <a:pt x="8" y="78"/>
                  </a:lnTo>
                  <a:lnTo>
                    <a:pt x="4" y="90"/>
                  </a:lnTo>
                  <a:lnTo>
                    <a:pt x="2" y="102"/>
                  </a:lnTo>
                  <a:lnTo>
                    <a:pt x="0" y="115"/>
                  </a:lnTo>
                  <a:lnTo>
                    <a:pt x="0" y="128"/>
                  </a:lnTo>
                  <a:lnTo>
                    <a:pt x="23" y="128"/>
                  </a:lnTo>
                  <a:lnTo>
                    <a:pt x="23" y="117"/>
                  </a:lnTo>
                  <a:lnTo>
                    <a:pt x="25" y="108"/>
                  </a:lnTo>
                  <a:lnTo>
                    <a:pt x="28" y="98"/>
                  </a:lnTo>
                  <a:lnTo>
                    <a:pt x="31" y="89"/>
                  </a:lnTo>
                  <a:lnTo>
                    <a:pt x="34" y="80"/>
                  </a:lnTo>
                  <a:lnTo>
                    <a:pt x="38" y="72"/>
                  </a:lnTo>
                  <a:lnTo>
                    <a:pt x="44" y="63"/>
                  </a:lnTo>
                  <a:lnTo>
                    <a:pt x="50" y="56"/>
                  </a:lnTo>
                  <a:lnTo>
                    <a:pt x="57" y="50"/>
                  </a:lnTo>
                  <a:lnTo>
                    <a:pt x="64" y="44"/>
                  </a:lnTo>
                  <a:lnTo>
                    <a:pt x="72" y="39"/>
                  </a:lnTo>
                  <a:lnTo>
                    <a:pt x="81" y="35"/>
                  </a:lnTo>
                  <a:lnTo>
                    <a:pt x="90" y="31"/>
                  </a:lnTo>
                  <a:lnTo>
                    <a:pt x="99" y="29"/>
                  </a:lnTo>
                  <a:lnTo>
                    <a:pt x="109" y="28"/>
                  </a:lnTo>
                  <a:lnTo>
                    <a:pt x="119" y="26"/>
                  </a:lnTo>
                  <a:lnTo>
                    <a:pt x="119" y="0"/>
                  </a:lnTo>
                  <a:close/>
                </a:path>
              </a:pathLst>
            </a:custGeom>
            <a:solidFill>
              <a:srgbClr val="1F1A17"/>
            </a:solidFill>
            <a:ln w="9525">
              <a:noFill/>
              <a:round/>
              <a:headEnd/>
              <a:tailEnd/>
            </a:ln>
          </p:spPr>
          <p:txBody>
            <a:bodyPr/>
            <a:lstStyle/>
            <a:p>
              <a:endParaRPr lang="en-US"/>
            </a:p>
          </p:txBody>
        </p:sp>
        <p:sp>
          <p:nvSpPr>
            <p:cNvPr id="45368" name="Freeform 305"/>
            <p:cNvSpPr>
              <a:spLocks/>
            </p:cNvSpPr>
            <p:nvPr/>
          </p:nvSpPr>
          <p:spPr bwMode="auto">
            <a:xfrm>
              <a:off x="3585" y="2955"/>
              <a:ext cx="41" cy="43"/>
            </a:xfrm>
            <a:custGeom>
              <a:avLst/>
              <a:gdLst>
                <a:gd name="T0" fmla="*/ 5 w 121"/>
                <a:gd name="T1" fmla="*/ 5 h 128"/>
                <a:gd name="T2" fmla="*/ 5 w 121"/>
                <a:gd name="T3" fmla="*/ 5 h 128"/>
                <a:gd name="T4" fmla="*/ 5 w 121"/>
                <a:gd name="T5" fmla="*/ 4 h 128"/>
                <a:gd name="T6" fmla="*/ 5 w 121"/>
                <a:gd name="T7" fmla="*/ 4 h 128"/>
                <a:gd name="T8" fmla="*/ 4 w 121"/>
                <a:gd name="T9" fmla="*/ 3 h 128"/>
                <a:gd name="T10" fmla="*/ 4 w 121"/>
                <a:gd name="T11" fmla="*/ 3 h 128"/>
                <a:gd name="T12" fmla="*/ 4 w 121"/>
                <a:gd name="T13" fmla="*/ 3 h 128"/>
                <a:gd name="T14" fmla="*/ 4 w 121"/>
                <a:gd name="T15" fmla="*/ 2 h 128"/>
                <a:gd name="T16" fmla="*/ 4 w 121"/>
                <a:gd name="T17" fmla="*/ 2 h 128"/>
                <a:gd name="T18" fmla="*/ 3 w 121"/>
                <a:gd name="T19" fmla="*/ 1 h 128"/>
                <a:gd name="T20" fmla="*/ 3 w 121"/>
                <a:gd name="T21" fmla="*/ 1 h 128"/>
                <a:gd name="T22" fmla="*/ 3 w 121"/>
                <a:gd name="T23" fmla="*/ 1 h 128"/>
                <a:gd name="T24" fmla="*/ 2 w 121"/>
                <a:gd name="T25" fmla="*/ 1 h 128"/>
                <a:gd name="T26" fmla="*/ 2 w 121"/>
                <a:gd name="T27" fmla="*/ 0 h 128"/>
                <a:gd name="T28" fmla="*/ 1 w 121"/>
                <a:gd name="T29" fmla="*/ 0 h 128"/>
                <a:gd name="T30" fmla="*/ 1 w 121"/>
                <a:gd name="T31" fmla="*/ 0 h 128"/>
                <a:gd name="T32" fmla="*/ 0 w 121"/>
                <a:gd name="T33" fmla="*/ 0 h 128"/>
                <a:gd name="T34" fmla="*/ 0 w 121"/>
                <a:gd name="T35" fmla="*/ 0 h 128"/>
                <a:gd name="T36" fmla="*/ 0 w 121"/>
                <a:gd name="T37" fmla="*/ 1 h 128"/>
                <a:gd name="T38" fmla="*/ 0 w 121"/>
                <a:gd name="T39" fmla="*/ 1 h 128"/>
                <a:gd name="T40" fmla="*/ 1 w 121"/>
                <a:gd name="T41" fmla="*/ 1 h 128"/>
                <a:gd name="T42" fmla="*/ 1 w 121"/>
                <a:gd name="T43" fmla="*/ 1 h 128"/>
                <a:gd name="T44" fmla="*/ 1 w 121"/>
                <a:gd name="T45" fmla="*/ 1 h 128"/>
                <a:gd name="T46" fmla="*/ 2 w 121"/>
                <a:gd name="T47" fmla="*/ 1 h 128"/>
                <a:gd name="T48" fmla="*/ 2 w 121"/>
                <a:gd name="T49" fmla="*/ 2 h 128"/>
                <a:gd name="T50" fmla="*/ 2 w 121"/>
                <a:gd name="T51" fmla="*/ 2 h 128"/>
                <a:gd name="T52" fmla="*/ 3 w 121"/>
                <a:gd name="T53" fmla="*/ 2 h 128"/>
                <a:gd name="T54" fmla="*/ 3 w 121"/>
                <a:gd name="T55" fmla="*/ 2 h 128"/>
                <a:gd name="T56" fmla="*/ 3 w 121"/>
                <a:gd name="T57" fmla="*/ 3 h 128"/>
                <a:gd name="T58" fmla="*/ 3 w 121"/>
                <a:gd name="T59" fmla="*/ 3 h 128"/>
                <a:gd name="T60" fmla="*/ 3 w 121"/>
                <a:gd name="T61" fmla="*/ 3 h 128"/>
                <a:gd name="T62" fmla="*/ 4 w 121"/>
                <a:gd name="T63" fmla="*/ 4 h 128"/>
                <a:gd name="T64" fmla="*/ 4 w 121"/>
                <a:gd name="T65" fmla="*/ 4 h 128"/>
                <a:gd name="T66" fmla="*/ 4 w 121"/>
                <a:gd name="T67" fmla="*/ 4 h 128"/>
                <a:gd name="T68" fmla="*/ 4 w 121"/>
                <a:gd name="T69" fmla="*/ 5 h 128"/>
                <a:gd name="T70" fmla="*/ 4 w 121"/>
                <a:gd name="T71" fmla="*/ 5 h 128"/>
                <a:gd name="T72" fmla="*/ 5 w 121"/>
                <a:gd name="T73" fmla="*/ 5 h 128"/>
                <a:gd name="T74" fmla="*/ 5 w 121"/>
                <a:gd name="T75" fmla="*/ 5 h 128"/>
                <a:gd name="T76" fmla="*/ 5 w 121"/>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121" y="128"/>
                  </a:moveTo>
                  <a:lnTo>
                    <a:pt x="121" y="128"/>
                  </a:lnTo>
                  <a:lnTo>
                    <a:pt x="120" y="115"/>
                  </a:lnTo>
                  <a:lnTo>
                    <a:pt x="118" y="102"/>
                  </a:lnTo>
                  <a:lnTo>
                    <a:pt x="116" y="90"/>
                  </a:lnTo>
                  <a:lnTo>
                    <a:pt x="112" y="78"/>
                  </a:lnTo>
                  <a:lnTo>
                    <a:pt x="106" y="67"/>
                  </a:lnTo>
                  <a:lnTo>
                    <a:pt x="101" y="56"/>
                  </a:lnTo>
                  <a:lnTo>
                    <a:pt x="94" y="47"/>
                  </a:lnTo>
                  <a:lnTo>
                    <a:pt x="86" y="37"/>
                  </a:lnTo>
                  <a:lnTo>
                    <a:pt x="78" y="29"/>
                  </a:lnTo>
                  <a:lnTo>
                    <a:pt x="68" y="22"/>
                  </a:lnTo>
                  <a:lnTo>
                    <a:pt x="59" y="16"/>
                  </a:lnTo>
                  <a:lnTo>
                    <a:pt x="48" y="10"/>
                  </a:lnTo>
                  <a:lnTo>
                    <a:pt x="37" y="6"/>
                  </a:lnTo>
                  <a:lnTo>
                    <a:pt x="25" y="2"/>
                  </a:lnTo>
                  <a:lnTo>
                    <a:pt x="13" y="1"/>
                  </a:lnTo>
                  <a:lnTo>
                    <a:pt x="0" y="0"/>
                  </a:lnTo>
                  <a:lnTo>
                    <a:pt x="0" y="26"/>
                  </a:lnTo>
                  <a:lnTo>
                    <a:pt x="11" y="28"/>
                  </a:lnTo>
                  <a:lnTo>
                    <a:pt x="21" y="29"/>
                  </a:lnTo>
                  <a:lnTo>
                    <a:pt x="30" y="31"/>
                  </a:lnTo>
                  <a:lnTo>
                    <a:pt x="39" y="35"/>
                  </a:lnTo>
                  <a:lnTo>
                    <a:pt x="48" y="39"/>
                  </a:lnTo>
                  <a:lnTo>
                    <a:pt x="56" y="44"/>
                  </a:lnTo>
                  <a:lnTo>
                    <a:pt x="63" y="50"/>
                  </a:lnTo>
                  <a:lnTo>
                    <a:pt x="70" y="56"/>
                  </a:lnTo>
                  <a:lnTo>
                    <a:pt x="76" y="63"/>
                  </a:lnTo>
                  <a:lnTo>
                    <a:pt x="81" y="72"/>
                  </a:lnTo>
                  <a:lnTo>
                    <a:pt x="86" y="80"/>
                  </a:lnTo>
                  <a:lnTo>
                    <a:pt x="89" y="89"/>
                  </a:lnTo>
                  <a:lnTo>
                    <a:pt x="92" y="98"/>
                  </a:lnTo>
                  <a:lnTo>
                    <a:pt x="94" y="108"/>
                  </a:lnTo>
                  <a:lnTo>
                    <a:pt x="97" y="117"/>
                  </a:lnTo>
                  <a:lnTo>
                    <a:pt x="97" y="128"/>
                  </a:lnTo>
                  <a:lnTo>
                    <a:pt x="121" y="128"/>
                  </a:lnTo>
                  <a:close/>
                </a:path>
              </a:pathLst>
            </a:custGeom>
            <a:solidFill>
              <a:srgbClr val="1F1A17"/>
            </a:solidFill>
            <a:ln w="9525">
              <a:noFill/>
              <a:round/>
              <a:headEnd/>
              <a:tailEnd/>
            </a:ln>
          </p:spPr>
          <p:txBody>
            <a:bodyPr/>
            <a:lstStyle/>
            <a:p>
              <a:endParaRPr lang="en-US"/>
            </a:p>
          </p:txBody>
        </p:sp>
        <p:sp>
          <p:nvSpPr>
            <p:cNvPr id="45369" name="Freeform 306"/>
            <p:cNvSpPr>
              <a:spLocks/>
            </p:cNvSpPr>
            <p:nvPr/>
          </p:nvSpPr>
          <p:spPr bwMode="auto">
            <a:xfrm>
              <a:off x="3890" y="2927"/>
              <a:ext cx="72" cy="76"/>
            </a:xfrm>
            <a:custGeom>
              <a:avLst/>
              <a:gdLst>
                <a:gd name="T0" fmla="*/ 8 w 217"/>
                <a:gd name="T1" fmla="*/ 5 h 229"/>
                <a:gd name="T2" fmla="*/ 8 w 217"/>
                <a:gd name="T3" fmla="*/ 5 h 229"/>
                <a:gd name="T4" fmla="*/ 8 w 217"/>
                <a:gd name="T5" fmla="*/ 6 h 229"/>
                <a:gd name="T6" fmla="*/ 7 w 217"/>
                <a:gd name="T7" fmla="*/ 7 h 229"/>
                <a:gd name="T8" fmla="*/ 7 w 217"/>
                <a:gd name="T9" fmla="*/ 7 h 229"/>
                <a:gd name="T10" fmla="*/ 6 w 217"/>
                <a:gd name="T11" fmla="*/ 8 h 229"/>
                <a:gd name="T12" fmla="*/ 5 w 217"/>
                <a:gd name="T13" fmla="*/ 8 h 229"/>
                <a:gd name="T14" fmla="*/ 4 w 217"/>
                <a:gd name="T15" fmla="*/ 8 h 229"/>
                <a:gd name="T16" fmla="*/ 4 w 217"/>
                <a:gd name="T17" fmla="*/ 8 h 229"/>
                <a:gd name="T18" fmla="*/ 3 w 217"/>
                <a:gd name="T19" fmla="*/ 8 h 229"/>
                <a:gd name="T20" fmla="*/ 2 w 217"/>
                <a:gd name="T21" fmla="*/ 8 h 229"/>
                <a:gd name="T22" fmla="*/ 1 w 217"/>
                <a:gd name="T23" fmla="*/ 7 h 229"/>
                <a:gd name="T24" fmla="*/ 1 w 217"/>
                <a:gd name="T25" fmla="*/ 7 h 229"/>
                <a:gd name="T26" fmla="*/ 0 w 217"/>
                <a:gd name="T27" fmla="*/ 6 h 229"/>
                <a:gd name="T28" fmla="*/ 0 w 217"/>
                <a:gd name="T29" fmla="*/ 5 h 229"/>
                <a:gd name="T30" fmla="*/ 0 w 217"/>
                <a:gd name="T31" fmla="*/ 5 h 229"/>
                <a:gd name="T32" fmla="*/ 0 w 217"/>
                <a:gd name="T33" fmla="*/ 4 h 229"/>
                <a:gd name="T34" fmla="*/ 0 w 217"/>
                <a:gd name="T35" fmla="*/ 3 h 229"/>
                <a:gd name="T36" fmla="*/ 0 w 217"/>
                <a:gd name="T37" fmla="*/ 2 h 229"/>
                <a:gd name="T38" fmla="*/ 1 w 217"/>
                <a:gd name="T39" fmla="*/ 2 h 229"/>
                <a:gd name="T40" fmla="*/ 1 w 217"/>
                <a:gd name="T41" fmla="*/ 1 h 229"/>
                <a:gd name="T42" fmla="*/ 2 w 217"/>
                <a:gd name="T43" fmla="*/ 1 h 229"/>
                <a:gd name="T44" fmla="*/ 3 w 217"/>
                <a:gd name="T45" fmla="*/ 0 h 229"/>
                <a:gd name="T46" fmla="*/ 4 w 217"/>
                <a:gd name="T47" fmla="*/ 0 h 229"/>
                <a:gd name="T48" fmla="*/ 4 w 217"/>
                <a:gd name="T49" fmla="*/ 0 h 229"/>
                <a:gd name="T50" fmla="*/ 5 w 217"/>
                <a:gd name="T51" fmla="*/ 0 h 229"/>
                <a:gd name="T52" fmla="*/ 6 w 217"/>
                <a:gd name="T53" fmla="*/ 1 h 229"/>
                <a:gd name="T54" fmla="*/ 7 w 217"/>
                <a:gd name="T55" fmla="*/ 1 h 229"/>
                <a:gd name="T56" fmla="*/ 7 w 217"/>
                <a:gd name="T57" fmla="*/ 2 h 229"/>
                <a:gd name="T58" fmla="*/ 8 w 217"/>
                <a:gd name="T59" fmla="*/ 2 h 229"/>
                <a:gd name="T60" fmla="*/ 8 w 217"/>
                <a:gd name="T61" fmla="*/ 3 h 229"/>
                <a:gd name="T62" fmla="*/ 8 w 217"/>
                <a:gd name="T63" fmla="*/ 4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29"/>
                <a:gd name="T98" fmla="*/ 217 w 217"/>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29">
                  <a:moveTo>
                    <a:pt x="217" y="115"/>
                  </a:moveTo>
                  <a:lnTo>
                    <a:pt x="216" y="126"/>
                  </a:lnTo>
                  <a:lnTo>
                    <a:pt x="215" y="138"/>
                  </a:lnTo>
                  <a:lnTo>
                    <a:pt x="212" y="149"/>
                  </a:lnTo>
                  <a:lnTo>
                    <a:pt x="208" y="159"/>
                  </a:lnTo>
                  <a:lnTo>
                    <a:pt x="204" y="169"/>
                  </a:lnTo>
                  <a:lnTo>
                    <a:pt x="199" y="179"/>
                  </a:lnTo>
                  <a:lnTo>
                    <a:pt x="192" y="187"/>
                  </a:lnTo>
                  <a:lnTo>
                    <a:pt x="186" y="195"/>
                  </a:lnTo>
                  <a:lnTo>
                    <a:pt x="178" y="203"/>
                  </a:lnTo>
                  <a:lnTo>
                    <a:pt x="170" y="210"/>
                  </a:lnTo>
                  <a:lnTo>
                    <a:pt x="161" y="216"/>
                  </a:lnTo>
                  <a:lnTo>
                    <a:pt x="151" y="221"/>
                  </a:lnTo>
                  <a:lnTo>
                    <a:pt x="142" y="224"/>
                  </a:lnTo>
                  <a:lnTo>
                    <a:pt x="131" y="227"/>
                  </a:lnTo>
                  <a:lnTo>
                    <a:pt x="120" y="229"/>
                  </a:lnTo>
                  <a:lnTo>
                    <a:pt x="108" y="229"/>
                  </a:lnTo>
                  <a:lnTo>
                    <a:pt x="97" y="229"/>
                  </a:lnTo>
                  <a:lnTo>
                    <a:pt x="86" y="227"/>
                  </a:lnTo>
                  <a:lnTo>
                    <a:pt x="76" y="224"/>
                  </a:lnTo>
                  <a:lnTo>
                    <a:pt x="65" y="221"/>
                  </a:lnTo>
                  <a:lnTo>
                    <a:pt x="56" y="216"/>
                  </a:lnTo>
                  <a:lnTo>
                    <a:pt x="46" y="210"/>
                  </a:lnTo>
                  <a:lnTo>
                    <a:pt x="39" y="203"/>
                  </a:lnTo>
                  <a:lnTo>
                    <a:pt x="31" y="195"/>
                  </a:lnTo>
                  <a:lnTo>
                    <a:pt x="24" y="187"/>
                  </a:lnTo>
                  <a:lnTo>
                    <a:pt x="18" y="179"/>
                  </a:lnTo>
                  <a:lnTo>
                    <a:pt x="13" y="169"/>
                  </a:lnTo>
                  <a:lnTo>
                    <a:pt x="9" y="159"/>
                  </a:lnTo>
                  <a:lnTo>
                    <a:pt x="4" y="149"/>
                  </a:lnTo>
                  <a:lnTo>
                    <a:pt x="2" y="138"/>
                  </a:lnTo>
                  <a:lnTo>
                    <a:pt x="0" y="126"/>
                  </a:lnTo>
                  <a:lnTo>
                    <a:pt x="0" y="115"/>
                  </a:lnTo>
                  <a:lnTo>
                    <a:pt x="0" y="103"/>
                  </a:lnTo>
                  <a:lnTo>
                    <a:pt x="2" y="91"/>
                  </a:lnTo>
                  <a:lnTo>
                    <a:pt x="4" y="80"/>
                  </a:lnTo>
                  <a:lnTo>
                    <a:pt x="9" y="71"/>
                  </a:lnTo>
                  <a:lnTo>
                    <a:pt x="13" y="60"/>
                  </a:lnTo>
                  <a:lnTo>
                    <a:pt x="18" y="50"/>
                  </a:lnTo>
                  <a:lnTo>
                    <a:pt x="24" y="42"/>
                  </a:lnTo>
                  <a:lnTo>
                    <a:pt x="31" y="34"/>
                  </a:lnTo>
                  <a:lnTo>
                    <a:pt x="39" y="26"/>
                  </a:lnTo>
                  <a:lnTo>
                    <a:pt x="46" y="19"/>
                  </a:lnTo>
                  <a:lnTo>
                    <a:pt x="56" y="14"/>
                  </a:lnTo>
                  <a:lnTo>
                    <a:pt x="65" y="10"/>
                  </a:lnTo>
                  <a:lnTo>
                    <a:pt x="76" y="5"/>
                  </a:lnTo>
                  <a:lnTo>
                    <a:pt x="86" y="2"/>
                  </a:lnTo>
                  <a:lnTo>
                    <a:pt x="97" y="1"/>
                  </a:lnTo>
                  <a:lnTo>
                    <a:pt x="108" y="0"/>
                  </a:lnTo>
                  <a:lnTo>
                    <a:pt x="120" y="1"/>
                  </a:lnTo>
                  <a:lnTo>
                    <a:pt x="131" y="2"/>
                  </a:lnTo>
                  <a:lnTo>
                    <a:pt x="142" y="5"/>
                  </a:lnTo>
                  <a:lnTo>
                    <a:pt x="151" y="10"/>
                  </a:lnTo>
                  <a:lnTo>
                    <a:pt x="161" y="14"/>
                  </a:lnTo>
                  <a:lnTo>
                    <a:pt x="170" y="19"/>
                  </a:lnTo>
                  <a:lnTo>
                    <a:pt x="178" y="26"/>
                  </a:lnTo>
                  <a:lnTo>
                    <a:pt x="186" y="34"/>
                  </a:lnTo>
                  <a:lnTo>
                    <a:pt x="192" y="42"/>
                  </a:lnTo>
                  <a:lnTo>
                    <a:pt x="199" y="50"/>
                  </a:lnTo>
                  <a:lnTo>
                    <a:pt x="204" y="60"/>
                  </a:lnTo>
                  <a:lnTo>
                    <a:pt x="208" y="71"/>
                  </a:lnTo>
                  <a:lnTo>
                    <a:pt x="212" y="80"/>
                  </a:lnTo>
                  <a:lnTo>
                    <a:pt x="215" y="91"/>
                  </a:lnTo>
                  <a:lnTo>
                    <a:pt x="216" y="103"/>
                  </a:lnTo>
                  <a:lnTo>
                    <a:pt x="217" y="115"/>
                  </a:lnTo>
                  <a:close/>
                </a:path>
              </a:pathLst>
            </a:custGeom>
            <a:solidFill>
              <a:srgbClr val="E87A41"/>
            </a:solidFill>
            <a:ln w="9525">
              <a:noFill/>
              <a:round/>
              <a:headEnd/>
              <a:tailEnd/>
            </a:ln>
          </p:spPr>
          <p:txBody>
            <a:bodyPr/>
            <a:lstStyle/>
            <a:p>
              <a:endParaRPr lang="en-US"/>
            </a:p>
          </p:txBody>
        </p:sp>
        <p:sp>
          <p:nvSpPr>
            <p:cNvPr id="45370" name="Freeform 307"/>
            <p:cNvSpPr>
              <a:spLocks/>
            </p:cNvSpPr>
            <p:nvPr/>
          </p:nvSpPr>
          <p:spPr bwMode="auto">
            <a:xfrm>
              <a:off x="3926" y="2965"/>
              <a:ext cx="40" cy="43"/>
            </a:xfrm>
            <a:custGeom>
              <a:avLst/>
              <a:gdLst>
                <a:gd name="T0" fmla="*/ 0 w 121"/>
                <a:gd name="T1" fmla="*/ 5 h 127"/>
                <a:gd name="T2" fmla="*/ 0 w 121"/>
                <a:gd name="T3" fmla="*/ 5 h 127"/>
                <a:gd name="T4" fmla="*/ 0 w 121"/>
                <a:gd name="T5" fmla="*/ 5 h 127"/>
                <a:gd name="T6" fmla="*/ 1 w 121"/>
                <a:gd name="T7" fmla="*/ 5 h 127"/>
                <a:gd name="T8" fmla="*/ 1 w 121"/>
                <a:gd name="T9" fmla="*/ 5 h 127"/>
                <a:gd name="T10" fmla="*/ 2 w 121"/>
                <a:gd name="T11" fmla="*/ 5 h 127"/>
                <a:gd name="T12" fmla="*/ 2 w 121"/>
                <a:gd name="T13" fmla="*/ 4 h 127"/>
                <a:gd name="T14" fmla="*/ 2 w 121"/>
                <a:gd name="T15" fmla="*/ 4 h 127"/>
                <a:gd name="T16" fmla="*/ 3 w 121"/>
                <a:gd name="T17" fmla="*/ 4 h 127"/>
                <a:gd name="T18" fmla="*/ 3 w 121"/>
                <a:gd name="T19" fmla="*/ 3 h 127"/>
                <a:gd name="T20" fmla="*/ 3 w 121"/>
                <a:gd name="T21" fmla="*/ 3 h 127"/>
                <a:gd name="T22" fmla="*/ 4 w 121"/>
                <a:gd name="T23" fmla="*/ 3 h 127"/>
                <a:gd name="T24" fmla="*/ 4 w 121"/>
                <a:gd name="T25" fmla="*/ 2 h 127"/>
                <a:gd name="T26" fmla="*/ 4 w 121"/>
                <a:gd name="T27" fmla="*/ 2 h 127"/>
                <a:gd name="T28" fmla="*/ 4 w 121"/>
                <a:gd name="T29" fmla="*/ 1 h 127"/>
                <a:gd name="T30" fmla="*/ 4 w 121"/>
                <a:gd name="T31" fmla="*/ 1 h 127"/>
                <a:gd name="T32" fmla="*/ 4 w 121"/>
                <a:gd name="T33" fmla="*/ 0 h 127"/>
                <a:gd name="T34" fmla="*/ 4 w 121"/>
                <a:gd name="T35" fmla="*/ 0 h 127"/>
                <a:gd name="T36" fmla="*/ 4 w 121"/>
                <a:gd name="T37" fmla="*/ 0 h 127"/>
                <a:gd name="T38" fmla="*/ 4 w 121"/>
                <a:gd name="T39" fmla="*/ 0 h 127"/>
                <a:gd name="T40" fmla="*/ 3 w 121"/>
                <a:gd name="T41" fmla="*/ 1 h 127"/>
                <a:gd name="T42" fmla="*/ 3 w 121"/>
                <a:gd name="T43" fmla="*/ 1 h 127"/>
                <a:gd name="T44" fmla="*/ 3 w 121"/>
                <a:gd name="T45" fmla="*/ 1 h 127"/>
                <a:gd name="T46" fmla="*/ 3 w 121"/>
                <a:gd name="T47" fmla="*/ 2 h 127"/>
                <a:gd name="T48" fmla="*/ 3 w 121"/>
                <a:gd name="T49" fmla="*/ 2 h 127"/>
                <a:gd name="T50" fmla="*/ 3 w 121"/>
                <a:gd name="T51" fmla="*/ 2 h 127"/>
                <a:gd name="T52" fmla="*/ 3 w 121"/>
                <a:gd name="T53" fmla="*/ 3 h 127"/>
                <a:gd name="T54" fmla="*/ 2 w 121"/>
                <a:gd name="T55" fmla="*/ 3 h 127"/>
                <a:gd name="T56" fmla="*/ 2 w 121"/>
                <a:gd name="T57" fmla="*/ 3 h 127"/>
                <a:gd name="T58" fmla="*/ 2 w 121"/>
                <a:gd name="T59" fmla="*/ 3 h 127"/>
                <a:gd name="T60" fmla="*/ 1 w 121"/>
                <a:gd name="T61" fmla="*/ 3 h 127"/>
                <a:gd name="T62" fmla="*/ 1 w 121"/>
                <a:gd name="T63" fmla="*/ 4 h 127"/>
                <a:gd name="T64" fmla="*/ 1 w 121"/>
                <a:gd name="T65" fmla="*/ 4 h 127"/>
                <a:gd name="T66" fmla="*/ 0 w 121"/>
                <a:gd name="T67" fmla="*/ 4 h 127"/>
                <a:gd name="T68" fmla="*/ 0 w 121"/>
                <a:gd name="T69" fmla="*/ 4 h 127"/>
                <a:gd name="T70" fmla="*/ 0 w 121"/>
                <a:gd name="T71" fmla="*/ 4 h 127"/>
                <a:gd name="T72" fmla="*/ 0 w 121"/>
                <a:gd name="T73" fmla="*/ 5 h 127"/>
                <a:gd name="T74" fmla="*/ 0 w 121"/>
                <a:gd name="T75" fmla="*/ 5 h 127"/>
                <a:gd name="T76" fmla="*/ 0 w 121"/>
                <a:gd name="T77" fmla="*/ 5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7"/>
                <a:gd name="T119" fmla="*/ 121 w 12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7">
                  <a:moveTo>
                    <a:pt x="0" y="127"/>
                  </a:moveTo>
                  <a:lnTo>
                    <a:pt x="0" y="127"/>
                  </a:lnTo>
                  <a:lnTo>
                    <a:pt x="13" y="127"/>
                  </a:lnTo>
                  <a:lnTo>
                    <a:pt x="25" y="125"/>
                  </a:lnTo>
                  <a:lnTo>
                    <a:pt x="37" y="122"/>
                  </a:lnTo>
                  <a:lnTo>
                    <a:pt x="48" y="117"/>
                  </a:lnTo>
                  <a:lnTo>
                    <a:pt x="58" y="113"/>
                  </a:lnTo>
                  <a:lnTo>
                    <a:pt x="68" y="106"/>
                  </a:lnTo>
                  <a:lnTo>
                    <a:pt x="78" y="98"/>
                  </a:lnTo>
                  <a:lnTo>
                    <a:pt x="86" y="90"/>
                  </a:lnTo>
                  <a:lnTo>
                    <a:pt x="94" y="82"/>
                  </a:lnTo>
                  <a:lnTo>
                    <a:pt x="100" y="71"/>
                  </a:lnTo>
                  <a:lnTo>
                    <a:pt x="107" y="61"/>
                  </a:lnTo>
                  <a:lnTo>
                    <a:pt x="111" y="49"/>
                  </a:lnTo>
                  <a:lnTo>
                    <a:pt x="116" y="37"/>
                  </a:lnTo>
                  <a:lnTo>
                    <a:pt x="119" y="25"/>
                  </a:lnTo>
                  <a:lnTo>
                    <a:pt x="120" y="13"/>
                  </a:lnTo>
                  <a:lnTo>
                    <a:pt x="121" y="0"/>
                  </a:lnTo>
                  <a:lnTo>
                    <a:pt x="96" y="0"/>
                  </a:lnTo>
                  <a:lnTo>
                    <a:pt x="96" y="10"/>
                  </a:lnTo>
                  <a:lnTo>
                    <a:pt x="95" y="20"/>
                  </a:lnTo>
                  <a:lnTo>
                    <a:pt x="93" y="30"/>
                  </a:lnTo>
                  <a:lnTo>
                    <a:pt x="90" y="38"/>
                  </a:lnTo>
                  <a:lnTo>
                    <a:pt x="85" y="48"/>
                  </a:lnTo>
                  <a:lnTo>
                    <a:pt x="81" y="56"/>
                  </a:lnTo>
                  <a:lnTo>
                    <a:pt x="76" y="64"/>
                  </a:lnTo>
                  <a:lnTo>
                    <a:pt x="69" y="71"/>
                  </a:lnTo>
                  <a:lnTo>
                    <a:pt x="63" y="78"/>
                  </a:lnTo>
                  <a:lnTo>
                    <a:pt x="55" y="83"/>
                  </a:lnTo>
                  <a:lnTo>
                    <a:pt x="48" y="89"/>
                  </a:lnTo>
                  <a:lnTo>
                    <a:pt x="39" y="92"/>
                  </a:lnTo>
                  <a:lnTo>
                    <a:pt x="30" y="96"/>
                  </a:lnTo>
                  <a:lnTo>
                    <a:pt x="21" y="98"/>
                  </a:lnTo>
                  <a:lnTo>
                    <a:pt x="11" y="101"/>
                  </a:lnTo>
                  <a:lnTo>
                    <a:pt x="0" y="101"/>
                  </a:lnTo>
                  <a:lnTo>
                    <a:pt x="0" y="127"/>
                  </a:lnTo>
                  <a:close/>
                </a:path>
              </a:pathLst>
            </a:custGeom>
            <a:solidFill>
              <a:srgbClr val="1F1A17"/>
            </a:solidFill>
            <a:ln w="9525">
              <a:noFill/>
              <a:round/>
              <a:headEnd/>
              <a:tailEnd/>
            </a:ln>
          </p:spPr>
          <p:txBody>
            <a:bodyPr/>
            <a:lstStyle/>
            <a:p>
              <a:endParaRPr lang="en-US"/>
            </a:p>
          </p:txBody>
        </p:sp>
        <p:sp>
          <p:nvSpPr>
            <p:cNvPr id="45371" name="Freeform 308"/>
            <p:cNvSpPr>
              <a:spLocks/>
            </p:cNvSpPr>
            <p:nvPr/>
          </p:nvSpPr>
          <p:spPr bwMode="auto">
            <a:xfrm>
              <a:off x="3886" y="2965"/>
              <a:ext cx="40" cy="43"/>
            </a:xfrm>
            <a:custGeom>
              <a:avLst/>
              <a:gdLst>
                <a:gd name="T0" fmla="*/ 0 w 120"/>
                <a:gd name="T1" fmla="*/ 0 h 127"/>
                <a:gd name="T2" fmla="*/ 0 w 120"/>
                <a:gd name="T3" fmla="*/ 0 h 127"/>
                <a:gd name="T4" fmla="*/ 0 w 120"/>
                <a:gd name="T5" fmla="*/ 0 h 127"/>
                <a:gd name="T6" fmla="*/ 0 w 120"/>
                <a:gd name="T7" fmla="*/ 1 h 127"/>
                <a:gd name="T8" fmla="*/ 0 w 120"/>
                <a:gd name="T9" fmla="*/ 1 h 127"/>
                <a:gd name="T10" fmla="*/ 0 w 120"/>
                <a:gd name="T11" fmla="*/ 2 h 127"/>
                <a:gd name="T12" fmla="*/ 1 w 120"/>
                <a:gd name="T13" fmla="*/ 2 h 127"/>
                <a:gd name="T14" fmla="*/ 1 w 120"/>
                <a:gd name="T15" fmla="*/ 3 h 127"/>
                <a:gd name="T16" fmla="*/ 1 w 120"/>
                <a:gd name="T17" fmla="*/ 3 h 127"/>
                <a:gd name="T18" fmla="*/ 1 w 120"/>
                <a:gd name="T19" fmla="*/ 3 h 127"/>
                <a:gd name="T20" fmla="*/ 2 w 120"/>
                <a:gd name="T21" fmla="*/ 4 h 127"/>
                <a:gd name="T22" fmla="*/ 2 w 120"/>
                <a:gd name="T23" fmla="*/ 4 h 127"/>
                <a:gd name="T24" fmla="*/ 2 w 120"/>
                <a:gd name="T25" fmla="*/ 4 h 127"/>
                <a:gd name="T26" fmla="*/ 3 w 120"/>
                <a:gd name="T27" fmla="*/ 5 h 127"/>
                <a:gd name="T28" fmla="*/ 3 w 120"/>
                <a:gd name="T29" fmla="*/ 5 h 127"/>
                <a:gd name="T30" fmla="*/ 4 w 120"/>
                <a:gd name="T31" fmla="*/ 5 h 127"/>
                <a:gd name="T32" fmla="*/ 4 w 120"/>
                <a:gd name="T33" fmla="*/ 5 h 127"/>
                <a:gd name="T34" fmla="*/ 4 w 120"/>
                <a:gd name="T35" fmla="*/ 5 h 127"/>
                <a:gd name="T36" fmla="*/ 4 w 120"/>
                <a:gd name="T37" fmla="*/ 4 h 127"/>
                <a:gd name="T38" fmla="*/ 4 w 120"/>
                <a:gd name="T39" fmla="*/ 4 h 127"/>
                <a:gd name="T40" fmla="*/ 4 w 120"/>
                <a:gd name="T41" fmla="*/ 4 h 127"/>
                <a:gd name="T42" fmla="*/ 3 w 120"/>
                <a:gd name="T43" fmla="*/ 4 h 127"/>
                <a:gd name="T44" fmla="*/ 3 w 120"/>
                <a:gd name="T45" fmla="*/ 3 h 127"/>
                <a:gd name="T46" fmla="*/ 3 w 120"/>
                <a:gd name="T47" fmla="*/ 3 h 127"/>
                <a:gd name="T48" fmla="*/ 2 w 120"/>
                <a:gd name="T49" fmla="*/ 3 h 127"/>
                <a:gd name="T50" fmla="*/ 2 w 120"/>
                <a:gd name="T51" fmla="*/ 3 h 127"/>
                <a:gd name="T52" fmla="*/ 2 w 120"/>
                <a:gd name="T53" fmla="*/ 3 h 127"/>
                <a:gd name="T54" fmla="*/ 2 w 120"/>
                <a:gd name="T55" fmla="*/ 2 h 127"/>
                <a:gd name="T56" fmla="*/ 1 w 120"/>
                <a:gd name="T57" fmla="*/ 2 h 127"/>
                <a:gd name="T58" fmla="*/ 1 w 120"/>
                <a:gd name="T59" fmla="*/ 2 h 127"/>
                <a:gd name="T60" fmla="*/ 1 w 120"/>
                <a:gd name="T61" fmla="*/ 1 h 127"/>
                <a:gd name="T62" fmla="*/ 1 w 120"/>
                <a:gd name="T63" fmla="*/ 1 h 127"/>
                <a:gd name="T64" fmla="*/ 1 w 120"/>
                <a:gd name="T65" fmla="*/ 1 h 127"/>
                <a:gd name="T66" fmla="*/ 1 w 120"/>
                <a:gd name="T67" fmla="*/ 0 h 127"/>
                <a:gd name="T68" fmla="*/ 1 w 120"/>
                <a:gd name="T69" fmla="*/ 0 h 127"/>
                <a:gd name="T70" fmla="*/ 1 w 120"/>
                <a:gd name="T71" fmla="*/ 0 h 127"/>
                <a:gd name="T72" fmla="*/ 0 w 120"/>
                <a:gd name="T73" fmla="*/ 0 h 127"/>
                <a:gd name="T74" fmla="*/ 0 w 120"/>
                <a:gd name="T75" fmla="*/ 0 h 127"/>
                <a:gd name="T76" fmla="*/ 0 w 120"/>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7"/>
                <a:gd name="T119" fmla="*/ 120 w 120"/>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7">
                  <a:moveTo>
                    <a:pt x="0" y="0"/>
                  </a:moveTo>
                  <a:lnTo>
                    <a:pt x="0" y="0"/>
                  </a:lnTo>
                  <a:lnTo>
                    <a:pt x="0" y="12"/>
                  </a:lnTo>
                  <a:lnTo>
                    <a:pt x="2" y="25"/>
                  </a:lnTo>
                  <a:lnTo>
                    <a:pt x="6" y="37"/>
                  </a:lnTo>
                  <a:lnTo>
                    <a:pt x="9" y="49"/>
                  </a:lnTo>
                  <a:lnTo>
                    <a:pt x="14" y="61"/>
                  </a:lnTo>
                  <a:lnTo>
                    <a:pt x="20" y="71"/>
                  </a:lnTo>
                  <a:lnTo>
                    <a:pt x="27" y="82"/>
                  </a:lnTo>
                  <a:lnTo>
                    <a:pt x="35" y="90"/>
                  </a:lnTo>
                  <a:lnTo>
                    <a:pt x="43" y="98"/>
                  </a:lnTo>
                  <a:lnTo>
                    <a:pt x="52" y="106"/>
                  </a:lnTo>
                  <a:lnTo>
                    <a:pt x="63" y="113"/>
                  </a:lnTo>
                  <a:lnTo>
                    <a:pt x="73" y="117"/>
                  </a:lnTo>
                  <a:lnTo>
                    <a:pt x="84" y="122"/>
                  </a:lnTo>
                  <a:lnTo>
                    <a:pt x="95" y="125"/>
                  </a:lnTo>
                  <a:lnTo>
                    <a:pt x="108" y="127"/>
                  </a:lnTo>
                  <a:lnTo>
                    <a:pt x="120" y="127"/>
                  </a:lnTo>
                  <a:lnTo>
                    <a:pt x="120" y="101"/>
                  </a:lnTo>
                  <a:lnTo>
                    <a:pt x="110" y="101"/>
                  </a:lnTo>
                  <a:lnTo>
                    <a:pt x="101" y="98"/>
                  </a:lnTo>
                  <a:lnTo>
                    <a:pt x="91" y="96"/>
                  </a:lnTo>
                  <a:lnTo>
                    <a:pt x="82" y="92"/>
                  </a:lnTo>
                  <a:lnTo>
                    <a:pt x="74" y="89"/>
                  </a:lnTo>
                  <a:lnTo>
                    <a:pt x="65" y="83"/>
                  </a:lnTo>
                  <a:lnTo>
                    <a:pt x="58" y="78"/>
                  </a:lnTo>
                  <a:lnTo>
                    <a:pt x="51" y="71"/>
                  </a:lnTo>
                  <a:lnTo>
                    <a:pt x="46" y="64"/>
                  </a:lnTo>
                  <a:lnTo>
                    <a:pt x="40" y="56"/>
                  </a:lnTo>
                  <a:lnTo>
                    <a:pt x="35" y="48"/>
                  </a:lnTo>
                  <a:lnTo>
                    <a:pt x="31" y="38"/>
                  </a:lnTo>
                  <a:lnTo>
                    <a:pt x="28" y="30"/>
                  </a:lnTo>
                  <a:lnTo>
                    <a:pt x="26" y="20"/>
                  </a:lnTo>
                  <a:lnTo>
                    <a:pt x="25" y="10"/>
                  </a:lnTo>
                  <a:lnTo>
                    <a:pt x="24" y="0"/>
                  </a:lnTo>
                  <a:lnTo>
                    <a:pt x="0" y="0"/>
                  </a:lnTo>
                  <a:close/>
                </a:path>
              </a:pathLst>
            </a:custGeom>
            <a:solidFill>
              <a:srgbClr val="1F1A17"/>
            </a:solidFill>
            <a:ln w="9525">
              <a:noFill/>
              <a:round/>
              <a:headEnd/>
              <a:tailEnd/>
            </a:ln>
          </p:spPr>
          <p:txBody>
            <a:bodyPr/>
            <a:lstStyle/>
            <a:p>
              <a:endParaRPr lang="en-US"/>
            </a:p>
          </p:txBody>
        </p:sp>
        <p:sp>
          <p:nvSpPr>
            <p:cNvPr id="45372" name="Freeform 309"/>
            <p:cNvSpPr>
              <a:spLocks/>
            </p:cNvSpPr>
            <p:nvPr/>
          </p:nvSpPr>
          <p:spPr bwMode="auto">
            <a:xfrm>
              <a:off x="3886" y="2923"/>
              <a:ext cx="40" cy="42"/>
            </a:xfrm>
            <a:custGeom>
              <a:avLst/>
              <a:gdLst>
                <a:gd name="T0" fmla="*/ 4 w 120"/>
                <a:gd name="T1" fmla="*/ 0 h 128"/>
                <a:gd name="T2" fmla="*/ 4 w 120"/>
                <a:gd name="T3" fmla="*/ 0 h 128"/>
                <a:gd name="T4" fmla="*/ 4 w 120"/>
                <a:gd name="T5" fmla="*/ 0 h 128"/>
                <a:gd name="T6" fmla="*/ 4 w 120"/>
                <a:gd name="T7" fmla="*/ 0 h 128"/>
                <a:gd name="T8" fmla="*/ 3 w 120"/>
                <a:gd name="T9" fmla="*/ 0 h 128"/>
                <a:gd name="T10" fmla="*/ 3 w 120"/>
                <a:gd name="T11" fmla="*/ 0 h 128"/>
                <a:gd name="T12" fmla="*/ 2 w 120"/>
                <a:gd name="T13" fmla="*/ 1 h 128"/>
                <a:gd name="T14" fmla="*/ 2 w 120"/>
                <a:gd name="T15" fmla="*/ 1 h 128"/>
                <a:gd name="T16" fmla="*/ 2 w 120"/>
                <a:gd name="T17" fmla="*/ 1 h 128"/>
                <a:gd name="T18" fmla="*/ 1 w 120"/>
                <a:gd name="T19" fmla="*/ 1 h 128"/>
                <a:gd name="T20" fmla="*/ 1 w 120"/>
                <a:gd name="T21" fmla="*/ 2 h 128"/>
                <a:gd name="T22" fmla="*/ 1 w 120"/>
                <a:gd name="T23" fmla="*/ 2 h 128"/>
                <a:gd name="T24" fmla="*/ 1 w 120"/>
                <a:gd name="T25" fmla="*/ 2 h 128"/>
                <a:gd name="T26" fmla="*/ 0 w 120"/>
                <a:gd name="T27" fmla="*/ 3 h 128"/>
                <a:gd name="T28" fmla="*/ 0 w 120"/>
                <a:gd name="T29" fmla="*/ 3 h 128"/>
                <a:gd name="T30" fmla="*/ 0 w 120"/>
                <a:gd name="T31" fmla="*/ 4 h 128"/>
                <a:gd name="T32" fmla="*/ 0 w 120"/>
                <a:gd name="T33" fmla="*/ 4 h 128"/>
                <a:gd name="T34" fmla="*/ 0 w 120"/>
                <a:gd name="T35" fmla="*/ 5 h 128"/>
                <a:gd name="T36" fmla="*/ 1 w 120"/>
                <a:gd name="T37" fmla="*/ 5 h 128"/>
                <a:gd name="T38" fmla="*/ 1 w 120"/>
                <a:gd name="T39" fmla="*/ 4 h 128"/>
                <a:gd name="T40" fmla="*/ 1 w 120"/>
                <a:gd name="T41" fmla="*/ 4 h 128"/>
                <a:gd name="T42" fmla="*/ 1 w 120"/>
                <a:gd name="T43" fmla="*/ 4 h 128"/>
                <a:gd name="T44" fmla="*/ 1 w 120"/>
                <a:gd name="T45" fmla="*/ 3 h 128"/>
                <a:gd name="T46" fmla="*/ 1 w 120"/>
                <a:gd name="T47" fmla="*/ 3 h 128"/>
                <a:gd name="T48" fmla="*/ 1 w 120"/>
                <a:gd name="T49" fmla="*/ 3 h 128"/>
                <a:gd name="T50" fmla="*/ 2 w 120"/>
                <a:gd name="T51" fmla="*/ 2 h 128"/>
                <a:gd name="T52" fmla="*/ 2 w 120"/>
                <a:gd name="T53" fmla="*/ 2 h 128"/>
                <a:gd name="T54" fmla="*/ 2 w 120"/>
                <a:gd name="T55" fmla="*/ 2 h 128"/>
                <a:gd name="T56" fmla="*/ 2 w 120"/>
                <a:gd name="T57" fmla="*/ 2 h 128"/>
                <a:gd name="T58" fmla="*/ 3 w 120"/>
                <a:gd name="T59" fmla="*/ 1 h 128"/>
                <a:gd name="T60" fmla="*/ 3 w 120"/>
                <a:gd name="T61" fmla="*/ 1 h 128"/>
                <a:gd name="T62" fmla="*/ 3 w 120"/>
                <a:gd name="T63" fmla="*/ 1 h 128"/>
                <a:gd name="T64" fmla="*/ 4 w 120"/>
                <a:gd name="T65" fmla="*/ 1 h 128"/>
                <a:gd name="T66" fmla="*/ 4 w 120"/>
                <a:gd name="T67" fmla="*/ 1 h 128"/>
                <a:gd name="T68" fmla="*/ 4 w 120"/>
                <a:gd name="T69" fmla="*/ 1 h 128"/>
                <a:gd name="T70" fmla="*/ 4 w 120"/>
                <a:gd name="T71" fmla="*/ 1 h 128"/>
                <a:gd name="T72" fmla="*/ 4 w 120"/>
                <a:gd name="T73" fmla="*/ 0 h 128"/>
                <a:gd name="T74" fmla="*/ 4 w 120"/>
                <a:gd name="T75" fmla="*/ 0 h 128"/>
                <a:gd name="T76" fmla="*/ 4 w 120"/>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8"/>
                <a:gd name="T119" fmla="*/ 120 w 120"/>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8">
                  <a:moveTo>
                    <a:pt x="120" y="0"/>
                  </a:moveTo>
                  <a:lnTo>
                    <a:pt x="120" y="0"/>
                  </a:lnTo>
                  <a:lnTo>
                    <a:pt x="108" y="0"/>
                  </a:lnTo>
                  <a:lnTo>
                    <a:pt x="95" y="2"/>
                  </a:lnTo>
                  <a:lnTo>
                    <a:pt x="84" y="6"/>
                  </a:lnTo>
                  <a:lnTo>
                    <a:pt x="73" y="10"/>
                  </a:lnTo>
                  <a:lnTo>
                    <a:pt x="63" y="15"/>
                  </a:lnTo>
                  <a:lnTo>
                    <a:pt x="52" y="21"/>
                  </a:lnTo>
                  <a:lnTo>
                    <a:pt x="43" y="29"/>
                  </a:lnTo>
                  <a:lnTo>
                    <a:pt x="35" y="37"/>
                  </a:lnTo>
                  <a:lnTo>
                    <a:pt x="27" y="47"/>
                  </a:lnTo>
                  <a:lnTo>
                    <a:pt x="20" y="56"/>
                  </a:lnTo>
                  <a:lnTo>
                    <a:pt x="14" y="67"/>
                  </a:lnTo>
                  <a:lnTo>
                    <a:pt x="9" y="78"/>
                  </a:lnTo>
                  <a:lnTo>
                    <a:pt x="6" y="90"/>
                  </a:lnTo>
                  <a:lnTo>
                    <a:pt x="2" y="102"/>
                  </a:lnTo>
                  <a:lnTo>
                    <a:pt x="0" y="115"/>
                  </a:lnTo>
                  <a:lnTo>
                    <a:pt x="0" y="128"/>
                  </a:lnTo>
                  <a:lnTo>
                    <a:pt x="24" y="128"/>
                  </a:lnTo>
                  <a:lnTo>
                    <a:pt x="25" y="117"/>
                  </a:lnTo>
                  <a:lnTo>
                    <a:pt x="26" y="108"/>
                  </a:lnTo>
                  <a:lnTo>
                    <a:pt x="28" y="98"/>
                  </a:lnTo>
                  <a:lnTo>
                    <a:pt x="31" y="89"/>
                  </a:lnTo>
                  <a:lnTo>
                    <a:pt x="35" y="80"/>
                  </a:lnTo>
                  <a:lnTo>
                    <a:pt x="40" y="72"/>
                  </a:lnTo>
                  <a:lnTo>
                    <a:pt x="46" y="63"/>
                  </a:lnTo>
                  <a:lnTo>
                    <a:pt x="51" y="56"/>
                  </a:lnTo>
                  <a:lnTo>
                    <a:pt x="58" y="50"/>
                  </a:lnTo>
                  <a:lnTo>
                    <a:pt x="65" y="44"/>
                  </a:lnTo>
                  <a:lnTo>
                    <a:pt x="74" y="39"/>
                  </a:lnTo>
                  <a:lnTo>
                    <a:pt x="82" y="35"/>
                  </a:lnTo>
                  <a:lnTo>
                    <a:pt x="91" y="31"/>
                  </a:lnTo>
                  <a:lnTo>
                    <a:pt x="101" y="29"/>
                  </a:lnTo>
                  <a:lnTo>
                    <a:pt x="110" y="27"/>
                  </a:lnTo>
                  <a:lnTo>
                    <a:pt x="120" y="26"/>
                  </a:lnTo>
                  <a:lnTo>
                    <a:pt x="120" y="0"/>
                  </a:lnTo>
                  <a:close/>
                </a:path>
              </a:pathLst>
            </a:custGeom>
            <a:solidFill>
              <a:srgbClr val="1F1A17"/>
            </a:solidFill>
            <a:ln w="9525">
              <a:noFill/>
              <a:round/>
              <a:headEnd/>
              <a:tailEnd/>
            </a:ln>
          </p:spPr>
          <p:txBody>
            <a:bodyPr/>
            <a:lstStyle/>
            <a:p>
              <a:endParaRPr lang="en-US"/>
            </a:p>
          </p:txBody>
        </p:sp>
        <p:sp>
          <p:nvSpPr>
            <p:cNvPr id="45373" name="Freeform 310"/>
            <p:cNvSpPr>
              <a:spLocks/>
            </p:cNvSpPr>
            <p:nvPr/>
          </p:nvSpPr>
          <p:spPr bwMode="auto">
            <a:xfrm>
              <a:off x="3926" y="2923"/>
              <a:ext cx="40" cy="42"/>
            </a:xfrm>
            <a:custGeom>
              <a:avLst/>
              <a:gdLst>
                <a:gd name="T0" fmla="*/ 4 w 121"/>
                <a:gd name="T1" fmla="*/ 5 h 128"/>
                <a:gd name="T2" fmla="*/ 4 w 121"/>
                <a:gd name="T3" fmla="*/ 5 h 128"/>
                <a:gd name="T4" fmla="*/ 4 w 121"/>
                <a:gd name="T5" fmla="*/ 4 h 128"/>
                <a:gd name="T6" fmla="*/ 4 w 121"/>
                <a:gd name="T7" fmla="*/ 4 h 128"/>
                <a:gd name="T8" fmla="*/ 4 w 121"/>
                <a:gd name="T9" fmla="*/ 3 h 128"/>
                <a:gd name="T10" fmla="*/ 4 w 121"/>
                <a:gd name="T11" fmla="*/ 3 h 128"/>
                <a:gd name="T12" fmla="*/ 4 w 121"/>
                <a:gd name="T13" fmla="*/ 2 h 128"/>
                <a:gd name="T14" fmla="*/ 4 w 121"/>
                <a:gd name="T15" fmla="*/ 2 h 128"/>
                <a:gd name="T16" fmla="*/ 3 w 121"/>
                <a:gd name="T17" fmla="*/ 2 h 128"/>
                <a:gd name="T18" fmla="*/ 3 w 121"/>
                <a:gd name="T19" fmla="*/ 1 h 128"/>
                <a:gd name="T20" fmla="*/ 3 w 121"/>
                <a:gd name="T21" fmla="*/ 1 h 128"/>
                <a:gd name="T22" fmla="*/ 2 w 121"/>
                <a:gd name="T23" fmla="*/ 1 h 128"/>
                <a:gd name="T24" fmla="*/ 2 w 121"/>
                <a:gd name="T25" fmla="*/ 1 h 128"/>
                <a:gd name="T26" fmla="*/ 2 w 121"/>
                <a:gd name="T27" fmla="*/ 0 h 128"/>
                <a:gd name="T28" fmla="*/ 1 w 121"/>
                <a:gd name="T29" fmla="*/ 0 h 128"/>
                <a:gd name="T30" fmla="*/ 1 w 121"/>
                <a:gd name="T31" fmla="*/ 0 h 128"/>
                <a:gd name="T32" fmla="*/ 0 w 121"/>
                <a:gd name="T33" fmla="*/ 0 h 128"/>
                <a:gd name="T34" fmla="*/ 0 w 121"/>
                <a:gd name="T35" fmla="*/ 0 h 128"/>
                <a:gd name="T36" fmla="*/ 0 w 121"/>
                <a:gd name="T37" fmla="*/ 1 h 128"/>
                <a:gd name="T38" fmla="*/ 0 w 121"/>
                <a:gd name="T39" fmla="*/ 1 h 128"/>
                <a:gd name="T40" fmla="*/ 1 w 121"/>
                <a:gd name="T41" fmla="*/ 1 h 128"/>
                <a:gd name="T42" fmla="*/ 1 w 121"/>
                <a:gd name="T43" fmla="*/ 1 h 128"/>
                <a:gd name="T44" fmla="*/ 1 w 121"/>
                <a:gd name="T45" fmla="*/ 1 h 128"/>
                <a:gd name="T46" fmla="*/ 2 w 121"/>
                <a:gd name="T47" fmla="*/ 1 h 128"/>
                <a:gd name="T48" fmla="*/ 2 w 121"/>
                <a:gd name="T49" fmla="*/ 2 h 128"/>
                <a:gd name="T50" fmla="*/ 2 w 121"/>
                <a:gd name="T51" fmla="*/ 2 h 128"/>
                <a:gd name="T52" fmla="*/ 3 w 121"/>
                <a:gd name="T53" fmla="*/ 2 h 128"/>
                <a:gd name="T54" fmla="*/ 3 w 121"/>
                <a:gd name="T55" fmla="*/ 2 h 128"/>
                <a:gd name="T56" fmla="*/ 3 w 121"/>
                <a:gd name="T57" fmla="*/ 3 h 128"/>
                <a:gd name="T58" fmla="*/ 3 w 121"/>
                <a:gd name="T59" fmla="*/ 3 h 128"/>
                <a:gd name="T60" fmla="*/ 3 w 121"/>
                <a:gd name="T61" fmla="*/ 3 h 128"/>
                <a:gd name="T62" fmla="*/ 3 w 121"/>
                <a:gd name="T63" fmla="*/ 4 h 128"/>
                <a:gd name="T64" fmla="*/ 3 w 121"/>
                <a:gd name="T65" fmla="*/ 4 h 128"/>
                <a:gd name="T66" fmla="*/ 4 w 121"/>
                <a:gd name="T67" fmla="*/ 4 h 128"/>
                <a:gd name="T68" fmla="*/ 4 w 121"/>
                <a:gd name="T69" fmla="*/ 5 h 128"/>
                <a:gd name="T70" fmla="*/ 4 w 121"/>
                <a:gd name="T71" fmla="*/ 5 h 128"/>
                <a:gd name="T72" fmla="*/ 4 w 121"/>
                <a:gd name="T73" fmla="*/ 5 h 128"/>
                <a:gd name="T74" fmla="*/ 4 w 121"/>
                <a:gd name="T75" fmla="*/ 5 h 128"/>
                <a:gd name="T76" fmla="*/ 4 w 121"/>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121" y="128"/>
                  </a:moveTo>
                  <a:lnTo>
                    <a:pt x="121" y="128"/>
                  </a:lnTo>
                  <a:lnTo>
                    <a:pt x="120" y="115"/>
                  </a:lnTo>
                  <a:lnTo>
                    <a:pt x="119" y="102"/>
                  </a:lnTo>
                  <a:lnTo>
                    <a:pt x="116" y="90"/>
                  </a:lnTo>
                  <a:lnTo>
                    <a:pt x="111" y="78"/>
                  </a:lnTo>
                  <a:lnTo>
                    <a:pt x="107" y="67"/>
                  </a:lnTo>
                  <a:lnTo>
                    <a:pt x="100" y="56"/>
                  </a:lnTo>
                  <a:lnTo>
                    <a:pt x="94" y="47"/>
                  </a:lnTo>
                  <a:lnTo>
                    <a:pt x="86" y="37"/>
                  </a:lnTo>
                  <a:lnTo>
                    <a:pt x="78" y="29"/>
                  </a:lnTo>
                  <a:lnTo>
                    <a:pt x="68" y="21"/>
                  </a:lnTo>
                  <a:lnTo>
                    <a:pt x="58" y="15"/>
                  </a:lnTo>
                  <a:lnTo>
                    <a:pt x="48" y="10"/>
                  </a:lnTo>
                  <a:lnTo>
                    <a:pt x="37" y="6"/>
                  </a:lnTo>
                  <a:lnTo>
                    <a:pt x="25" y="2"/>
                  </a:lnTo>
                  <a:lnTo>
                    <a:pt x="13" y="0"/>
                  </a:lnTo>
                  <a:lnTo>
                    <a:pt x="0" y="0"/>
                  </a:lnTo>
                  <a:lnTo>
                    <a:pt x="0" y="26"/>
                  </a:lnTo>
                  <a:lnTo>
                    <a:pt x="11" y="27"/>
                  </a:lnTo>
                  <a:lnTo>
                    <a:pt x="21" y="29"/>
                  </a:lnTo>
                  <a:lnTo>
                    <a:pt x="30" y="31"/>
                  </a:lnTo>
                  <a:lnTo>
                    <a:pt x="39" y="35"/>
                  </a:lnTo>
                  <a:lnTo>
                    <a:pt x="48" y="39"/>
                  </a:lnTo>
                  <a:lnTo>
                    <a:pt x="55" y="44"/>
                  </a:lnTo>
                  <a:lnTo>
                    <a:pt x="63" y="50"/>
                  </a:lnTo>
                  <a:lnTo>
                    <a:pt x="69" y="56"/>
                  </a:lnTo>
                  <a:lnTo>
                    <a:pt x="76" y="63"/>
                  </a:lnTo>
                  <a:lnTo>
                    <a:pt x="81" y="72"/>
                  </a:lnTo>
                  <a:lnTo>
                    <a:pt x="85" y="80"/>
                  </a:lnTo>
                  <a:lnTo>
                    <a:pt x="90" y="89"/>
                  </a:lnTo>
                  <a:lnTo>
                    <a:pt x="93" y="98"/>
                  </a:lnTo>
                  <a:lnTo>
                    <a:pt x="95" y="108"/>
                  </a:lnTo>
                  <a:lnTo>
                    <a:pt x="96" y="117"/>
                  </a:lnTo>
                  <a:lnTo>
                    <a:pt x="96" y="128"/>
                  </a:lnTo>
                  <a:lnTo>
                    <a:pt x="121" y="128"/>
                  </a:lnTo>
                  <a:close/>
                </a:path>
              </a:pathLst>
            </a:custGeom>
            <a:solidFill>
              <a:srgbClr val="1F1A17"/>
            </a:solidFill>
            <a:ln w="9525">
              <a:noFill/>
              <a:round/>
              <a:headEnd/>
              <a:tailEnd/>
            </a:ln>
          </p:spPr>
          <p:txBody>
            <a:bodyPr/>
            <a:lstStyle/>
            <a:p>
              <a:endParaRPr lang="en-US"/>
            </a:p>
          </p:txBody>
        </p:sp>
        <p:sp>
          <p:nvSpPr>
            <p:cNvPr id="45374" name="Freeform 311"/>
            <p:cNvSpPr>
              <a:spLocks/>
            </p:cNvSpPr>
            <p:nvPr/>
          </p:nvSpPr>
          <p:spPr bwMode="auto">
            <a:xfrm>
              <a:off x="3691" y="2769"/>
              <a:ext cx="73" cy="77"/>
            </a:xfrm>
            <a:custGeom>
              <a:avLst/>
              <a:gdLst>
                <a:gd name="T0" fmla="*/ 8 w 217"/>
                <a:gd name="T1" fmla="*/ 5 h 229"/>
                <a:gd name="T2" fmla="*/ 8 w 217"/>
                <a:gd name="T3" fmla="*/ 5 h 229"/>
                <a:gd name="T4" fmla="*/ 8 w 217"/>
                <a:gd name="T5" fmla="*/ 6 h 229"/>
                <a:gd name="T6" fmla="*/ 7 w 217"/>
                <a:gd name="T7" fmla="*/ 7 h 229"/>
                <a:gd name="T8" fmla="*/ 7 w 217"/>
                <a:gd name="T9" fmla="*/ 8 h 229"/>
                <a:gd name="T10" fmla="*/ 6 w 217"/>
                <a:gd name="T11" fmla="*/ 8 h 229"/>
                <a:gd name="T12" fmla="*/ 5 w 217"/>
                <a:gd name="T13" fmla="*/ 8 h 229"/>
                <a:gd name="T14" fmla="*/ 4 w 217"/>
                <a:gd name="T15" fmla="*/ 9 h 229"/>
                <a:gd name="T16" fmla="*/ 4 w 217"/>
                <a:gd name="T17" fmla="*/ 9 h 229"/>
                <a:gd name="T18" fmla="*/ 3 w 217"/>
                <a:gd name="T19" fmla="*/ 8 h 229"/>
                <a:gd name="T20" fmla="*/ 2 w 217"/>
                <a:gd name="T21" fmla="*/ 8 h 229"/>
                <a:gd name="T22" fmla="*/ 1 w 217"/>
                <a:gd name="T23" fmla="*/ 8 h 229"/>
                <a:gd name="T24" fmla="*/ 1 w 217"/>
                <a:gd name="T25" fmla="*/ 7 h 229"/>
                <a:gd name="T26" fmla="*/ 0 w 217"/>
                <a:gd name="T27" fmla="*/ 6 h 229"/>
                <a:gd name="T28" fmla="*/ 0 w 217"/>
                <a:gd name="T29" fmla="*/ 5 h 229"/>
                <a:gd name="T30" fmla="*/ 0 w 217"/>
                <a:gd name="T31" fmla="*/ 5 h 229"/>
                <a:gd name="T32" fmla="*/ 0 w 217"/>
                <a:gd name="T33" fmla="*/ 4 h 229"/>
                <a:gd name="T34" fmla="*/ 0 w 217"/>
                <a:gd name="T35" fmla="*/ 3 h 229"/>
                <a:gd name="T36" fmla="*/ 0 w 217"/>
                <a:gd name="T37" fmla="*/ 2 h 229"/>
                <a:gd name="T38" fmla="*/ 1 w 217"/>
                <a:gd name="T39" fmla="*/ 2 h 229"/>
                <a:gd name="T40" fmla="*/ 1 w 217"/>
                <a:gd name="T41" fmla="*/ 1 h 229"/>
                <a:gd name="T42" fmla="*/ 2 w 217"/>
                <a:gd name="T43" fmla="*/ 0 h 229"/>
                <a:gd name="T44" fmla="*/ 3 w 217"/>
                <a:gd name="T45" fmla="*/ 0 h 229"/>
                <a:gd name="T46" fmla="*/ 4 w 217"/>
                <a:gd name="T47" fmla="*/ 0 h 229"/>
                <a:gd name="T48" fmla="*/ 4 w 217"/>
                <a:gd name="T49" fmla="*/ 0 h 229"/>
                <a:gd name="T50" fmla="*/ 5 w 217"/>
                <a:gd name="T51" fmla="*/ 0 h 229"/>
                <a:gd name="T52" fmla="*/ 6 w 217"/>
                <a:gd name="T53" fmla="*/ 0 h 229"/>
                <a:gd name="T54" fmla="*/ 7 w 217"/>
                <a:gd name="T55" fmla="*/ 1 h 229"/>
                <a:gd name="T56" fmla="*/ 7 w 217"/>
                <a:gd name="T57" fmla="*/ 2 h 229"/>
                <a:gd name="T58" fmla="*/ 8 w 217"/>
                <a:gd name="T59" fmla="*/ 2 h 229"/>
                <a:gd name="T60" fmla="*/ 8 w 217"/>
                <a:gd name="T61" fmla="*/ 3 h 229"/>
                <a:gd name="T62" fmla="*/ 8 w 217"/>
                <a:gd name="T63" fmla="*/ 4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29"/>
                <a:gd name="T98" fmla="*/ 217 w 217"/>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29">
                  <a:moveTo>
                    <a:pt x="217" y="114"/>
                  </a:moveTo>
                  <a:lnTo>
                    <a:pt x="217" y="126"/>
                  </a:lnTo>
                  <a:lnTo>
                    <a:pt x="215" y="136"/>
                  </a:lnTo>
                  <a:lnTo>
                    <a:pt x="213" y="147"/>
                  </a:lnTo>
                  <a:lnTo>
                    <a:pt x="208" y="158"/>
                  </a:lnTo>
                  <a:lnTo>
                    <a:pt x="204" y="169"/>
                  </a:lnTo>
                  <a:lnTo>
                    <a:pt x="199" y="177"/>
                  </a:lnTo>
                  <a:lnTo>
                    <a:pt x="193" y="187"/>
                  </a:lnTo>
                  <a:lnTo>
                    <a:pt x="186" y="195"/>
                  </a:lnTo>
                  <a:lnTo>
                    <a:pt x="178" y="202"/>
                  </a:lnTo>
                  <a:lnTo>
                    <a:pt x="171" y="208"/>
                  </a:lnTo>
                  <a:lnTo>
                    <a:pt x="161" y="214"/>
                  </a:lnTo>
                  <a:lnTo>
                    <a:pt x="152" y="219"/>
                  </a:lnTo>
                  <a:lnTo>
                    <a:pt x="141" y="223"/>
                  </a:lnTo>
                  <a:lnTo>
                    <a:pt x="132" y="226"/>
                  </a:lnTo>
                  <a:lnTo>
                    <a:pt x="120" y="228"/>
                  </a:lnTo>
                  <a:lnTo>
                    <a:pt x="109" y="229"/>
                  </a:lnTo>
                  <a:lnTo>
                    <a:pt x="97" y="228"/>
                  </a:lnTo>
                  <a:lnTo>
                    <a:pt x="86" y="226"/>
                  </a:lnTo>
                  <a:lnTo>
                    <a:pt x="76" y="223"/>
                  </a:lnTo>
                  <a:lnTo>
                    <a:pt x="66" y="219"/>
                  </a:lnTo>
                  <a:lnTo>
                    <a:pt x="56" y="214"/>
                  </a:lnTo>
                  <a:lnTo>
                    <a:pt x="47" y="208"/>
                  </a:lnTo>
                  <a:lnTo>
                    <a:pt x="39" y="202"/>
                  </a:lnTo>
                  <a:lnTo>
                    <a:pt x="31" y="195"/>
                  </a:lnTo>
                  <a:lnTo>
                    <a:pt x="25" y="187"/>
                  </a:lnTo>
                  <a:lnTo>
                    <a:pt x="18" y="177"/>
                  </a:lnTo>
                  <a:lnTo>
                    <a:pt x="13" y="169"/>
                  </a:lnTo>
                  <a:lnTo>
                    <a:pt x="9" y="158"/>
                  </a:lnTo>
                  <a:lnTo>
                    <a:pt x="5" y="147"/>
                  </a:lnTo>
                  <a:lnTo>
                    <a:pt x="2" y="136"/>
                  </a:lnTo>
                  <a:lnTo>
                    <a:pt x="1" y="126"/>
                  </a:lnTo>
                  <a:lnTo>
                    <a:pt x="0" y="114"/>
                  </a:lnTo>
                  <a:lnTo>
                    <a:pt x="1" y="102"/>
                  </a:lnTo>
                  <a:lnTo>
                    <a:pt x="2" y="91"/>
                  </a:lnTo>
                  <a:lnTo>
                    <a:pt x="5" y="80"/>
                  </a:lnTo>
                  <a:lnTo>
                    <a:pt x="9" y="69"/>
                  </a:lnTo>
                  <a:lnTo>
                    <a:pt x="13" y="60"/>
                  </a:lnTo>
                  <a:lnTo>
                    <a:pt x="18" y="50"/>
                  </a:lnTo>
                  <a:lnTo>
                    <a:pt x="25" y="41"/>
                  </a:lnTo>
                  <a:lnTo>
                    <a:pt x="31" y="33"/>
                  </a:lnTo>
                  <a:lnTo>
                    <a:pt x="39" y="25"/>
                  </a:lnTo>
                  <a:lnTo>
                    <a:pt x="47" y="19"/>
                  </a:lnTo>
                  <a:lnTo>
                    <a:pt x="56" y="13"/>
                  </a:lnTo>
                  <a:lnTo>
                    <a:pt x="66" y="8"/>
                  </a:lnTo>
                  <a:lnTo>
                    <a:pt x="76" y="5"/>
                  </a:lnTo>
                  <a:lnTo>
                    <a:pt x="86" y="1"/>
                  </a:lnTo>
                  <a:lnTo>
                    <a:pt x="97" y="0"/>
                  </a:lnTo>
                  <a:lnTo>
                    <a:pt x="109" y="0"/>
                  </a:lnTo>
                  <a:lnTo>
                    <a:pt x="120" y="0"/>
                  </a:lnTo>
                  <a:lnTo>
                    <a:pt x="132" y="1"/>
                  </a:lnTo>
                  <a:lnTo>
                    <a:pt x="141" y="5"/>
                  </a:lnTo>
                  <a:lnTo>
                    <a:pt x="152" y="8"/>
                  </a:lnTo>
                  <a:lnTo>
                    <a:pt x="161" y="13"/>
                  </a:lnTo>
                  <a:lnTo>
                    <a:pt x="171" y="19"/>
                  </a:lnTo>
                  <a:lnTo>
                    <a:pt x="178" y="25"/>
                  </a:lnTo>
                  <a:lnTo>
                    <a:pt x="186" y="33"/>
                  </a:lnTo>
                  <a:lnTo>
                    <a:pt x="193" y="41"/>
                  </a:lnTo>
                  <a:lnTo>
                    <a:pt x="199" y="50"/>
                  </a:lnTo>
                  <a:lnTo>
                    <a:pt x="204" y="60"/>
                  </a:lnTo>
                  <a:lnTo>
                    <a:pt x="208" y="69"/>
                  </a:lnTo>
                  <a:lnTo>
                    <a:pt x="213" y="80"/>
                  </a:lnTo>
                  <a:lnTo>
                    <a:pt x="215" y="91"/>
                  </a:lnTo>
                  <a:lnTo>
                    <a:pt x="217" y="102"/>
                  </a:lnTo>
                  <a:lnTo>
                    <a:pt x="217" y="114"/>
                  </a:lnTo>
                  <a:close/>
                </a:path>
              </a:pathLst>
            </a:custGeom>
            <a:solidFill>
              <a:srgbClr val="E87A41"/>
            </a:solidFill>
            <a:ln w="9525">
              <a:noFill/>
              <a:round/>
              <a:headEnd/>
              <a:tailEnd/>
            </a:ln>
          </p:spPr>
          <p:txBody>
            <a:bodyPr/>
            <a:lstStyle/>
            <a:p>
              <a:endParaRPr lang="en-US"/>
            </a:p>
          </p:txBody>
        </p:sp>
        <p:sp>
          <p:nvSpPr>
            <p:cNvPr id="45375" name="Freeform 312"/>
            <p:cNvSpPr>
              <a:spLocks/>
            </p:cNvSpPr>
            <p:nvPr/>
          </p:nvSpPr>
          <p:spPr bwMode="auto">
            <a:xfrm>
              <a:off x="3728" y="2807"/>
              <a:ext cx="40" cy="43"/>
            </a:xfrm>
            <a:custGeom>
              <a:avLst/>
              <a:gdLst>
                <a:gd name="T0" fmla="*/ 0 w 120"/>
                <a:gd name="T1" fmla="*/ 5 h 128"/>
                <a:gd name="T2" fmla="*/ 0 w 120"/>
                <a:gd name="T3" fmla="*/ 5 h 128"/>
                <a:gd name="T4" fmla="*/ 0 w 120"/>
                <a:gd name="T5" fmla="*/ 5 h 128"/>
                <a:gd name="T6" fmla="*/ 1 w 120"/>
                <a:gd name="T7" fmla="*/ 5 h 128"/>
                <a:gd name="T8" fmla="*/ 1 w 120"/>
                <a:gd name="T9" fmla="*/ 5 h 128"/>
                <a:gd name="T10" fmla="*/ 2 w 120"/>
                <a:gd name="T11" fmla="*/ 4 h 128"/>
                <a:gd name="T12" fmla="*/ 2 w 120"/>
                <a:gd name="T13" fmla="*/ 4 h 128"/>
                <a:gd name="T14" fmla="*/ 3 w 120"/>
                <a:gd name="T15" fmla="*/ 4 h 128"/>
                <a:gd name="T16" fmla="*/ 3 w 120"/>
                <a:gd name="T17" fmla="*/ 4 h 128"/>
                <a:gd name="T18" fmla="*/ 3 w 120"/>
                <a:gd name="T19" fmla="*/ 3 h 128"/>
                <a:gd name="T20" fmla="*/ 3 w 120"/>
                <a:gd name="T21" fmla="*/ 3 h 128"/>
                <a:gd name="T22" fmla="*/ 4 w 120"/>
                <a:gd name="T23" fmla="*/ 3 h 128"/>
                <a:gd name="T24" fmla="*/ 4 w 120"/>
                <a:gd name="T25" fmla="*/ 2 h 128"/>
                <a:gd name="T26" fmla="*/ 4 w 120"/>
                <a:gd name="T27" fmla="*/ 2 h 128"/>
                <a:gd name="T28" fmla="*/ 4 w 120"/>
                <a:gd name="T29" fmla="*/ 1 h 128"/>
                <a:gd name="T30" fmla="*/ 4 w 120"/>
                <a:gd name="T31" fmla="*/ 1 h 128"/>
                <a:gd name="T32" fmla="*/ 4 w 120"/>
                <a:gd name="T33" fmla="*/ 0 h 128"/>
                <a:gd name="T34" fmla="*/ 4 w 120"/>
                <a:gd name="T35" fmla="*/ 0 h 128"/>
                <a:gd name="T36" fmla="*/ 4 w 120"/>
                <a:gd name="T37" fmla="*/ 0 h 128"/>
                <a:gd name="T38" fmla="*/ 4 w 120"/>
                <a:gd name="T39" fmla="*/ 0 h 128"/>
                <a:gd name="T40" fmla="*/ 3 w 120"/>
                <a:gd name="T41" fmla="*/ 1 h 128"/>
                <a:gd name="T42" fmla="*/ 3 w 120"/>
                <a:gd name="T43" fmla="*/ 1 h 128"/>
                <a:gd name="T44" fmla="*/ 3 w 120"/>
                <a:gd name="T45" fmla="*/ 1 h 128"/>
                <a:gd name="T46" fmla="*/ 3 w 120"/>
                <a:gd name="T47" fmla="*/ 2 h 128"/>
                <a:gd name="T48" fmla="*/ 3 w 120"/>
                <a:gd name="T49" fmla="*/ 2 h 128"/>
                <a:gd name="T50" fmla="*/ 3 w 120"/>
                <a:gd name="T51" fmla="*/ 2 h 128"/>
                <a:gd name="T52" fmla="*/ 3 w 120"/>
                <a:gd name="T53" fmla="*/ 3 h 128"/>
                <a:gd name="T54" fmla="*/ 2 w 120"/>
                <a:gd name="T55" fmla="*/ 3 h 128"/>
                <a:gd name="T56" fmla="*/ 2 w 120"/>
                <a:gd name="T57" fmla="*/ 3 h 128"/>
                <a:gd name="T58" fmla="*/ 2 w 120"/>
                <a:gd name="T59" fmla="*/ 3 h 128"/>
                <a:gd name="T60" fmla="*/ 1 w 120"/>
                <a:gd name="T61" fmla="*/ 3 h 128"/>
                <a:gd name="T62" fmla="*/ 1 w 120"/>
                <a:gd name="T63" fmla="*/ 4 h 128"/>
                <a:gd name="T64" fmla="*/ 1 w 120"/>
                <a:gd name="T65" fmla="*/ 4 h 128"/>
                <a:gd name="T66" fmla="*/ 0 w 120"/>
                <a:gd name="T67" fmla="*/ 4 h 128"/>
                <a:gd name="T68" fmla="*/ 0 w 120"/>
                <a:gd name="T69" fmla="*/ 4 h 128"/>
                <a:gd name="T70" fmla="*/ 0 w 120"/>
                <a:gd name="T71" fmla="*/ 4 h 128"/>
                <a:gd name="T72" fmla="*/ 0 w 120"/>
                <a:gd name="T73" fmla="*/ 5 h 128"/>
                <a:gd name="T74" fmla="*/ 0 w 120"/>
                <a:gd name="T75" fmla="*/ 5 h 128"/>
                <a:gd name="T76" fmla="*/ 0 w 120"/>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8"/>
                <a:gd name="T119" fmla="*/ 120 w 120"/>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8">
                  <a:moveTo>
                    <a:pt x="0" y="128"/>
                  </a:moveTo>
                  <a:lnTo>
                    <a:pt x="0" y="128"/>
                  </a:lnTo>
                  <a:lnTo>
                    <a:pt x="12" y="127"/>
                  </a:lnTo>
                  <a:lnTo>
                    <a:pt x="25" y="126"/>
                  </a:lnTo>
                  <a:lnTo>
                    <a:pt x="36" y="122"/>
                  </a:lnTo>
                  <a:lnTo>
                    <a:pt x="48" y="117"/>
                  </a:lnTo>
                  <a:lnTo>
                    <a:pt x="58" y="112"/>
                  </a:lnTo>
                  <a:lnTo>
                    <a:pt x="68" y="106"/>
                  </a:lnTo>
                  <a:lnTo>
                    <a:pt x="77" y="98"/>
                  </a:lnTo>
                  <a:lnTo>
                    <a:pt x="85" y="91"/>
                  </a:lnTo>
                  <a:lnTo>
                    <a:pt x="93" y="81"/>
                  </a:lnTo>
                  <a:lnTo>
                    <a:pt x="100" y="72"/>
                  </a:lnTo>
                  <a:lnTo>
                    <a:pt x="106" y="61"/>
                  </a:lnTo>
                  <a:lnTo>
                    <a:pt x="111" y="50"/>
                  </a:lnTo>
                  <a:lnTo>
                    <a:pt x="115" y="38"/>
                  </a:lnTo>
                  <a:lnTo>
                    <a:pt x="118" y="26"/>
                  </a:lnTo>
                  <a:lnTo>
                    <a:pt x="120" y="13"/>
                  </a:lnTo>
                  <a:lnTo>
                    <a:pt x="120" y="0"/>
                  </a:lnTo>
                  <a:lnTo>
                    <a:pt x="96" y="0"/>
                  </a:lnTo>
                  <a:lnTo>
                    <a:pt x="96" y="11"/>
                  </a:lnTo>
                  <a:lnTo>
                    <a:pt x="94" y="20"/>
                  </a:lnTo>
                  <a:lnTo>
                    <a:pt x="92" y="30"/>
                  </a:lnTo>
                  <a:lnTo>
                    <a:pt x="89" y="39"/>
                  </a:lnTo>
                  <a:lnTo>
                    <a:pt x="85" y="48"/>
                  </a:lnTo>
                  <a:lnTo>
                    <a:pt x="80" y="56"/>
                  </a:lnTo>
                  <a:lnTo>
                    <a:pt x="75" y="64"/>
                  </a:lnTo>
                  <a:lnTo>
                    <a:pt x="69" y="72"/>
                  </a:lnTo>
                  <a:lnTo>
                    <a:pt x="62" y="78"/>
                  </a:lnTo>
                  <a:lnTo>
                    <a:pt x="55" y="84"/>
                  </a:lnTo>
                  <a:lnTo>
                    <a:pt x="46" y="88"/>
                  </a:lnTo>
                  <a:lnTo>
                    <a:pt x="38" y="93"/>
                  </a:lnTo>
                  <a:lnTo>
                    <a:pt x="29" y="97"/>
                  </a:lnTo>
                  <a:lnTo>
                    <a:pt x="21" y="99"/>
                  </a:lnTo>
                  <a:lnTo>
                    <a:pt x="10" y="100"/>
                  </a:lnTo>
                  <a:lnTo>
                    <a:pt x="0" y="100"/>
                  </a:lnTo>
                  <a:lnTo>
                    <a:pt x="0" y="128"/>
                  </a:lnTo>
                  <a:close/>
                </a:path>
              </a:pathLst>
            </a:custGeom>
            <a:solidFill>
              <a:srgbClr val="1F1A17"/>
            </a:solidFill>
            <a:ln w="9525">
              <a:noFill/>
              <a:round/>
              <a:headEnd/>
              <a:tailEnd/>
            </a:ln>
          </p:spPr>
          <p:txBody>
            <a:bodyPr/>
            <a:lstStyle/>
            <a:p>
              <a:endParaRPr lang="en-US"/>
            </a:p>
          </p:txBody>
        </p:sp>
        <p:sp>
          <p:nvSpPr>
            <p:cNvPr id="45376" name="Freeform 313"/>
            <p:cNvSpPr>
              <a:spLocks/>
            </p:cNvSpPr>
            <p:nvPr/>
          </p:nvSpPr>
          <p:spPr bwMode="auto">
            <a:xfrm>
              <a:off x="3687" y="2807"/>
              <a:ext cx="41" cy="43"/>
            </a:xfrm>
            <a:custGeom>
              <a:avLst/>
              <a:gdLst>
                <a:gd name="T0" fmla="*/ 0 w 121"/>
                <a:gd name="T1" fmla="*/ 0 h 128"/>
                <a:gd name="T2" fmla="*/ 0 w 121"/>
                <a:gd name="T3" fmla="*/ 0 h 128"/>
                <a:gd name="T4" fmla="*/ 0 w 121"/>
                <a:gd name="T5" fmla="*/ 0 h 128"/>
                <a:gd name="T6" fmla="*/ 0 w 121"/>
                <a:gd name="T7" fmla="*/ 1 h 128"/>
                <a:gd name="T8" fmla="*/ 0 w 121"/>
                <a:gd name="T9" fmla="*/ 1 h 128"/>
                <a:gd name="T10" fmla="*/ 0 w 121"/>
                <a:gd name="T11" fmla="*/ 2 h 128"/>
                <a:gd name="T12" fmla="*/ 1 w 121"/>
                <a:gd name="T13" fmla="*/ 2 h 128"/>
                <a:gd name="T14" fmla="*/ 1 w 121"/>
                <a:gd name="T15" fmla="*/ 3 h 128"/>
                <a:gd name="T16" fmla="*/ 1 w 121"/>
                <a:gd name="T17" fmla="*/ 3 h 128"/>
                <a:gd name="T18" fmla="*/ 1 w 121"/>
                <a:gd name="T19" fmla="*/ 3 h 128"/>
                <a:gd name="T20" fmla="*/ 2 w 121"/>
                <a:gd name="T21" fmla="*/ 4 h 128"/>
                <a:gd name="T22" fmla="*/ 2 w 121"/>
                <a:gd name="T23" fmla="*/ 4 h 128"/>
                <a:gd name="T24" fmla="*/ 2 w 121"/>
                <a:gd name="T25" fmla="*/ 4 h 128"/>
                <a:gd name="T26" fmla="*/ 3 w 121"/>
                <a:gd name="T27" fmla="*/ 4 h 128"/>
                <a:gd name="T28" fmla="*/ 3 w 121"/>
                <a:gd name="T29" fmla="*/ 5 h 128"/>
                <a:gd name="T30" fmla="*/ 4 w 121"/>
                <a:gd name="T31" fmla="*/ 5 h 128"/>
                <a:gd name="T32" fmla="*/ 4 w 121"/>
                <a:gd name="T33" fmla="*/ 5 h 128"/>
                <a:gd name="T34" fmla="*/ 5 w 121"/>
                <a:gd name="T35" fmla="*/ 5 h 128"/>
                <a:gd name="T36" fmla="*/ 5 w 121"/>
                <a:gd name="T37" fmla="*/ 4 h 128"/>
                <a:gd name="T38" fmla="*/ 4 w 121"/>
                <a:gd name="T39" fmla="*/ 4 h 128"/>
                <a:gd name="T40" fmla="*/ 4 w 121"/>
                <a:gd name="T41" fmla="*/ 4 h 128"/>
                <a:gd name="T42" fmla="*/ 4 w 121"/>
                <a:gd name="T43" fmla="*/ 4 h 128"/>
                <a:gd name="T44" fmla="*/ 3 w 121"/>
                <a:gd name="T45" fmla="*/ 3 h 128"/>
                <a:gd name="T46" fmla="*/ 3 w 121"/>
                <a:gd name="T47" fmla="*/ 3 h 128"/>
                <a:gd name="T48" fmla="*/ 2 w 121"/>
                <a:gd name="T49" fmla="*/ 3 h 128"/>
                <a:gd name="T50" fmla="*/ 2 w 121"/>
                <a:gd name="T51" fmla="*/ 3 h 128"/>
                <a:gd name="T52" fmla="*/ 2 w 121"/>
                <a:gd name="T53" fmla="*/ 3 h 128"/>
                <a:gd name="T54" fmla="*/ 2 w 121"/>
                <a:gd name="T55" fmla="*/ 2 h 128"/>
                <a:gd name="T56" fmla="*/ 2 w 121"/>
                <a:gd name="T57" fmla="*/ 2 h 128"/>
                <a:gd name="T58" fmla="*/ 1 w 121"/>
                <a:gd name="T59" fmla="*/ 2 h 128"/>
                <a:gd name="T60" fmla="*/ 1 w 121"/>
                <a:gd name="T61" fmla="*/ 1 h 128"/>
                <a:gd name="T62" fmla="*/ 1 w 121"/>
                <a:gd name="T63" fmla="*/ 1 h 128"/>
                <a:gd name="T64" fmla="*/ 1 w 121"/>
                <a:gd name="T65" fmla="*/ 1 h 128"/>
                <a:gd name="T66" fmla="*/ 1 w 121"/>
                <a:gd name="T67" fmla="*/ 0 h 128"/>
                <a:gd name="T68" fmla="*/ 1 w 121"/>
                <a:gd name="T69" fmla="*/ 0 h 128"/>
                <a:gd name="T70" fmla="*/ 1 w 121"/>
                <a:gd name="T71" fmla="*/ 0 h 128"/>
                <a:gd name="T72" fmla="*/ 0 w 121"/>
                <a:gd name="T73" fmla="*/ 0 h 128"/>
                <a:gd name="T74" fmla="*/ 0 w 121"/>
                <a:gd name="T75" fmla="*/ 0 h 128"/>
                <a:gd name="T76" fmla="*/ 0 w 121"/>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0" y="0"/>
                  </a:moveTo>
                  <a:lnTo>
                    <a:pt x="0" y="0"/>
                  </a:lnTo>
                  <a:lnTo>
                    <a:pt x="1" y="13"/>
                  </a:lnTo>
                  <a:lnTo>
                    <a:pt x="3" y="26"/>
                  </a:lnTo>
                  <a:lnTo>
                    <a:pt x="5" y="38"/>
                  </a:lnTo>
                  <a:lnTo>
                    <a:pt x="10" y="50"/>
                  </a:lnTo>
                  <a:lnTo>
                    <a:pt x="14" y="61"/>
                  </a:lnTo>
                  <a:lnTo>
                    <a:pt x="21" y="72"/>
                  </a:lnTo>
                  <a:lnTo>
                    <a:pt x="27" y="81"/>
                  </a:lnTo>
                  <a:lnTo>
                    <a:pt x="35" y="91"/>
                  </a:lnTo>
                  <a:lnTo>
                    <a:pt x="43" y="98"/>
                  </a:lnTo>
                  <a:lnTo>
                    <a:pt x="53" y="106"/>
                  </a:lnTo>
                  <a:lnTo>
                    <a:pt x="63" y="112"/>
                  </a:lnTo>
                  <a:lnTo>
                    <a:pt x="74" y="117"/>
                  </a:lnTo>
                  <a:lnTo>
                    <a:pt x="84" y="122"/>
                  </a:lnTo>
                  <a:lnTo>
                    <a:pt x="96" y="126"/>
                  </a:lnTo>
                  <a:lnTo>
                    <a:pt x="108" y="127"/>
                  </a:lnTo>
                  <a:lnTo>
                    <a:pt x="121" y="128"/>
                  </a:lnTo>
                  <a:lnTo>
                    <a:pt x="121" y="100"/>
                  </a:lnTo>
                  <a:lnTo>
                    <a:pt x="110" y="100"/>
                  </a:lnTo>
                  <a:lnTo>
                    <a:pt x="101" y="99"/>
                  </a:lnTo>
                  <a:lnTo>
                    <a:pt x="91" y="97"/>
                  </a:lnTo>
                  <a:lnTo>
                    <a:pt x="82" y="93"/>
                  </a:lnTo>
                  <a:lnTo>
                    <a:pt x="74" y="88"/>
                  </a:lnTo>
                  <a:lnTo>
                    <a:pt x="66" y="84"/>
                  </a:lnTo>
                  <a:lnTo>
                    <a:pt x="58" y="78"/>
                  </a:lnTo>
                  <a:lnTo>
                    <a:pt x="52" y="72"/>
                  </a:lnTo>
                  <a:lnTo>
                    <a:pt x="45" y="64"/>
                  </a:lnTo>
                  <a:lnTo>
                    <a:pt x="40" y="56"/>
                  </a:lnTo>
                  <a:lnTo>
                    <a:pt x="36" y="48"/>
                  </a:lnTo>
                  <a:lnTo>
                    <a:pt x="31" y="39"/>
                  </a:lnTo>
                  <a:lnTo>
                    <a:pt x="28" y="30"/>
                  </a:lnTo>
                  <a:lnTo>
                    <a:pt x="26" y="20"/>
                  </a:lnTo>
                  <a:lnTo>
                    <a:pt x="25" y="11"/>
                  </a:lnTo>
                  <a:lnTo>
                    <a:pt x="25" y="0"/>
                  </a:lnTo>
                  <a:lnTo>
                    <a:pt x="0" y="0"/>
                  </a:lnTo>
                  <a:close/>
                </a:path>
              </a:pathLst>
            </a:custGeom>
            <a:solidFill>
              <a:srgbClr val="1F1A17"/>
            </a:solidFill>
            <a:ln w="9525">
              <a:noFill/>
              <a:round/>
              <a:headEnd/>
              <a:tailEnd/>
            </a:ln>
          </p:spPr>
          <p:txBody>
            <a:bodyPr/>
            <a:lstStyle/>
            <a:p>
              <a:endParaRPr lang="en-US"/>
            </a:p>
          </p:txBody>
        </p:sp>
        <p:sp>
          <p:nvSpPr>
            <p:cNvPr id="45377" name="Freeform 314"/>
            <p:cNvSpPr>
              <a:spLocks/>
            </p:cNvSpPr>
            <p:nvPr/>
          </p:nvSpPr>
          <p:spPr bwMode="auto">
            <a:xfrm>
              <a:off x="3687" y="2765"/>
              <a:ext cx="41" cy="42"/>
            </a:xfrm>
            <a:custGeom>
              <a:avLst/>
              <a:gdLst>
                <a:gd name="T0" fmla="*/ 5 w 121"/>
                <a:gd name="T1" fmla="*/ 0 h 128"/>
                <a:gd name="T2" fmla="*/ 5 w 121"/>
                <a:gd name="T3" fmla="*/ 0 h 128"/>
                <a:gd name="T4" fmla="*/ 4 w 121"/>
                <a:gd name="T5" fmla="*/ 0 h 128"/>
                <a:gd name="T6" fmla="*/ 4 w 121"/>
                <a:gd name="T7" fmla="*/ 0 h 128"/>
                <a:gd name="T8" fmla="*/ 3 w 121"/>
                <a:gd name="T9" fmla="*/ 0 h 128"/>
                <a:gd name="T10" fmla="*/ 3 w 121"/>
                <a:gd name="T11" fmla="*/ 0 h 128"/>
                <a:gd name="T12" fmla="*/ 2 w 121"/>
                <a:gd name="T13" fmla="*/ 1 h 128"/>
                <a:gd name="T14" fmla="*/ 2 w 121"/>
                <a:gd name="T15" fmla="*/ 1 h 128"/>
                <a:gd name="T16" fmla="*/ 2 w 121"/>
                <a:gd name="T17" fmla="*/ 1 h 128"/>
                <a:gd name="T18" fmla="*/ 1 w 121"/>
                <a:gd name="T19" fmla="*/ 1 h 128"/>
                <a:gd name="T20" fmla="*/ 1 w 121"/>
                <a:gd name="T21" fmla="*/ 2 h 128"/>
                <a:gd name="T22" fmla="*/ 1 w 121"/>
                <a:gd name="T23" fmla="*/ 2 h 128"/>
                <a:gd name="T24" fmla="*/ 1 w 121"/>
                <a:gd name="T25" fmla="*/ 2 h 128"/>
                <a:gd name="T26" fmla="*/ 0 w 121"/>
                <a:gd name="T27" fmla="*/ 3 h 128"/>
                <a:gd name="T28" fmla="*/ 0 w 121"/>
                <a:gd name="T29" fmla="*/ 3 h 128"/>
                <a:gd name="T30" fmla="*/ 0 w 121"/>
                <a:gd name="T31" fmla="*/ 4 h 128"/>
                <a:gd name="T32" fmla="*/ 0 w 121"/>
                <a:gd name="T33" fmla="*/ 4 h 128"/>
                <a:gd name="T34" fmla="*/ 0 w 121"/>
                <a:gd name="T35" fmla="*/ 5 h 128"/>
                <a:gd name="T36" fmla="*/ 1 w 121"/>
                <a:gd name="T37" fmla="*/ 5 h 128"/>
                <a:gd name="T38" fmla="*/ 1 w 121"/>
                <a:gd name="T39" fmla="*/ 4 h 128"/>
                <a:gd name="T40" fmla="*/ 1 w 121"/>
                <a:gd name="T41" fmla="*/ 4 h 128"/>
                <a:gd name="T42" fmla="*/ 1 w 121"/>
                <a:gd name="T43" fmla="*/ 4 h 128"/>
                <a:gd name="T44" fmla="*/ 1 w 121"/>
                <a:gd name="T45" fmla="*/ 3 h 128"/>
                <a:gd name="T46" fmla="*/ 1 w 121"/>
                <a:gd name="T47" fmla="*/ 3 h 128"/>
                <a:gd name="T48" fmla="*/ 2 w 121"/>
                <a:gd name="T49" fmla="*/ 3 h 128"/>
                <a:gd name="T50" fmla="*/ 2 w 121"/>
                <a:gd name="T51" fmla="*/ 2 h 128"/>
                <a:gd name="T52" fmla="*/ 2 w 121"/>
                <a:gd name="T53" fmla="*/ 2 h 128"/>
                <a:gd name="T54" fmla="*/ 2 w 121"/>
                <a:gd name="T55" fmla="*/ 2 h 128"/>
                <a:gd name="T56" fmla="*/ 2 w 121"/>
                <a:gd name="T57" fmla="*/ 2 h 128"/>
                <a:gd name="T58" fmla="*/ 3 w 121"/>
                <a:gd name="T59" fmla="*/ 1 h 128"/>
                <a:gd name="T60" fmla="*/ 3 w 121"/>
                <a:gd name="T61" fmla="*/ 1 h 128"/>
                <a:gd name="T62" fmla="*/ 4 w 121"/>
                <a:gd name="T63" fmla="*/ 1 h 128"/>
                <a:gd name="T64" fmla="*/ 4 w 121"/>
                <a:gd name="T65" fmla="*/ 1 h 128"/>
                <a:gd name="T66" fmla="*/ 4 w 121"/>
                <a:gd name="T67" fmla="*/ 1 h 128"/>
                <a:gd name="T68" fmla="*/ 5 w 121"/>
                <a:gd name="T69" fmla="*/ 1 h 128"/>
                <a:gd name="T70" fmla="*/ 5 w 121"/>
                <a:gd name="T71" fmla="*/ 1 h 128"/>
                <a:gd name="T72" fmla="*/ 5 w 121"/>
                <a:gd name="T73" fmla="*/ 0 h 128"/>
                <a:gd name="T74" fmla="*/ 5 w 121"/>
                <a:gd name="T75" fmla="*/ 0 h 128"/>
                <a:gd name="T76" fmla="*/ 5 w 121"/>
                <a:gd name="T77" fmla="*/ 0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28"/>
                <a:gd name="T119" fmla="*/ 121 w 121"/>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28">
                  <a:moveTo>
                    <a:pt x="121" y="0"/>
                  </a:moveTo>
                  <a:lnTo>
                    <a:pt x="121" y="0"/>
                  </a:lnTo>
                  <a:lnTo>
                    <a:pt x="108" y="1"/>
                  </a:lnTo>
                  <a:lnTo>
                    <a:pt x="96" y="3"/>
                  </a:lnTo>
                  <a:lnTo>
                    <a:pt x="84" y="6"/>
                  </a:lnTo>
                  <a:lnTo>
                    <a:pt x="74" y="10"/>
                  </a:lnTo>
                  <a:lnTo>
                    <a:pt x="63" y="15"/>
                  </a:lnTo>
                  <a:lnTo>
                    <a:pt x="53" y="22"/>
                  </a:lnTo>
                  <a:lnTo>
                    <a:pt x="43" y="30"/>
                  </a:lnTo>
                  <a:lnTo>
                    <a:pt x="35" y="38"/>
                  </a:lnTo>
                  <a:lnTo>
                    <a:pt x="27" y="46"/>
                  </a:lnTo>
                  <a:lnTo>
                    <a:pt x="21" y="56"/>
                  </a:lnTo>
                  <a:lnTo>
                    <a:pt x="14" y="67"/>
                  </a:lnTo>
                  <a:lnTo>
                    <a:pt x="10" y="79"/>
                  </a:lnTo>
                  <a:lnTo>
                    <a:pt x="5" y="89"/>
                  </a:lnTo>
                  <a:lnTo>
                    <a:pt x="3" y="103"/>
                  </a:lnTo>
                  <a:lnTo>
                    <a:pt x="1" y="115"/>
                  </a:lnTo>
                  <a:lnTo>
                    <a:pt x="0" y="128"/>
                  </a:lnTo>
                  <a:lnTo>
                    <a:pt x="25" y="128"/>
                  </a:lnTo>
                  <a:lnTo>
                    <a:pt x="25" y="117"/>
                  </a:lnTo>
                  <a:lnTo>
                    <a:pt x="26" y="107"/>
                  </a:lnTo>
                  <a:lnTo>
                    <a:pt x="28" y="98"/>
                  </a:lnTo>
                  <a:lnTo>
                    <a:pt x="31" y="88"/>
                  </a:lnTo>
                  <a:lnTo>
                    <a:pt x="36" y="80"/>
                  </a:lnTo>
                  <a:lnTo>
                    <a:pt x="40" y="71"/>
                  </a:lnTo>
                  <a:lnTo>
                    <a:pt x="45" y="64"/>
                  </a:lnTo>
                  <a:lnTo>
                    <a:pt x="52" y="57"/>
                  </a:lnTo>
                  <a:lnTo>
                    <a:pt x="58" y="50"/>
                  </a:lnTo>
                  <a:lnTo>
                    <a:pt x="66" y="44"/>
                  </a:lnTo>
                  <a:lnTo>
                    <a:pt x="74" y="39"/>
                  </a:lnTo>
                  <a:lnTo>
                    <a:pt x="82" y="34"/>
                  </a:lnTo>
                  <a:lnTo>
                    <a:pt x="91" y="32"/>
                  </a:lnTo>
                  <a:lnTo>
                    <a:pt x="101" y="28"/>
                  </a:lnTo>
                  <a:lnTo>
                    <a:pt x="110" y="27"/>
                  </a:lnTo>
                  <a:lnTo>
                    <a:pt x="121" y="27"/>
                  </a:lnTo>
                  <a:lnTo>
                    <a:pt x="121" y="0"/>
                  </a:lnTo>
                  <a:close/>
                </a:path>
              </a:pathLst>
            </a:custGeom>
            <a:solidFill>
              <a:srgbClr val="1F1A17"/>
            </a:solidFill>
            <a:ln w="9525">
              <a:noFill/>
              <a:round/>
              <a:headEnd/>
              <a:tailEnd/>
            </a:ln>
          </p:spPr>
          <p:txBody>
            <a:bodyPr/>
            <a:lstStyle/>
            <a:p>
              <a:endParaRPr lang="en-US"/>
            </a:p>
          </p:txBody>
        </p:sp>
        <p:sp>
          <p:nvSpPr>
            <p:cNvPr id="45378" name="Freeform 315"/>
            <p:cNvSpPr>
              <a:spLocks/>
            </p:cNvSpPr>
            <p:nvPr/>
          </p:nvSpPr>
          <p:spPr bwMode="auto">
            <a:xfrm>
              <a:off x="3728" y="2765"/>
              <a:ext cx="40" cy="42"/>
            </a:xfrm>
            <a:custGeom>
              <a:avLst/>
              <a:gdLst>
                <a:gd name="T0" fmla="*/ 4 w 120"/>
                <a:gd name="T1" fmla="*/ 5 h 128"/>
                <a:gd name="T2" fmla="*/ 4 w 120"/>
                <a:gd name="T3" fmla="*/ 5 h 128"/>
                <a:gd name="T4" fmla="*/ 4 w 120"/>
                <a:gd name="T5" fmla="*/ 4 h 128"/>
                <a:gd name="T6" fmla="*/ 4 w 120"/>
                <a:gd name="T7" fmla="*/ 4 h 128"/>
                <a:gd name="T8" fmla="*/ 4 w 120"/>
                <a:gd name="T9" fmla="*/ 3 h 128"/>
                <a:gd name="T10" fmla="*/ 4 w 120"/>
                <a:gd name="T11" fmla="*/ 3 h 128"/>
                <a:gd name="T12" fmla="*/ 4 w 120"/>
                <a:gd name="T13" fmla="*/ 2 h 128"/>
                <a:gd name="T14" fmla="*/ 4 w 120"/>
                <a:gd name="T15" fmla="*/ 2 h 128"/>
                <a:gd name="T16" fmla="*/ 3 w 120"/>
                <a:gd name="T17" fmla="*/ 2 h 128"/>
                <a:gd name="T18" fmla="*/ 3 w 120"/>
                <a:gd name="T19" fmla="*/ 1 h 128"/>
                <a:gd name="T20" fmla="*/ 3 w 120"/>
                <a:gd name="T21" fmla="*/ 1 h 128"/>
                <a:gd name="T22" fmla="*/ 3 w 120"/>
                <a:gd name="T23" fmla="*/ 1 h 128"/>
                <a:gd name="T24" fmla="*/ 2 w 120"/>
                <a:gd name="T25" fmla="*/ 1 h 128"/>
                <a:gd name="T26" fmla="*/ 2 w 120"/>
                <a:gd name="T27" fmla="*/ 0 h 128"/>
                <a:gd name="T28" fmla="*/ 1 w 120"/>
                <a:gd name="T29" fmla="*/ 0 h 128"/>
                <a:gd name="T30" fmla="*/ 1 w 120"/>
                <a:gd name="T31" fmla="*/ 0 h 128"/>
                <a:gd name="T32" fmla="*/ 0 w 120"/>
                <a:gd name="T33" fmla="*/ 0 h 128"/>
                <a:gd name="T34" fmla="*/ 0 w 120"/>
                <a:gd name="T35" fmla="*/ 0 h 128"/>
                <a:gd name="T36" fmla="*/ 0 w 120"/>
                <a:gd name="T37" fmla="*/ 1 h 128"/>
                <a:gd name="T38" fmla="*/ 0 w 120"/>
                <a:gd name="T39" fmla="*/ 1 h 128"/>
                <a:gd name="T40" fmla="*/ 1 w 120"/>
                <a:gd name="T41" fmla="*/ 1 h 128"/>
                <a:gd name="T42" fmla="*/ 1 w 120"/>
                <a:gd name="T43" fmla="*/ 1 h 128"/>
                <a:gd name="T44" fmla="*/ 1 w 120"/>
                <a:gd name="T45" fmla="*/ 1 h 128"/>
                <a:gd name="T46" fmla="*/ 2 w 120"/>
                <a:gd name="T47" fmla="*/ 1 h 128"/>
                <a:gd name="T48" fmla="*/ 2 w 120"/>
                <a:gd name="T49" fmla="*/ 2 h 128"/>
                <a:gd name="T50" fmla="*/ 2 w 120"/>
                <a:gd name="T51" fmla="*/ 2 h 128"/>
                <a:gd name="T52" fmla="*/ 3 w 120"/>
                <a:gd name="T53" fmla="*/ 2 h 128"/>
                <a:gd name="T54" fmla="*/ 3 w 120"/>
                <a:gd name="T55" fmla="*/ 2 h 128"/>
                <a:gd name="T56" fmla="*/ 3 w 120"/>
                <a:gd name="T57" fmla="*/ 3 h 128"/>
                <a:gd name="T58" fmla="*/ 3 w 120"/>
                <a:gd name="T59" fmla="*/ 3 h 128"/>
                <a:gd name="T60" fmla="*/ 3 w 120"/>
                <a:gd name="T61" fmla="*/ 3 h 128"/>
                <a:gd name="T62" fmla="*/ 3 w 120"/>
                <a:gd name="T63" fmla="*/ 4 h 128"/>
                <a:gd name="T64" fmla="*/ 3 w 120"/>
                <a:gd name="T65" fmla="*/ 4 h 128"/>
                <a:gd name="T66" fmla="*/ 4 w 120"/>
                <a:gd name="T67" fmla="*/ 4 h 128"/>
                <a:gd name="T68" fmla="*/ 4 w 120"/>
                <a:gd name="T69" fmla="*/ 5 h 128"/>
                <a:gd name="T70" fmla="*/ 4 w 120"/>
                <a:gd name="T71" fmla="*/ 5 h 128"/>
                <a:gd name="T72" fmla="*/ 4 w 120"/>
                <a:gd name="T73" fmla="*/ 5 h 128"/>
                <a:gd name="T74" fmla="*/ 4 w 120"/>
                <a:gd name="T75" fmla="*/ 5 h 128"/>
                <a:gd name="T76" fmla="*/ 4 w 120"/>
                <a:gd name="T77" fmla="*/ 5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28"/>
                <a:gd name="T119" fmla="*/ 120 w 120"/>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28">
                  <a:moveTo>
                    <a:pt x="120" y="128"/>
                  </a:moveTo>
                  <a:lnTo>
                    <a:pt x="120" y="128"/>
                  </a:lnTo>
                  <a:lnTo>
                    <a:pt x="120" y="115"/>
                  </a:lnTo>
                  <a:lnTo>
                    <a:pt x="118" y="103"/>
                  </a:lnTo>
                  <a:lnTo>
                    <a:pt x="115" y="89"/>
                  </a:lnTo>
                  <a:lnTo>
                    <a:pt x="111" y="79"/>
                  </a:lnTo>
                  <a:lnTo>
                    <a:pt x="106" y="67"/>
                  </a:lnTo>
                  <a:lnTo>
                    <a:pt x="100" y="56"/>
                  </a:lnTo>
                  <a:lnTo>
                    <a:pt x="93" y="46"/>
                  </a:lnTo>
                  <a:lnTo>
                    <a:pt x="85" y="38"/>
                  </a:lnTo>
                  <a:lnTo>
                    <a:pt x="77" y="30"/>
                  </a:lnTo>
                  <a:lnTo>
                    <a:pt x="68" y="22"/>
                  </a:lnTo>
                  <a:lnTo>
                    <a:pt x="58" y="15"/>
                  </a:lnTo>
                  <a:lnTo>
                    <a:pt x="48" y="10"/>
                  </a:lnTo>
                  <a:lnTo>
                    <a:pt x="36" y="6"/>
                  </a:lnTo>
                  <a:lnTo>
                    <a:pt x="25" y="3"/>
                  </a:lnTo>
                  <a:lnTo>
                    <a:pt x="12" y="1"/>
                  </a:lnTo>
                  <a:lnTo>
                    <a:pt x="0" y="0"/>
                  </a:lnTo>
                  <a:lnTo>
                    <a:pt x="0" y="27"/>
                  </a:lnTo>
                  <a:lnTo>
                    <a:pt x="10" y="27"/>
                  </a:lnTo>
                  <a:lnTo>
                    <a:pt x="19" y="28"/>
                  </a:lnTo>
                  <a:lnTo>
                    <a:pt x="29" y="32"/>
                  </a:lnTo>
                  <a:lnTo>
                    <a:pt x="38" y="34"/>
                  </a:lnTo>
                  <a:lnTo>
                    <a:pt x="46" y="39"/>
                  </a:lnTo>
                  <a:lnTo>
                    <a:pt x="55" y="44"/>
                  </a:lnTo>
                  <a:lnTo>
                    <a:pt x="62" y="50"/>
                  </a:lnTo>
                  <a:lnTo>
                    <a:pt x="69" y="57"/>
                  </a:lnTo>
                  <a:lnTo>
                    <a:pt x="75" y="64"/>
                  </a:lnTo>
                  <a:lnTo>
                    <a:pt x="80" y="71"/>
                  </a:lnTo>
                  <a:lnTo>
                    <a:pt x="85" y="80"/>
                  </a:lnTo>
                  <a:lnTo>
                    <a:pt x="89" y="88"/>
                  </a:lnTo>
                  <a:lnTo>
                    <a:pt x="92" y="98"/>
                  </a:lnTo>
                  <a:lnTo>
                    <a:pt x="94" y="107"/>
                  </a:lnTo>
                  <a:lnTo>
                    <a:pt x="96" y="117"/>
                  </a:lnTo>
                  <a:lnTo>
                    <a:pt x="96" y="128"/>
                  </a:lnTo>
                  <a:lnTo>
                    <a:pt x="120" y="128"/>
                  </a:lnTo>
                  <a:close/>
                </a:path>
              </a:pathLst>
            </a:custGeom>
            <a:solidFill>
              <a:srgbClr val="1F1A17"/>
            </a:solidFill>
            <a:ln w="9525">
              <a:noFill/>
              <a:round/>
              <a:headEnd/>
              <a:tailEnd/>
            </a:ln>
          </p:spPr>
          <p:txBody>
            <a:bodyPr/>
            <a:lstStyle/>
            <a:p>
              <a:endParaRPr lang="en-US"/>
            </a:p>
          </p:txBody>
        </p:sp>
        <p:sp>
          <p:nvSpPr>
            <p:cNvPr id="45379" name="Freeform 316"/>
            <p:cNvSpPr>
              <a:spLocks/>
            </p:cNvSpPr>
            <p:nvPr/>
          </p:nvSpPr>
          <p:spPr bwMode="auto">
            <a:xfrm>
              <a:off x="2792" y="379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0"/>
                  </a:moveTo>
                  <a:lnTo>
                    <a:pt x="126" y="77"/>
                  </a:lnTo>
                  <a:lnTo>
                    <a:pt x="125" y="85"/>
                  </a:lnTo>
                  <a:lnTo>
                    <a:pt x="124" y="92"/>
                  </a:lnTo>
                  <a:lnTo>
                    <a:pt x="122" y="98"/>
                  </a:lnTo>
                  <a:lnTo>
                    <a:pt x="120" y="104"/>
                  </a:lnTo>
                  <a:lnTo>
                    <a:pt x="117" y="110"/>
                  </a:lnTo>
                  <a:lnTo>
                    <a:pt x="112" y="116"/>
                  </a:lnTo>
                  <a:lnTo>
                    <a:pt x="109" y="121"/>
                  </a:lnTo>
                  <a:lnTo>
                    <a:pt x="104" y="125"/>
                  </a:lnTo>
                  <a:lnTo>
                    <a:pt x="99" y="129"/>
                  </a:lnTo>
                  <a:lnTo>
                    <a:pt x="94" y="133"/>
                  </a:lnTo>
                  <a:lnTo>
                    <a:pt x="89" y="135"/>
                  </a:lnTo>
                  <a:lnTo>
                    <a:pt x="83" y="137"/>
                  </a:lnTo>
                  <a:lnTo>
                    <a:pt x="77" y="139"/>
                  </a:lnTo>
                  <a:lnTo>
                    <a:pt x="70" y="140"/>
                  </a:lnTo>
                  <a:lnTo>
                    <a:pt x="64" y="141"/>
                  </a:lnTo>
                  <a:lnTo>
                    <a:pt x="56" y="140"/>
                  </a:lnTo>
                  <a:lnTo>
                    <a:pt x="50" y="139"/>
                  </a:lnTo>
                  <a:lnTo>
                    <a:pt x="44" y="137"/>
                  </a:lnTo>
                  <a:lnTo>
                    <a:pt x="38" y="135"/>
                  </a:lnTo>
                  <a:lnTo>
                    <a:pt x="33" y="133"/>
                  </a:lnTo>
                  <a:lnTo>
                    <a:pt x="27" y="129"/>
                  </a:lnTo>
                  <a:lnTo>
                    <a:pt x="23" y="125"/>
                  </a:lnTo>
                  <a:lnTo>
                    <a:pt x="18" y="121"/>
                  </a:lnTo>
                  <a:lnTo>
                    <a:pt x="14" y="116"/>
                  </a:lnTo>
                  <a:lnTo>
                    <a:pt x="11" y="110"/>
                  </a:lnTo>
                  <a:lnTo>
                    <a:pt x="8" y="104"/>
                  </a:lnTo>
                  <a:lnTo>
                    <a:pt x="4" y="98"/>
                  </a:lnTo>
                  <a:lnTo>
                    <a:pt x="2" y="92"/>
                  </a:lnTo>
                  <a:lnTo>
                    <a:pt x="1" y="85"/>
                  </a:lnTo>
                  <a:lnTo>
                    <a:pt x="0" y="77"/>
                  </a:lnTo>
                  <a:lnTo>
                    <a:pt x="0" y="70"/>
                  </a:lnTo>
                  <a:lnTo>
                    <a:pt x="0" y="63"/>
                  </a:lnTo>
                  <a:lnTo>
                    <a:pt x="1" y="56"/>
                  </a:lnTo>
                  <a:lnTo>
                    <a:pt x="2" y="49"/>
                  </a:lnTo>
                  <a:lnTo>
                    <a:pt x="4" y="41"/>
                  </a:lnTo>
                  <a:lnTo>
                    <a:pt x="8" y="35"/>
                  </a:lnTo>
                  <a:lnTo>
                    <a:pt x="11" y="30"/>
                  </a:lnTo>
                  <a:lnTo>
                    <a:pt x="14" y="25"/>
                  </a:lnTo>
                  <a:lnTo>
                    <a:pt x="18" y="20"/>
                  </a:lnTo>
                  <a:lnTo>
                    <a:pt x="23" y="15"/>
                  </a:lnTo>
                  <a:lnTo>
                    <a:pt x="27" y="12"/>
                  </a:lnTo>
                  <a:lnTo>
                    <a:pt x="33" y="8"/>
                  </a:lnTo>
                  <a:lnTo>
                    <a:pt x="38" y="6"/>
                  </a:lnTo>
                  <a:lnTo>
                    <a:pt x="44" y="3"/>
                  </a:lnTo>
                  <a:lnTo>
                    <a:pt x="50" y="1"/>
                  </a:lnTo>
                  <a:lnTo>
                    <a:pt x="56" y="0"/>
                  </a:lnTo>
                  <a:lnTo>
                    <a:pt x="64" y="0"/>
                  </a:lnTo>
                  <a:lnTo>
                    <a:pt x="70" y="0"/>
                  </a:lnTo>
                  <a:lnTo>
                    <a:pt x="77" y="1"/>
                  </a:lnTo>
                  <a:lnTo>
                    <a:pt x="83" y="3"/>
                  </a:lnTo>
                  <a:lnTo>
                    <a:pt x="89" y="6"/>
                  </a:lnTo>
                  <a:lnTo>
                    <a:pt x="94" y="8"/>
                  </a:lnTo>
                  <a:lnTo>
                    <a:pt x="99" y="12"/>
                  </a:lnTo>
                  <a:lnTo>
                    <a:pt x="104" y="15"/>
                  </a:lnTo>
                  <a:lnTo>
                    <a:pt x="109" y="20"/>
                  </a:lnTo>
                  <a:lnTo>
                    <a:pt x="112" y="25"/>
                  </a:lnTo>
                  <a:lnTo>
                    <a:pt x="117" y="30"/>
                  </a:lnTo>
                  <a:lnTo>
                    <a:pt x="120" y="35"/>
                  </a:lnTo>
                  <a:lnTo>
                    <a:pt x="122" y="41"/>
                  </a:lnTo>
                  <a:lnTo>
                    <a:pt x="124" y="49"/>
                  </a:lnTo>
                  <a:lnTo>
                    <a:pt x="125" y="56"/>
                  </a:lnTo>
                  <a:lnTo>
                    <a:pt x="126" y="63"/>
                  </a:lnTo>
                  <a:lnTo>
                    <a:pt x="126" y="70"/>
                  </a:lnTo>
                  <a:close/>
                </a:path>
              </a:pathLst>
            </a:custGeom>
            <a:solidFill>
              <a:srgbClr val="E87A41"/>
            </a:solidFill>
            <a:ln w="9525">
              <a:noFill/>
              <a:round/>
              <a:headEnd/>
              <a:tailEnd/>
            </a:ln>
          </p:spPr>
          <p:txBody>
            <a:bodyPr/>
            <a:lstStyle/>
            <a:p>
              <a:endParaRPr lang="en-US"/>
            </a:p>
          </p:txBody>
        </p:sp>
        <p:sp>
          <p:nvSpPr>
            <p:cNvPr id="45380" name="Freeform 317"/>
            <p:cNvSpPr>
              <a:spLocks/>
            </p:cNvSpPr>
            <p:nvPr/>
          </p:nvSpPr>
          <p:spPr bwMode="auto">
            <a:xfrm>
              <a:off x="2813" y="3813"/>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2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7" y="83"/>
                  </a:lnTo>
                  <a:lnTo>
                    <a:pt x="15" y="82"/>
                  </a:lnTo>
                  <a:lnTo>
                    <a:pt x="23" y="80"/>
                  </a:lnTo>
                  <a:lnTo>
                    <a:pt x="29" y="77"/>
                  </a:lnTo>
                  <a:lnTo>
                    <a:pt x="35" y="75"/>
                  </a:lnTo>
                  <a:lnTo>
                    <a:pt x="42" y="70"/>
                  </a:lnTo>
                  <a:lnTo>
                    <a:pt x="48" y="65"/>
                  </a:lnTo>
                  <a:lnTo>
                    <a:pt x="53" y="60"/>
                  </a:lnTo>
                  <a:lnTo>
                    <a:pt x="58" y="54"/>
                  </a:lnTo>
                  <a:lnTo>
                    <a:pt x="62" y="47"/>
                  </a:lnTo>
                  <a:lnTo>
                    <a:pt x="66" y="41"/>
                  </a:lnTo>
                  <a:lnTo>
                    <a:pt x="69" y="33"/>
                  </a:lnTo>
                  <a:lnTo>
                    <a:pt x="72" y="25"/>
                  </a:lnTo>
                  <a:lnTo>
                    <a:pt x="73" y="17"/>
                  </a:lnTo>
                  <a:lnTo>
                    <a:pt x="74" y="9"/>
                  </a:lnTo>
                  <a:lnTo>
                    <a:pt x="75" y="0"/>
                  </a:lnTo>
                  <a:lnTo>
                    <a:pt x="51" y="0"/>
                  </a:lnTo>
                  <a:lnTo>
                    <a:pt x="51" y="6"/>
                  </a:lnTo>
                  <a:lnTo>
                    <a:pt x="50" y="12"/>
                  </a:lnTo>
                  <a:lnTo>
                    <a:pt x="48" y="18"/>
                  </a:lnTo>
                  <a:lnTo>
                    <a:pt x="47" y="23"/>
                  </a:lnTo>
                  <a:lnTo>
                    <a:pt x="45" y="28"/>
                  </a:lnTo>
                  <a:lnTo>
                    <a:pt x="42" y="33"/>
                  </a:lnTo>
                  <a:lnTo>
                    <a:pt x="40" y="37"/>
                  </a:lnTo>
                  <a:lnTo>
                    <a:pt x="37" y="41"/>
                  </a:lnTo>
                  <a:lnTo>
                    <a:pt x="32" y="45"/>
                  </a:lnTo>
                  <a:lnTo>
                    <a:pt x="29" y="48"/>
                  </a:lnTo>
                  <a:lnTo>
                    <a:pt x="25" y="51"/>
                  </a:lnTo>
                  <a:lnTo>
                    <a:pt x="20" y="53"/>
                  </a:lnTo>
                  <a:lnTo>
                    <a:pt x="15" y="54"/>
                  </a:lnTo>
                  <a:lnTo>
                    <a:pt x="11" y="55"/>
                  </a:lnTo>
                  <a:lnTo>
                    <a:pt x="5" y="57"/>
                  </a:lnTo>
                  <a:lnTo>
                    <a:pt x="0" y="57"/>
                  </a:lnTo>
                  <a:lnTo>
                    <a:pt x="0" y="84"/>
                  </a:lnTo>
                  <a:close/>
                </a:path>
              </a:pathLst>
            </a:custGeom>
            <a:solidFill>
              <a:srgbClr val="1F1A17"/>
            </a:solidFill>
            <a:ln w="9525">
              <a:noFill/>
              <a:round/>
              <a:headEnd/>
              <a:tailEnd/>
            </a:ln>
          </p:spPr>
          <p:txBody>
            <a:bodyPr/>
            <a:lstStyle/>
            <a:p>
              <a:endParaRPr lang="en-US"/>
            </a:p>
          </p:txBody>
        </p:sp>
        <p:sp>
          <p:nvSpPr>
            <p:cNvPr id="45381" name="Freeform 318"/>
            <p:cNvSpPr>
              <a:spLocks/>
            </p:cNvSpPr>
            <p:nvPr/>
          </p:nvSpPr>
          <p:spPr bwMode="auto">
            <a:xfrm>
              <a:off x="2788" y="3813"/>
              <a:ext cx="25" cy="28"/>
            </a:xfrm>
            <a:custGeom>
              <a:avLst/>
              <a:gdLst>
                <a:gd name="T0" fmla="*/ 0 w 76"/>
                <a:gd name="T1" fmla="*/ 0 h 84"/>
                <a:gd name="T2" fmla="*/ 0 w 76"/>
                <a:gd name="T3" fmla="*/ 0 h 84"/>
                <a:gd name="T4" fmla="*/ 0 w 76"/>
                <a:gd name="T5" fmla="*/ 0 h 84"/>
                <a:gd name="T6" fmla="*/ 0 w 76"/>
                <a:gd name="T7" fmla="*/ 1 h 84"/>
                <a:gd name="T8" fmla="*/ 0 w 76"/>
                <a:gd name="T9" fmla="*/ 1 h 84"/>
                <a:gd name="T10" fmla="*/ 0 w 76"/>
                <a:gd name="T11" fmla="*/ 1 h 84"/>
                <a:gd name="T12" fmla="*/ 0 w 76"/>
                <a:gd name="T13" fmla="*/ 2 h 84"/>
                <a:gd name="T14" fmla="*/ 0 w 76"/>
                <a:gd name="T15" fmla="*/ 2 h 84"/>
                <a:gd name="T16" fmla="*/ 1 w 76"/>
                <a:gd name="T17" fmla="*/ 2 h 84"/>
                <a:gd name="T18" fmla="*/ 1 w 76"/>
                <a:gd name="T19" fmla="*/ 2 h 84"/>
                <a:gd name="T20" fmla="*/ 1 w 76"/>
                <a:gd name="T21" fmla="*/ 2 h 84"/>
                <a:gd name="T22" fmla="*/ 1 w 76"/>
                <a:gd name="T23" fmla="*/ 3 h 84"/>
                <a:gd name="T24" fmla="*/ 1 w 76"/>
                <a:gd name="T25" fmla="*/ 3 h 84"/>
                <a:gd name="T26" fmla="*/ 2 w 76"/>
                <a:gd name="T27" fmla="*/ 3 h 84"/>
                <a:gd name="T28" fmla="*/ 2 w 76"/>
                <a:gd name="T29" fmla="*/ 3 h 84"/>
                <a:gd name="T30" fmla="*/ 2 w 76"/>
                <a:gd name="T31" fmla="*/ 3 h 84"/>
                <a:gd name="T32" fmla="*/ 2 w 76"/>
                <a:gd name="T33" fmla="*/ 3 h 84"/>
                <a:gd name="T34" fmla="*/ 3 w 76"/>
                <a:gd name="T35" fmla="*/ 3 h 84"/>
                <a:gd name="T36" fmla="*/ 3 w 76"/>
                <a:gd name="T37" fmla="*/ 2 h 84"/>
                <a:gd name="T38" fmla="*/ 3 w 76"/>
                <a:gd name="T39" fmla="*/ 2 h 84"/>
                <a:gd name="T40" fmla="*/ 2 w 76"/>
                <a:gd name="T41" fmla="*/ 2 h 84"/>
                <a:gd name="T42" fmla="*/ 2 w 76"/>
                <a:gd name="T43" fmla="*/ 2 h 84"/>
                <a:gd name="T44" fmla="*/ 2 w 76"/>
                <a:gd name="T45" fmla="*/ 2 h 84"/>
                <a:gd name="T46" fmla="*/ 2 w 76"/>
                <a:gd name="T47" fmla="*/ 2 h 84"/>
                <a:gd name="T48" fmla="*/ 2 w 76"/>
                <a:gd name="T49" fmla="*/ 2 h 84"/>
                <a:gd name="T50" fmla="*/ 2 w 76"/>
                <a:gd name="T51" fmla="*/ 2 h 84"/>
                <a:gd name="T52" fmla="*/ 1 w 76"/>
                <a:gd name="T53" fmla="*/ 2 h 84"/>
                <a:gd name="T54" fmla="*/ 1 w 76"/>
                <a:gd name="T55" fmla="*/ 1 h 84"/>
                <a:gd name="T56" fmla="*/ 1 w 76"/>
                <a:gd name="T57" fmla="*/ 1 h 84"/>
                <a:gd name="T58" fmla="*/ 1 w 76"/>
                <a:gd name="T59" fmla="*/ 1 h 84"/>
                <a:gd name="T60" fmla="*/ 1 w 76"/>
                <a:gd name="T61" fmla="*/ 1 h 84"/>
                <a:gd name="T62" fmla="*/ 1 w 76"/>
                <a:gd name="T63" fmla="*/ 1 h 84"/>
                <a:gd name="T64" fmla="*/ 1 w 76"/>
                <a:gd name="T65" fmla="*/ 0 h 84"/>
                <a:gd name="T66" fmla="*/ 1 w 76"/>
                <a:gd name="T67" fmla="*/ 0 h 84"/>
                <a:gd name="T68" fmla="*/ 1 w 76"/>
                <a:gd name="T69" fmla="*/ 0 h 84"/>
                <a:gd name="T70" fmla="*/ 1 w 76"/>
                <a:gd name="T71" fmla="*/ 0 h 84"/>
                <a:gd name="T72" fmla="*/ 0 w 76"/>
                <a:gd name="T73" fmla="*/ 0 h 84"/>
                <a:gd name="T74" fmla="*/ 0 w 76"/>
                <a:gd name="T75" fmla="*/ 0 h 84"/>
                <a:gd name="T76" fmla="*/ 0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0"/>
                  </a:moveTo>
                  <a:lnTo>
                    <a:pt x="0" y="0"/>
                  </a:lnTo>
                  <a:lnTo>
                    <a:pt x="0" y="9"/>
                  </a:lnTo>
                  <a:lnTo>
                    <a:pt x="1" y="17"/>
                  </a:lnTo>
                  <a:lnTo>
                    <a:pt x="3" y="25"/>
                  </a:lnTo>
                  <a:lnTo>
                    <a:pt x="6" y="33"/>
                  </a:lnTo>
                  <a:lnTo>
                    <a:pt x="9" y="41"/>
                  </a:lnTo>
                  <a:lnTo>
                    <a:pt x="12" y="47"/>
                  </a:lnTo>
                  <a:lnTo>
                    <a:pt x="16" y="54"/>
                  </a:lnTo>
                  <a:lnTo>
                    <a:pt x="22" y="60"/>
                  </a:lnTo>
                  <a:lnTo>
                    <a:pt x="27" y="65"/>
                  </a:lnTo>
                  <a:lnTo>
                    <a:pt x="33" y="70"/>
                  </a:lnTo>
                  <a:lnTo>
                    <a:pt x="39" y="75"/>
                  </a:lnTo>
                  <a:lnTo>
                    <a:pt x="46" y="77"/>
                  </a:lnTo>
                  <a:lnTo>
                    <a:pt x="53" y="80"/>
                  </a:lnTo>
                  <a:lnTo>
                    <a:pt x="60" y="82"/>
                  </a:lnTo>
                  <a:lnTo>
                    <a:pt x="67" y="83"/>
                  </a:lnTo>
                  <a:lnTo>
                    <a:pt x="76" y="84"/>
                  </a:lnTo>
                  <a:lnTo>
                    <a:pt x="76" y="57"/>
                  </a:lnTo>
                  <a:lnTo>
                    <a:pt x="69" y="57"/>
                  </a:lnTo>
                  <a:lnTo>
                    <a:pt x="65" y="55"/>
                  </a:lnTo>
                  <a:lnTo>
                    <a:pt x="60" y="54"/>
                  </a:lnTo>
                  <a:lnTo>
                    <a:pt x="54" y="53"/>
                  </a:lnTo>
                  <a:lnTo>
                    <a:pt x="50" y="51"/>
                  </a:lnTo>
                  <a:lnTo>
                    <a:pt x="46" y="48"/>
                  </a:lnTo>
                  <a:lnTo>
                    <a:pt x="42" y="45"/>
                  </a:lnTo>
                  <a:lnTo>
                    <a:pt x="39" y="41"/>
                  </a:lnTo>
                  <a:lnTo>
                    <a:pt x="36" y="37"/>
                  </a:lnTo>
                  <a:lnTo>
                    <a:pt x="33" y="33"/>
                  </a:lnTo>
                  <a:lnTo>
                    <a:pt x="30" y="28"/>
                  </a:lnTo>
                  <a:lnTo>
                    <a:pt x="28" y="23"/>
                  </a:lnTo>
                  <a:lnTo>
                    <a:pt x="26" y="18"/>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382" name="Freeform 319"/>
            <p:cNvSpPr>
              <a:spLocks/>
            </p:cNvSpPr>
            <p:nvPr/>
          </p:nvSpPr>
          <p:spPr bwMode="auto">
            <a:xfrm>
              <a:off x="2788" y="3785"/>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7" y="0"/>
                  </a:lnTo>
                  <a:lnTo>
                    <a:pt x="60" y="2"/>
                  </a:lnTo>
                  <a:lnTo>
                    <a:pt x="53" y="4"/>
                  </a:lnTo>
                  <a:lnTo>
                    <a:pt x="46" y="6"/>
                  </a:lnTo>
                  <a:lnTo>
                    <a:pt x="39" y="10"/>
                  </a:lnTo>
                  <a:lnTo>
                    <a:pt x="33" y="14"/>
                  </a:lnTo>
                  <a:lnTo>
                    <a:pt x="27" y="18"/>
                  </a:lnTo>
                  <a:lnTo>
                    <a:pt x="22" y="24"/>
                  </a:lnTo>
                  <a:lnTo>
                    <a:pt x="16" y="30"/>
                  </a:lnTo>
                  <a:lnTo>
                    <a:pt x="12" y="36"/>
                  </a:lnTo>
                  <a:lnTo>
                    <a:pt x="9" y="44"/>
                  </a:lnTo>
                  <a:lnTo>
                    <a:pt x="6" y="51"/>
                  </a:lnTo>
                  <a:lnTo>
                    <a:pt x="3" y="59"/>
                  </a:lnTo>
                  <a:lnTo>
                    <a:pt x="1" y="67"/>
                  </a:lnTo>
                  <a:lnTo>
                    <a:pt x="0" y="76"/>
                  </a:lnTo>
                  <a:lnTo>
                    <a:pt x="0" y="84"/>
                  </a:lnTo>
                  <a:lnTo>
                    <a:pt x="24" y="84"/>
                  </a:lnTo>
                  <a:lnTo>
                    <a:pt x="24" y="78"/>
                  </a:lnTo>
                  <a:lnTo>
                    <a:pt x="25" y="72"/>
                  </a:lnTo>
                  <a:lnTo>
                    <a:pt x="26" y="66"/>
                  </a:lnTo>
                  <a:lnTo>
                    <a:pt x="28" y="61"/>
                  </a:lnTo>
                  <a:lnTo>
                    <a:pt x="30" y="55"/>
                  </a:lnTo>
                  <a:lnTo>
                    <a:pt x="33" y="52"/>
                  </a:lnTo>
                  <a:lnTo>
                    <a:pt x="36" y="47"/>
                  </a:lnTo>
                  <a:lnTo>
                    <a:pt x="39" y="44"/>
                  </a:lnTo>
                  <a:lnTo>
                    <a:pt x="42" y="40"/>
                  </a:lnTo>
                  <a:lnTo>
                    <a:pt x="46" y="36"/>
                  </a:lnTo>
                  <a:lnTo>
                    <a:pt x="50" y="34"/>
                  </a:lnTo>
                  <a:lnTo>
                    <a:pt x="54" y="32"/>
                  </a:lnTo>
                  <a:lnTo>
                    <a:pt x="60" y="29"/>
                  </a:lnTo>
                  <a:lnTo>
                    <a:pt x="65" y="28"/>
                  </a:lnTo>
                  <a:lnTo>
                    <a:pt x="69" y="27"/>
                  </a:lnTo>
                  <a:lnTo>
                    <a:pt x="76" y="27"/>
                  </a:lnTo>
                  <a:lnTo>
                    <a:pt x="76" y="0"/>
                  </a:lnTo>
                  <a:close/>
                </a:path>
              </a:pathLst>
            </a:custGeom>
            <a:solidFill>
              <a:srgbClr val="1F1A17"/>
            </a:solidFill>
            <a:ln w="9525">
              <a:noFill/>
              <a:round/>
              <a:headEnd/>
              <a:tailEnd/>
            </a:ln>
          </p:spPr>
          <p:txBody>
            <a:bodyPr/>
            <a:lstStyle/>
            <a:p>
              <a:endParaRPr lang="en-US"/>
            </a:p>
          </p:txBody>
        </p:sp>
        <p:sp>
          <p:nvSpPr>
            <p:cNvPr id="45383" name="Freeform 320"/>
            <p:cNvSpPr>
              <a:spLocks/>
            </p:cNvSpPr>
            <p:nvPr/>
          </p:nvSpPr>
          <p:spPr bwMode="auto">
            <a:xfrm>
              <a:off x="2813" y="3785"/>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4" y="76"/>
                  </a:lnTo>
                  <a:lnTo>
                    <a:pt x="73" y="67"/>
                  </a:lnTo>
                  <a:lnTo>
                    <a:pt x="72" y="59"/>
                  </a:lnTo>
                  <a:lnTo>
                    <a:pt x="69" y="51"/>
                  </a:lnTo>
                  <a:lnTo>
                    <a:pt x="66" y="44"/>
                  </a:lnTo>
                  <a:lnTo>
                    <a:pt x="62" y="36"/>
                  </a:lnTo>
                  <a:lnTo>
                    <a:pt x="58" y="30"/>
                  </a:lnTo>
                  <a:lnTo>
                    <a:pt x="54" y="24"/>
                  </a:lnTo>
                  <a:lnTo>
                    <a:pt x="48" y="18"/>
                  </a:lnTo>
                  <a:lnTo>
                    <a:pt x="42" y="14"/>
                  </a:lnTo>
                  <a:lnTo>
                    <a:pt x="35" y="10"/>
                  </a:lnTo>
                  <a:lnTo>
                    <a:pt x="29" y="6"/>
                  </a:lnTo>
                  <a:lnTo>
                    <a:pt x="23" y="4"/>
                  </a:lnTo>
                  <a:lnTo>
                    <a:pt x="15" y="2"/>
                  </a:lnTo>
                  <a:lnTo>
                    <a:pt x="7" y="0"/>
                  </a:lnTo>
                  <a:lnTo>
                    <a:pt x="0" y="0"/>
                  </a:lnTo>
                  <a:lnTo>
                    <a:pt x="0" y="27"/>
                  </a:lnTo>
                  <a:lnTo>
                    <a:pt x="5" y="27"/>
                  </a:lnTo>
                  <a:lnTo>
                    <a:pt x="11" y="28"/>
                  </a:lnTo>
                  <a:lnTo>
                    <a:pt x="15" y="29"/>
                  </a:lnTo>
                  <a:lnTo>
                    <a:pt x="20" y="32"/>
                  </a:lnTo>
                  <a:lnTo>
                    <a:pt x="25" y="34"/>
                  </a:lnTo>
                  <a:lnTo>
                    <a:pt x="29" y="36"/>
                  </a:lnTo>
                  <a:lnTo>
                    <a:pt x="32" y="40"/>
                  </a:lnTo>
                  <a:lnTo>
                    <a:pt x="37" y="44"/>
                  </a:lnTo>
                  <a:lnTo>
                    <a:pt x="40" y="47"/>
                  </a:lnTo>
                  <a:lnTo>
                    <a:pt x="42" y="52"/>
                  </a:lnTo>
                  <a:lnTo>
                    <a:pt x="45" y="55"/>
                  </a:lnTo>
                  <a:lnTo>
                    <a:pt x="47" y="61"/>
                  </a:lnTo>
                  <a:lnTo>
                    <a:pt x="48"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384" name="Freeform 321"/>
            <p:cNvSpPr>
              <a:spLocks/>
            </p:cNvSpPr>
            <p:nvPr/>
          </p:nvSpPr>
          <p:spPr bwMode="auto">
            <a:xfrm>
              <a:off x="3172" y="3748"/>
              <a:ext cx="42" cy="48"/>
            </a:xfrm>
            <a:custGeom>
              <a:avLst/>
              <a:gdLst>
                <a:gd name="T0" fmla="*/ 5 w 126"/>
                <a:gd name="T1" fmla="*/ 3 h 142"/>
                <a:gd name="T2" fmla="*/ 5 w 126"/>
                <a:gd name="T3" fmla="*/ 3 h 142"/>
                <a:gd name="T4" fmla="*/ 4 w 126"/>
                <a:gd name="T5" fmla="*/ 4 h 142"/>
                <a:gd name="T6" fmla="*/ 4 w 126"/>
                <a:gd name="T7" fmla="*/ 4 h 142"/>
                <a:gd name="T8" fmla="*/ 4 w 126"/>
                <a:gd name="T9" fmla="*/ 5 h 142"/>
                <a:gd name="T10" fmla="*/ 3 w 126"/>
                <a:gd name="T11" fmla="*/ 5 h 142"/>
                <a:gd name="T12" fmla="*/ 3 w 126"/>
                <a:gd name="T13" fmla="*/ 5 h 142"/>
                <a:gd name="T14" fmla="*/ 3 w 126"/>
                <a:gd name="T15" fmla="*/ 5 h 142"/>
                <a:gd name="T16" fmla="*/ 2 w 126"/>
                <a:gd name="T17" fmla="*/ 5 h 142"/>
                <a:gd name="T18" fmla="*/ 2 w 126"/>
                <a:gd name="T19" fmla="*/ 5 h 142"/>
                <a:gd name="T20" fmla="*/ 1 w 126"/>
                <a:gd name="T21" fmla="*/ 5 h 142"/>
                <a:gd name="T22" fmla="*/ 1 w 126"/>
                <a:gd name="T23" fmla="*/ 5 h 142"/>
                <a:gd name="T24" fmla="*/ 1 w 126"/>
                <a:gd name="T25" fmla="*/ 4 h 142"/>
                <a:gd name="T26" fmla="*/ 0 w 126"/>
                <a:gd name="T27" fmla="*/ 4 h 142"/>
                <a:gd name="T28" fmla="*/ 0 w 126"/>
                <a:gd name="T29" fmla="*/ 3 h 142"/>
                <a:gd name="T30" fmla="*/ 0 w 126"/>
                <a:gd name="T31" fmla="*/ 3 h 142"/>
                <a:gd name="T32" fmla="*/ 0 w 126"/>
                <a:gd name="T33" fmla="*/ 2 h 142"/>
                <a:gd name="T34" fmla="*/ 0 w 126"/>
                <a:gd name="T35" fmla="*/ 2 h 142"/>
                <a:gd name="T36" fmla="*/ 0 w 126"/>
                <a:gd name="T37" fmla="*/ 1 h 142"/>
                <a:gd name="T38" fmla="*/ 1 w 126"/>
                <a:gd name="T39" fmla="*/ 1 h 142"/>
                <a:gd name="T40" fmla="*/ 1 w 126"/>
                <a:gd name="T41" fmla="*/ 1 h 142"/>
                <a:gd name="T42" fmla="*/ 1 w 126"/>
                <a:gd name="T43" fmla="*/ 0 h 142"/>
                <a:gd name="T44" fmla="*/ 2 w 126"/>
                <a:gd name="T45" fmla="*/ 0 h 142"/>
                <a:gd name="T46" fmla="*/ 2 w 126"/>
                <a:gd name="T47" fmla="*/ 0 h 142"/>
                <a:gd name="T48" fmla="*/ 3 w 126"/>
                <a:gd name="T49" fmla="*/ 0 h 142"/>
                <a:gd name="T50" fmla="*/ 3 w 126"/>
                <a:gd name="T51" fmla="*/ 0 h 142"/>
                <a:gd name="T52" fmla="*/ 3 w 126"/>
                <a:gd name="T53" fmla="*/ 0 h 142"/>
                <a:gd name="T54" fmla="*/ 4 w 126"/>
                <a:gd name="T55" fmla="*/ 1 h 142"/>
                <a:gd name="T56" fmla="*/ 4 w 126"/>
                <a:gd name="T57" fmla="*/ 1 h 142"/>
                <a:gd name="T58" fmla="*/ 4 w 126"/>
                <a:gd name="T59" fmla="*/ 1 h 142"/>
                <a:gd name="T60" fmla="*/ 5 w 126"/>
                <a:gd name="T61" fmla="*/ 2 h 142"/>
                <a:gd name="T62" fmla="*/ 5 w 126"/>
                <a:gd name="T63" fmla="*/ 2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2"/>
                <a:gd name="T98" fmla="*/ 126 w 126"/>
                <a:gd name="T99" fmla="*/ 142 h 1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2">
                  <a:moveTo>
                    <a:pt x="126" y="71"/>
                  </a:moveTo>
                  <a:lnTo>
                    <a:pt x="126" y="78"/>
                  </a:lnTo>
                  <a:lnTo>
                    <a:pt x="125" y="85"/>
                  </a:lnTo>
                  <a:lnTo>
                    <a:pt x="124" y="92"/>
                  </a:lnTo>
                  <a:lnTo>
                    <a:pt x="122" y="100"/>
                  </a:lnTo>
                  <a:lnTo>
                    <a:pt x="118" y="106"/>
                  </a:lnTo>
                  <a:lnTo>
                    <a:pt x="115" y="112"/>
                  </a:lnTo>
                  <a:lnTo>
                    <a:pt x="112" y="116"/>
                  </a:lnTo>
                  <a:lnTo>
                    <a:pt x="108" y="121"/>
                  </a:lnTo>
                  <a:lnTo>
                    <a:pt x="103" y="126"/>
                  </a:lnTo>
                  <a:lnTo>
                    <a:pt x="99" y="130"/>
                  </a:lnTo>
                  <a:lnTo>
                    <a:pt x="93" y="133"/>
                  </a:lnTo>
                  <a:lnTo>
                    <a:pt x="88" y="137"/>
                  </a:lnTo>
                  <a:lnTo>
                    <a:pt x="82" y="138"/>
                  </a:lnTo>
                  <a:lnTo>
                    <a:pt x="76" y="140"/>
                  </a:lnTo>
                  <a:lnTo>
                    <a:pt x="70" y="142"/>
                  </a:lnTo>
                  <a:lnTo>
                    <a:pt x="62" y="142"/>
                  </a:lnTo>
                  <a:lnTo>
                    <a:pt x="56" y="142"/>
                  </a:lnTo>
                  <a:lnTo>
                    <a:pt x="49" y="140"/>
                  </a:lnTo>
                  <a:lnTo>
                    <a:pt x="43" y="138"/>
                  </a:lnTo>
                  <a:lnTo>
                    <a:pt x="37" y="137"/>
                  </a:lnTo>
                  <a:lnTo>
                    <a:pt x="32" y="133"/>
                  </a:lnTo>
                  <a:lnTo>
                    <a:pt x="27" y="130"/>
                  </a:lnTo>
                  <a:lnTo>
                    <a:pt x="22" y="126"/>
                  </a:lnTo>
                  <a:lnTo>
                    <a:pt x="17" y="121"/>
                  </a:lnTo>
                  <a:lnTo>
                    <a:pt x="14" y="116"/>
                  </a:lnTo>
                  <a:lnTo>
                    <a:pt x="9" y="112"/>
                  </a:lnTo>
                  <a:lnTo>
                    <a:pt x="6" y="106"/>
                  </a:lnTo>
                  <a:lnTo>
                    <a:pt x="4" y="100"/>
                  </a:lnTo>
                  <a:lnTo>
                    <a:pt x="2" y="92"/>
                  </a:lnTo>
                  <a:lnTo>
                    <a:pt x="1" y="85"/>
                  </a:lnTo>
                  <a:lnTo>
                    <a:pt x="0" y="78"/>
                  </a:lnTo>
                  <a:lnTo>
                    <a:pt x="0" y="71"/>
                  </a:lnTo>
                  <a:lnTo>
                    <a:pt x="0" y="64"/>
                  </a:lnTo>
                  <a:lnTo>
                    <a:pt x="1" y="56"/>
                  </a:lnTo>
                  <a:lnTo>
                    <a:pt x="2" y="49"/>
                  </a:lnTo>
                  <a:lnTo>
                    <a:pt x="4" y="43"/>
                  </a:lnTo>
                  <a:lnTo>
                    <a:pt x="6" y="37"/>
                  </a:lnTo>
                  <a:lnTo>
                    <a:pt x="9" y="31"/>
                  </a:lnTo>
                  <a:lnTo>
                    <a:pt x="14" y="25"/>
                  </a:lnTo>
                  <a:lnTo>
                    <a:pt x="17" y="21"/>
                  </a:lnTo>
                  <a:lnTo>
                    <a:pt x="22" y="17"/>
                  </a:lnTo>
                  <a:lnTo>
                    <a:pt x="27" y="12"/>
                  </a:lnTo>
                  <a:lnTo>
                    <a:pt x="32" y="9"/>
                  </a:lnTo>
                  <a:lnTo>
                    <a:pt x="37" y="6"/>
                  </a:lnTo>
                  <a:lnTo>
                    <a:pt x="43" y="4"/>
                  </a:lnTo>
                  <a:lnTo>
                    <a:pt x="49" y="3"/>
                  </a:lnTo>
                  <a:lnTo>
                    <a:pt x="56" y="1"/>
                  </a:lnTo>
                  <a:lnTo>
                    <a:pt x="62" y="0"/>
                  </a:lnTo>
                  <a:lnTo>
                    <a:pt x="70" y="1"/>
                  </a:lnTo>
                  <a:lnTo>
                    <a:pt x="76" y="3"/>
                  </a:lnTo>
                  <a:lnTo>
                    <a:pt x="82" y="4"/>
                  </a:lnTo>
                  <a:lnTo>
                    <a:pt x="88" y="6"/>
                  </a:lnTo>
                  <a:lnTo>
                    <a:pt x="93" y="9"/>
                  </a:lnTo>
                  <a:lnTo>
                    <a:pt x="99" y="12"/>
                  </a:lnTo>
                  <a:lnTo>
                    <a:pt x="103" y="17"/>
                  </a:lnTo>
                  <a:lnTo>
                    <a:pt x="108" y="21"/>
                  </a:lnTo>
                  <a:lnTo>
                    <a:pt x="112" y="25"/>
                  </a:lnTo>
                  <a:lnTo>
                    <a:pt x="115" y="31"/>
                  </a:lnTo>
                  <a:lnTo>
                    <a:pt x="118" y="37"/>
                  </a:lnTo>
                  <a:lnTo>
                    <a:pt x="122" y="43"/>
                  </a:lnTo>
                  <a:lnTo>
                    <a:pt x="124" y="49"/>
                  </a:lnTo>
                  <a:lnTo>
                    <a:pt x="125" y="56"/>
                  </a:lnTo>
                  <a:lnTo>
                    <a:pt x="126" y="64"/>
                  </a:lnTo>
                  <a:lnTo>
                    <a:pt x="126" y="71"/>
                  </a:lnTo>
                  <a:close/>
                </a:path>
              </a:pathLst>
            </a:custGeom>
            <a:solidFill>
              <a:srgbClr val="E87A41"/>
            </a:solidFill>
            <a:ln w="9525">
              <a:noFill/>
              <a:round/>
              <a:headEnd/>
              <a:tailEnd/>
            </a:ln>
          </p:spPr>
          <p:txBody>
            <a:bodyPr/>
            <a:lstStyle/>
            <a:p>
              <a:endParaRPr lang="en-US"/>
            </a:p>
          </p:txBody>
        </p:sp>
        <p:sp>
          <p:nvSpPr>
            <p:cNvPr id="45385" name="Freeform 322"/>
            <p:cNvSpPr>
              <a:spLocks/>
            </p:cNvSpPr>
            <p:nvPr/>
          </p:nvSpPr>
          <p:spPr bwMode="auto">
            <a:xfrm>
              <a:off x="3193" y="3772"/>
              <a:ext cx="25" cy="28"/>
            </a:xfrm>
            <a:custGeom>
              <a:avLst/>
              <a:gdLst>
                <a:gd name="T0" fmla="*/ 0 w 76"/>
                <a:gd name="T1" fmla="*/ 3 h 84"/>
                <a:gd name="T2" fmla="*/ 0 w 76"/>
                <a:gd name="T3" fmla="*/ 3 h 84"/>
                <a:gd name="T4" fmla="*/ 0 w 76"/>
                <a:gd name="T5" fmla="*/ 3 h 84"/>
                <a:gd name="T6" fmla="*/ 1 w 76"/>
                <a:gd name="T7" fmla="*/ 3 h 84"/>
                <a:gd name="T8" fmla="*/ 1 w 76"/>
                <a:gd name="T9" fmla="*/ 3 h 84"/>
                <a:gd name="T10" fmla="*/ 1 w 76"/>
                <a:gd name="T11" fmla="*/ 3 h 84"/>
                <a:gd name="T12" fmla="*/ 1 w 76"/>
                <a:gd name="T13" fmla="*/ 3 h 84"/>
                <a:gd name="T14" fmla="*/ 2 w 76"/>
                <a:gd name="T15" fmla="*/ 3 h 84"/>
                <a:gd name="T16" fmla="*/ 2 w 76"/>
                <a:gd name="T17" fmla="*/ 2 h 84"/>
                <a:gd name="T18" fmla="*/ 2 w 76"/>
                <a:gd name="T19" fmla="*/ 2 h 84"/>
                <a:gd name="T20" fmla="*/ 2 w 76"/>
                <a:gd name="T21" fmla="*/ 2 h 84"/>
                <a:gd name="T22" fmla="*/ 2 w 76"/>
                <a:gd name="T23" fmla="*/ 2 h 84"/>
                <a:gd name="T24" fmla="*/ 2 w 76"/>
                <a:gd name="T25" fmla="*/ 2 h 84"/>
                <a:gd name="T26" fmla="*/ 3 w 76"/>
                <a:gd name="T27" fmla="*/ 1 h 84"/>
                <a:gd name="T28" fmla="*/ 3 w 76"/>
                <a:gd name="T29" fmla="*/ 1 h 84"/>
                <a:gd name="T30" fmla="*/ 3 w 76"/>
                <a:gd name="T31" fmla="*/ 1 h 84"/>
                <a:gd name="T32" fmla="*/ 3 w 76"/>
                <a:gd name="T33" fmla="*/ 0 h 84"/>
                <a:gd name="T34" fmla="*/ 3 w 76"/>
                <a:gd name="T35" fmla="*/ 0 h 84"/>
                <a:gd name="T36" fmla="*/ 2 w 76"/>
                <a:gd name="T37" fmla="*/ 0 h 84"/>
                <a:gd name="T38" fmla="*/ 2 w 76"/>
                <a:gd name="T39" fmla="*/ 0 h 84"/>
                <a:gd name="T40" fmla="*/ 2 w 76"/>
                <a:gd name="T41" fmla="*/ 0 h 84"/>
                <a:gd name="T42" fmla="*/ 2 w 76"/>
                <a:gd name="T43" fmla="*/ 1 h 84"/>
                <a:gd name="T44" fmla="*/ 2 w 76"/>
                <a:gd name="T45" fmla="*/ 1 h 84"/>
                <a:gd name="T46" fmla="*/ 2 w 76"/>
                <a:gd name="T47" fmla="*/ 1 h 84"/>
                <a:gd name="T48" fmla="*/ 2 w 76"/>
                <a:gd name="T49" fmla="*/ 1 h 84"/>
                <a:gd name="T50" fmla="*/ 1 w 76"/>
                <a:gd name="T51" fmla="*/ 1 h 84"/>
                <a:gd name="T52" fmla="*/ 1 w 76"/>
                <a:gd name="T53" fmla="*/ 2 h 84"/>
                <a:gd name="T54" fmla="*/ 1 w 76"/>
                <a:gd name="T55" fmla="*/ 2 h 84"/>
                <a:gd name="T56" fmla="*/ 1 w 76"/>
                <a:gd name="T57" fmla="*/ 2 h 84"/>
                <a:gd name="T58" fmla="*/ 1 w 76"/>
                <a:gd name="T59" fmla="*/ 2 h 84"/>
                <a:gd name="T60" fmla="*/ 1 w 76"/>
                <a:gd name="T61" fmla="*/ 2 h 84"/>
                <a:gd name="T62" fmla="*/ 1 w 76"/>
                <a:gd name="T63" fmla="*/ 2 h 84"/>
                <a:gd name="T64" fmla="*/ 0 w 76"/>
                <a:gd name="T65" fmla="*/ 2 h 84"/>
                <a:gd name="T66" fmla="*/ 0 w 76"/>
                <a:gd name="T67" fmla="*/ 2 h 84"/>
                <a:gd name="T68" fmla="*/ 0 w 76"/>
                <a:gd name="T69" fmla="*/ 2 h 84"/>
                <a:gd name="T70" fmla="*/ 0 w 76"/>
                <a:gd name="T71" fmla="*/ 2 h 84"/>
                <a:gd name="T72" fmla="*/ 0 w 76"/>
                <a:gd name="T73" fmla="*/ 3 h 84"/>
                <a:gd name="T74" fmla="*/ 0 w 76"/>
                <a:gd name="T75" fmla="*/ 3 h 84"/>
                <a:gd name="T76" fmla="*/ 0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84"/>
                  </a:moveTo>
                  <a:lnTo>
                    <a:pt x="0" y="84"/>
                  </a:lnTo>
                  <a:lnTo>
                    <a:pt x="9" y="84"/>
                  </a:lnTo>
                  <a:lnTo>
                    <a:pt x="16" y="83"/>
                  </a:lnTo>
                  <a:lnTo>
                    <a:pt x="23" y="80"/>
                  </a:lnTo>
                  <a:lnTo>
                    <a:pt x="30" y="78"/>
                  </a:lnTo>
                  <a:lnTo>
                    <a:pt x="37" y="74"/>
                  </a:lnTo>
                  <a:lnTo>
                    <a:pt x="43" y="71"/>
                  </a:lnTo>
                  <a:lnTo>
                    <a:pt x="49" y="66"/>
                  </a:lnTo>
                  <a:lnTo>
                    <a:pt x="54" y="60"/>
                  </a:lnTo>
                  <a:lnTo>
                    <a:pt x="60" y="54"/>
                  </a:lnTo>
                  <a:lnTo>
                    <a:pt x="64" y="48"/>
                  </a:lnTo>
                  <a:lnTo>
                    <a:pt x="67" y="41"/>
                  </a:lnTo>
                  <a:lnTo>
                    <a:pt x="70" y="33"/>
                  </a:lnTo>
                  <a:lnTo>
                    <a:pt x="73" y="25"/>
                  </a:lnTo>
                  <a:lnTo>
                    <a:pt x="75" y="18"/>
                  </a:lnTo>
                  <a:lnTo>
                    <a:pt x="76" y="8"/>
                  </a:lnTo>
                  <a:lnTo>
                    <a:pt x="76" y="0"/>
                  </a:lnTo>
                  <a:lnTo>
                    <a:pt x="52" y="0"/>
                  </a:lnTo>
                  <a:lnTo>
                    <a:pt x="52" y="6"/>
                  </a:lnTo>
                  <a:lnTo>
                    <a:pt x="51" y="12"/>
                  </a:lnTo>
                  <a:lnTo>
                    <a:pt x="50" y="18"/>
                  </a:lnTo>
                  <a:lnTo>
                    <a:pt x="48" y="23"/>
                  </a:lnTo>
                  <a:lnTo>
                    <a:pt x="46" y="29"/>
                  </a:lnTo>
                  <a:lnTo>
                    <a:pt x="43" y="32"/>
                  </a:lnTo>
                  <a:lnTo>
                    <a:pt x="40" y="37"/>
                  </a:lnTo>
                  <a:lnTo>
                    <a:pt x="37" y="41"/>
                  </a:lnTo>
                  <a:lnTo>
                    <a:pt x="34" y="44"/>
                  </a:lnTo>
                  <a:lnTo>
                    <a:pt x="30" y="48"/>
                  </a:lnTo>
                  <a:lnTo>
                    <a:pt x="26" y="50"/>
                  </a:lnTo>
                  <a:lnTo>
                    <a:pt x="22" y="53"/>
                  </a:lnTo>
                  <a:lnTo>
                    <a:pt x="16" y="55"/>
                  </a:lnTo>
                  <a:lnTo>
                    <a:pt x="11" y="56"/>
                  </a:lnTo>
                  <a:lnTo>
                    <a:pt x="7" y="57"/>
                  </a:lnTo>
                  <a:lnTo>
                    <a:pt x="0" y="57"/>
                  </a:lnTo>
                  <a:lnTo>
                    <a:pt x="0" y="84"/>
                  </a:lnTo>
                  <a:close/>
                </a:path>
              </a:pathLst>
            </a:custGeom>
            <a:solidFill>
              <a:srgbClr val="1F1A17"/>
            </a:solidFill>
            <a:ln w="9525">
              <a:noFill/>
              <a:round/>
              <a:headEnd/>
              <a:tailEnd/>
            </a:ln>
          </p:spPr>
          <p:txBody>
            <a:bodyPr/>
            <a:lstStyle/>
            <a:p>
              <a:endParaRPr lang="en-US"/>
            </a:p>
          </p:txBody>
        </p:sp>
        <p:sp>
          <p:nvSpPr>
            <p:cNvPr id="45386" name="Freeform 323"/>
            <p:cNvSpPr>
              <a:spLocks/>
            </p:cNvSpPr>
            <p:nvPr/>
          </p:nvSpPr>
          <p:spPr bwMode="auto">
            <a:xfrm>
              <a:off x="3168" y="3772"/>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2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3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1" y="8"/>
                  </a:lnTo>
                  <a:lnTo>
                    <a:pt x="2" y="18"/>
                  </a:lnTo>
                  <a:lnTo>
                    <a:pt x="3" y="25"/>
                  </a:lnTo>
                  <a:lnTo>
                    <a:pt x="6" y="33"/>
                  </a:lnTo>
                  <a:lnTo>
                    <a:pt x="9" y="41"/>
                  </a:lnTo>
                  <a:lnTo>
                    <a:pt x="13" y="48"/>
                  </a:lnTo>
                  <a:lnTo>
                    <a:pt x="17" y="54"/>
                  </a:lnTo>
                  <a:lnTo>
                    <a:pt x="22" y="60"/>
                  </a:lnTo>
                  <a:lnTo>
                    <a:pt x="27" y="66"/>
                  </a:lnTo>
                  <a:lnTo>
                    <a:pt x="33" y="71"/>
                  </a:lnTo>
                  <a:lnTo>
                    <a:pt x="40" y="74"/>
                  </a:lnTo>
                  <a:lnTo>
                    <a:pt x="46" y="78"/>
                  </a:lnTo>
                  <a:lnTo>
                    <a:pt x="52" y="80"/>
                  </a:lnTo>
                  <a:lnTo>
                    <a:pt x="60" y="83"/>
                  </a:lnTo>
                  <a:lnTo>
                    <a:pt x="68" y="84"/>
                  </a:lnTo>
                  <a:lnTo>
                    <a:pt x="75" y="84"/>
                  </a:lnTo>
                  <a:lnTo>
                    <a:pt x="75" y="57"/>
                  </a:lnTo>
                  <a:lnTo>
                    <a:pt x="70" y="57"/>
                  </a:lnTo>
                  <a:lnTo>
                    <a:pt x="64" y="56"/>
                  </a:lnTo>
                  <a:lnTo>
                    <a:pt x="60" y="55"/>
                  </a:lnTo>
                  <a:lnTo>
                    <a:pt x="55" y="53"/>
                  </a:lnTo>
                  <a:lnTo>
                    <a:pt x="50" y="50"/>
                  </a:lnTo>
                  <a:lnTo>
                    <a:pt x="46" y="48"/>
                  </a:lnTo>
                  <a:lnTo>
                    <a:pt x="43" y="44"/>
                  </a:lnTo>
                  <a:lnTo>
                    <a:pt x="38" y="41"/>
                  </a:lnTo>
                  <a:lnTo>
                    <a:pt x="35" y="37"/>
                  </a:lnTo>
                  <a:lnTo>
                    <a:pt x="33" y="32"/>
                  </a:lnTo>
                  <a:lnTo>
                    <a:pt x="30" y="29"/>
                  </a:lnTo>
                  <a:lnTo>
                    <a:pt x="28" y="23"/>
                  </a:lnTo>
                  <a:lnTo>
                    <a:pt x="27" y="18"/>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387" name="Freeform 324"/>
            <p:cNvSpPr>
              <a:spLocks/>
            </p:cNvSpPr>
            <p:nvPr/>
          </p:nvSpPr>
          <p:spPr bwMode="auto">
            <a:xfrm>
              <a:off x="3168" y="3744"/>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1"/>
                  </a:lnTo>
                  <a:lnTo>
                    <a:pt x="60" y="2"/>
                  </a:lnTo>
                  <a:lnTo>
                    <a:pt x="52" y="4"/>
                  </a:lnTo>
                  <a:lnTo>
                    <a:pt x="46" y="7"/>
                  </a:lnTo>
                  <a:lnTo>
                    <a:pt x="40" y="11"/>
                  </a:lnTo>
                  <a:lnTo>
                    <a:pt x="33" y="14"/>
                  </a:lnTo>
                  <a:lnTo>
                    <a:pt x="27" y="19"/>
                  </a:lnTo>
                  <a:lnTo>
                    <a:pt x="22" y="24"/>
                  </a:lnTo>
                  <a:lnTo>
                    <a:pt x="17" y="30"/>
                  </a:lnTo>
                  <a:lnTo>
                    <a:pt x="13" y="37"/>
                  </a:lnTo>
                  <a:lnTo>
                    <a:pt x="9" y="44"/>
                  </a:lnTo>
                  <a:lnTo>
                    <a:pt x="6" y="52"/>
                  </a:lnTo>
                  <a:lnTo>
                    <a:pt x="3" y="59"/>
                  </a:lnTo>
                  <a:lnTo>
                    <a:pt x="2" y="67"/>
                  </a:lnTo>
                  <a:lnTo>
                    <a:pt x="1" y="75"/>
                  </a:lnTo>
                  <a:lnTo>
                    <a:pt x="0" y="84"/>
                  </a:lnTo>
                  <a:lnTo>
                    <a:pt x="24" y="84"/>
                  </a:lnTo>
                  <a:lnTo>
                    <a:pt x="24" y="78"/>
                  </a:lnTo>
                  <a:lnTo>
                    <a:pt x="25" y="72"/>
                  </a:lnTo>
                  <a:lnTo>
                    <a:pt x="27" y="67"/>
                  </a:lnTo>
                  <a:lnTo>
                    <a:pt x="28" y="61"/>
                  </a:lnTo>
                  <a:lnTo>
                    <a:pt x="30" y="56"/>
                  </a:lnTo>
                  <a:lnTo>
                    <a:pt x="33" y="52"/>
                  </a:lnTo>
                  <a:lnTo>
                    <a:pt x="35" y="47"/>
                  </a:lnTo>
                  <a:lnTo>
                    <a:pt x="38" y="43"/>
                  </a:lnTo>
                  <a:lnTo>
                    <a:pt x="43" y="40"/>
                  </a:lnTo>
                  <a:lnTo>
                    <a:pt x="46" y="37"/>
                  </a:lnTo>
                  <a:lnTo>
                    <a:pt x="50" y="34"/>
                  </a:lnTo>
                  <a:lnTo>
                    <a:pt x="55" y="31"/>
                  </a:lnTo>
                  <a:lnTo>
                    <a:pt x="60" y="30"/>
                  </a:lnTo>
                  <a:lnTo>
                    <a:pt x="64" y="29"/>
                  </a:lnTo>
                  <a:lnTo>
                    <a:pt x="70" y="28"/>
                  </a:lnTo>
                  <a:lnTo>
                    <a:pt x="75" y="28"/>
                  </a:lnTo>
                  <a:lnTo>
                    <a:pt x="75" y="0"/>
                  </a:lnTo>
                  <a:close/>
                </a:path>
              </a:pathLst>
            </a:custGeom>
            <a:solidFill>
              <a:srgbClr val="1F1A17"/>
            </a:solidFill>
            <a:ln w="9525">
              <a:noFill/>
              <a:round/>
              <a:headEnd/>
              <a:tailEnd/>
            </a:ln>
          </p:spPr>
          <p:txBody>
            <a:bodyPr/>
            <a:lstStyle/>
            <a:p>
              <a:endParaRPr lang="en-US"/>
            </a:p>
          </p:txBody>
        </p:sp>
        <p:sp>
          <p:nvSpPr>
            <p:cNvPr id="45388" name="Freeform 325"/>
            <p:cNvSpPr>
              <a:spLocks/>
            </p:cNvSpPr>
            <p:nvPr/>
          </p:nvSpPr>
          <p:spPr bwMode="auto">
            <a:xfrm>
              <a:off x="3193" y="3744"/>
              <a:ext cx="25"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2 w 76"/>
                <a:gd name="T13" fmla="*/ 2 h 84"/>
                <a:gd name="T14" fmla="*/ 2 w 76"/>
                <a:gd name="T15" fmla="*/ 1 h 84"/>
                <a:gd name="T16" fmla="*/ 2 w 76"/>
                <a:gd name="T17" fmla="*/ 1 h 84"/>
                <a:gd name="T18" fmla="*/ 2 w 76"/>
                <a:gd name="T19" fmla="*/ 1 h 84"/>
                <a:gd name="T20" fmla="*/ 2 w 76"/>
                <a:gd name="T21" fmla="*/ 1 h 84"/>
                <a:gd name="T22" fmla="*/ 2 w 76"/>
                <a:gd name="T23" fmla="*/ 1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1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9"/>
                  </a:lnTo>
                  <a:lnTo>
                    <a:pt x="70" y="52"/>
                  </a:lnTo>
                  <a:lnTo>
                    <a:pt x="67" y="44"/>
                  </a:lnTo>
                  <a:lnTo>
                    <a:pt x="64" y="37"/>
                  </a:lnTo>
                  <a:lnTo>
                    <a:pt x="60" y="30"/>
                  </a:lnTo>
                  <a:lnTo>
                    <a:pt x="54" y="24"/>
                  </a:lnTo>
                  <a:lnTo>
                    <a:pt x="49" y="19"/>
                  </a:lnTo>
                  <a:lnTo>
                    <a:pt x="43" y="14"/>
                  </a:lnTo>
                  <a:lnTo>
                    <a:pt x="37" y="11"/>
                  </a:lnTo>
                  <a:lnTo>
                    <a:pt x="30" y="7"/>
                  </a:lnTo>
                  <a:lnTo>
                    <a:pt x="23" y="4"/>
                  </a:lnTo>
                  <a:lnTo>
                    <a:pt x="16" y="2"/>
                  </a:lnTo>
                  <a:lnTo>
                    <a:pt x="9" y="1"/>
                  </a:lnTo>
                  <a:lnTo>
                    <a:pt x="0" y="0"/>
                  </a:lnTo>
                  <a:lnTo>
                    <a:pt x="0" y="28"/>
                  </a:lnTo>
                  <a:lnTo>
                    <a:pt x="7" y="28"/>
                  </a:lnTo>
                  <a:lnTo>
                    <a:pt x="11" y="29"/>
                  </a:lnTo>
                  <a:lnTo>
                    <a:pt x="16" y="30"/>
                  </a:lnTo>
                  <a:lnTo>
                    <a:pt x="22" y="31"/>
                  </a:lnTo>
                  <a:lnTo>
                    <a:pt x="26" y="34"/>
                  </a:lnTo>
                  <a:lnTo>
                    <a:pt x="30" y="37"/>
                  </a:lnTo>
                  <a:lnTo>
                    <a:pt x="34" y="40"/>
                  </a:lnTo>
                  <a:lnTo>
                    <a:pt x="37" y="43"/>
                  </a:lnTo>
                  <a:lnTo>
                    <a:pt x="40" y="47"/>
                  </a:lnTo>
                  <a:lnTo>
                    <a:pt x="43" y="52"/>
                  </a:lnTo>
                  <a:lnTo>
                    <a:pt x="46" y="56"/>
                  </a:lnTo>
                  <a:lnTo>
                    <a:pt x="48" y="61"/>
                  </a:lnTo>
                  <a:lnTo>
                    <a:pt x="50" y="67"/>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389" name="Freeform 326"/>
            <p:cNvSpPr>
              <a:spLocks/>
            </p:cNvSpPr>
            <p:nvPr/>
          </p:nvSpPr>
          <p:spPr bwMode="auto">
            <a:xfrm>
              <a:off x="3662" y="3874"/>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0"/>
                  </a:moveTo>
                  <a:lnTo>
                    <a:pt x="127" y="77"/>
                  </a:lnTo>
                  <a:lnTo>
                    <a:pt x="126" y="85"/>
                  </a:lnTo>
                  <a:lnTo>
                    <a:pt x="125" y="92"/>
                  </a:lnTo>
                  <a:lnTo>
                    <a:pt x="123" y="99"/>
                  </a:lnTo>
                  <a:lnTo>
                    <a:pt x="120" y="105"/>
                  </a:lnTo>
                  <a:lnTo>
                    <a:pt x="117" y="111"/>
                  </a:lnTo>
                  <a:lnTo>
                    <a:pt x="113" y="116"/>
                  </a:lnTo>
                  <a:lnTo>
                    <a:pt x="110" y="121"/>
                  </a:lnTo>
                  <a:lnTo>
                    <a:pt x="105" y="125"/>
                  </a:lnTo>
                  <a:lnTo>
                    <a:pt x="100" y="129"/>
                  </a:lnTo>
                  <a:lnTo>
                    <a:pt x="94" y="132"/>
                  </a:lnTo>
                  <a:lnTo>
                    <a:pt x="89" y="136"/>
                  </a:lnTo>
                  <a:lnTo>
                    <a:pt x="84" y="137"/>
                  </a:lnTo>
                  <a:lnTo>
                    <a:pt x="77" y="140"/>
                  </a:lnTo>
                  <a:lnTo>
                    <a:pt x="71" y="141"/>
                  </a:lnTo>
                  <a:lnTo>
                    <a:pt x="64" y="141"/>
                  </a:lnTo>
                  <a:lnTo>
                    <a:pt x="58" y="141"/>
                  </a:lnTo>
                  <a:lnTo>
                    <a:pt x="51" y="140"/>
                  </a:lnTo>
                  <a:lnTo>
                    <a:pt x="45" y="137"/>
                  </a:lnTo>
                  <a:lnTo>
                    <a:pt x="38" y="136"/>
                  </a:lnTo>
                  <a:lnTo>
                    <a:pt x="33" y="132"/>
                  </a:lnTo>
                  <a:lnTo>
                    <a:pt x="27" y="129"/>
                  </a:lnTo>
                  <a:lnTo>
                    <a:pt x="23" y="125"/>
                  </a:lnTo>
                  <a:lnTo>
                    <a:pt x="19" y="121"/>
                  </a:lnTo>
                  <a:lnTo>
                    <a:pt x="15" y="116"/>
                  </a:lnTo>
                  <a:lnTo>
                    <a:pt x="11" y="111"/>
                  </a:lnTo>
                  <a:lnTo>
                    <a:pt x="8" y="105"/>
                  </a:lnTo>
                  <a:lnTo>
                    <a:pt x="5" y="99"/>
                  </a:lnTo>
                  <a:lnTo>
                    <a:pt x="4" y="92"/>
                  </a:lnTo>
                  <a:lnTo>
                    <a:pt x="2" y="85"/>
                  </a:lnTo>
                  <a:lnTo>
                    <a:pt x="0" y="77"/>
                  </a:lnTo>
                  <a:lnTo>
                    <a:pt x="0" y="70"/>
                  </a:lnTo>
                  <a:lnTo>
                    <a:pt x="0" y="63"/>
                  </a:lnTo>
                  <a:lnTo>
                    <a:pt x="2" y="56"/>
                  </a:lnTo>
                  <a:lnTo>
                    <a:pt x="4" y="49"/>
                  </a:lnTo>
                  <a:lnTo>
                    <a:pt x="5" y="43"/>
                  </a:lnTo>
                  <a:lnTo>
                    <a:pt x="8" y="37"/>
                  </a:lnTo>
                  <a:lnTo>
                    <a:pt x="11" y="31"/>
                  </a:lnTo>
                  <a:lnTo>
                    <a:pt x="15" y="25"/>
                  </a:lnTo>
                  <a:lnTo>
                    <a:pt x="19" y="20"/>
                  </a:lnTo>
                  <a:lnTo>
                    <a:pt x="23" y="16"/>
                  </a:lnTo>
                  <a:lnTo>
                    <a:pt x="27" y="11"/>
                  </a:lnTo>
                  <a:lnTo>
                    <a:pt x="33" y="8"/>
                  </a:lnTo>
                  <a:lnTo>
                    <a:pt x="38" y="6"/>
                  </a:lnTo>
                  <a:lnTo>
                    <a:pt x="45" y="3"/>
                  </a:lnTo>
                  <a:lnTo>
                    <a:pt x="51" y="2"/>
                  </a:lnTo>
                  <a:lnTo>
                    <a:pt x="58" y="1"/>
                  </a:lnTo>
                  <a:lnTo>
                    <a:pt x="64" y="0"/>
                  </a:lnTo>
                  <a:lnTo>
                    <a:pt x="71" y="1"/>
                  </a:lnTo>
                  <a:lnTo>
                    <a:pt x="77" y="2"/>
                  </a:lnTo>
                  <a:lnTo>
                    <a:pt x="84" y="3"/>
                  </a:lnTo>
                  <a:lnTo>
                    <a:pt x="89" y="6"/>
                  </a:lnTo>
                  <a:lnTo>
                    <a:pt x="94" y="8"/>
                  </a:lnTo>
                  <a:lnTo>
                    <a:pt x="100" y="11"/>
                  </a:lnTo>
                  <a:lnTo>
                    <a:pt x="105" y="16"/>
                  </a:lnTo>
                  <a:lnTo>
                    <a:pt x="110" y="20"/>
                  </a:lnTo>
                  <a:lnTo>
                    <a:pt x="113" y="25"/>
                  </a:lnTo>
                  <a:lnTo>
                    <a:pt x="117" y="31"/>
                  </a:lnTo>
                  <a:lnTo>
                    <a:pt x="120" y="37"/>
                  </a:lnTo>
                  <a:lnTo>
                    <a:pt x="123" y="43"/>
                  </a:lnTo>
                  <a:lnTo>
                    <a:pt x="125" y="49"/>
                  </a:lnTo>
                  <a:lnTo>
                    <a:pt x="126" y="56"/>
                  </a:lnTo>
                  <a:lnTo>
                    <a:pt x="127" y="63"/>
                  </a:lnTo>
                  <a:lnTo>
                    <a:pt x="127" y="70"/>
                  </a:lnTo>
                  <a:close/>
                </a:path>
              </a:pathLst>
            </a:custGeom>
            <a:solidFill>
              <a:srgbClr val="E87A41"/>
            </a:solidFill>
            <a:ln w="9525">
              <a:noFill/>
              <a:round/>
              <a:headEnd/>
              <a:tailEnd/>
            </a:ln>
          </p:spPr>
          <p:txBody>
            <a:bodyPr/>
            <a:lstStyle/>
            <a:p>
              <a:endParaRPr lang="en-US"/>
            </a:p>
          </p:txBody>
        </p:sp>
        <p:sp>
          <p:nvSpPr>
            <p:cNvPr id="45390" name="Freeform 327"/>
            <p:cNvSpPr>
              <a:spLocks/>
            </p:cNvSpPr>
            <p:nvPr/>
          </p:nvSpPr>
          <p:spPr bwMode="auto">
            <a:xfrm>
              <a:off x="3683" y="3898"/>
              <a:ext cx="26" cy="28"/>
            </a:xfrm>
            <a:custGeom>
              <a:avLst/>
              <a:gdLst>
                <a:gd name="T0" fmla="*/ 0 w 76"/>
                <a:gd name="T1" fmla="*/ 3 h 84"/>
                <a:gd name="T2" fmla="*/ 0 w 76"/>
                <a:gd name="T3" fmla="*/ 3 h 84"/>
                <a:gd name="T4" fmla="*/ 0 w 76"/>
                <a:gd name="T5" fmla="*/ 3 h 84"/>
                <a:gd name="T6" fmla="*/ 1 w 76"/>
                <a:gd name="T7" fmla="*/ 3 h 84"/>
                <a:gd name="T8" fmla="*/ 1 w 76"/>
                <a:gd name="T9" fmla="*/ 3 h 84"/>
                <a:gd name="T10" fmla="*/ 1 w 76"/>
                <a:gd name="T11" fmla="*/ 3 h 84"/>
                <a:gd name="T12" fmla="*/ 1 w 76"/>
                <a:gd name="T13" fmla="*/ 3 h 84"/>
                <a:gd name="T14" fmla="*/ 2 w 76"/>
                <a:gd name="T15" fmla="*/ 3 h 84"/>
                <a:gd name="T16" fmla="*/ 2 w 76"/>
                <a:gd name="T17" fmla="*/ 2 h 84"/>
                <a:gd name="T18" fmla="*/ 2 w 76"/>
                <a:gd name="T19" fmla="*/ 2 h 84"/>
                <a:gd name="T20" fmla="*/ 2 w 76"/>
                <a:gd name="T21" fmla="*/ 2 h 84"/>
                <a:gd name="T22" fmla="*/ 3 w 76"/>
                <a:gd name="T23" fmla="*/ 2 h 84"/>
                <a:gd name="T24" fmla="*/ 3 w 76"/>
                <a:gd name="T25" fmla="*/ 2 h 84"/>
                <a:gd name="T26" fmla="*/ 3 w 76"/>
                <a:gd name="T27" fmla="*/ 1 h 84"/>
                <a:gd name="T28" fmla="*/ 3 w 76"/>
                <a:gd name="T29" fmla="*/ 1 h 84"/>
                <a:gd name="T30" fmla="*/ 3 w 76"/>
                <a:gd name="T31" fmla="*/ 1 h 84"/>
                <a:gd name="T32" fmla="*/ 3 w 76"/>
                <a:gd name="T33" fmla="*/ 0 h 84"/>
                <a:gd name="T34" fmla="*/ 3 w 76"/>
                <a:gd name="T35" fmla="*/ 0 h 84"/>
                <a:gd name="T36" fmla="*/ 2 w 76"/>
                <a:gd name="T37" fmla="*/ 0 h 84"/>
                <a:gd name="T38" fmla="*/ 2 w 76"/>
                <a:gd name="T39" fmla="*/ 0 h 84"/>
                <a:gd name="T40" fmla="*/ 2 w 76"/>
                <a:gd name="T41" fmla="*/ 0 h 84"/>
                <a:gd name="T42" fmla="*/ 2 w 76"/>
                <a:gd name="T43" fmla="*/ 1 h 84"/>
                <a:gd name="T44" fmla="*/ 2 w 76"/>
                <a:gd name="T45" fmla="*/ 1 h 84"/>
                <a:gd name="T46" fmla="*/ 2 w 76"/>
                <a:gd name="T47" fmla="*/ 1 h 84"/>
                <a:gd name="T48" fmla="*/ 2 w 76"/>
                <a:gd name="T49" fmla="*/ 1 h 84"/>
                <a:gd name="T50" fmla="*/ 2 w 76"/>
                <a:gd name="T51" fmla="*/ 1 h 84"/>
                <a:gd name="T52" fmla="*/ 1 w 76"/>
                <a:gd name="T53" fmla="*/ 2 h 84"/>
                <a:gd name="T54" fmla="*/ 1 w 76"/>
                <a:gd name="T55" fmla="*/ 2 h 84"/>
                <a:gd name="T56" fmla="*/ 1 w 76"/>
                <a:gd name="T57" fmla="*/ 2 h 84"/>
                <a:gd name="T58" fmla="*/ 1 w 76"/>
                <a:gd name="T59" fmla="*/ 2 h 84"/>
                <a:gd name="T60" fmla="*/ 1 w 76"/>
                <a:gd name="T61" fmla="*/ 2 h 84"/>
                <a:gd name="T62" fmla="*/ 1 w 76"/>
                <a:gd name="T63" fmla="*/ 2 h 84"/>
                <a:gd name="T64" fmla="*/ 0 w 76"/>
                <a:gd name="T65" fmla="*/ 2 h 84"/>
                <a:gd name="T66" fmla="*/ 0 w 76"/>
                <a:gd name="T67" fmla="*/ 2 h 84"/>
                <a:gd name="T68" fmla="*/ 0 w 76"/>
                <a:gd name="T69" fmla="*/ 2 h 84"/>
                <a:gd name="T70" fmla="*/ 0 w 76"/>
                <a:gd name="T71" fmla="*/ 2 h 84"/>
                <a:gd name="T72" fmla="*/ 0 w 76"/>
                <a:gd name="T73" fmla="*/ 3 h 84"/>
                <a:gd name="T74" fmla="*/ 0 w 76"/>
                <a:gd name="T75" fmla="*/ 3 h 84"/>
                <a:gd name="T76" fmla="*/ 0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84"/>
                  </a:moveTo>
                  <a:lnTo>
                    <a:pt x="0" y="84"/>
                  </a:lnTo>
                  <a:lnTo>
                    <a:pt x="8" y="84"/>
                  </a:lnTo>
                  <a:lnTo>
                    <a:pt x="15" y="83"/>
                  </a:lnTo>
                  <a:lnTo>
                    <a:pt x="23" y="80"/>
                  </a:lnTo>
                  <a:lnTo>
                    <a:pt x="29" y="78"/>
                  </a:lnTo>
                  <a:lnTo>
                    <a:pt x="36" y="74"/>
                  </a:lnTo>
                  <a:lnTo>
                    <a:pt x="42" y="71"/>
                  </a:lnTo>
                  <a:lnTo>
                    <a:pt x="49" y="66"/>
                  </a:lnTo>
                  <a:lnTo>
                    <a:pt x="54" y="60"/>
                  </a:lnTo>
                  <a:lnTo>
                    <a:pt x="59" y="54"/>
                  </a:lnTo>
                  <a:lnTo>
                    <a:pt x="63" y="48"/>
                  </a:lnTo>
                  <a:lnTo>
                    <a:pt x="66" y="41"/>
                  </a:lnTo>
                  <a:lnTo>
                    <a:pt x="69" y="34"/>
                  </a:lnTo>
                  <a:lnTo>
                    <a:pt x="73" y="25"/>
                  </a:lnTo>
                  <a:lnTo>
                    <a:pt x="74" y="17"/>
                  </a:lnTo>
                  <a:lnTo>
                    <a:pt x="75" y="9"/>
                  </a:lnTo>
                  <a:lnTo>
                    <a:pt x="76" y="0"/>
                  </a:lnTo>
                  <a:lnTo>
                    <a:pt x="51" y="0"/>
                  </a:lnTo>
                  <a:lnTo>
                    <a:pt x="51" y="6"/>
                  </a:lnTo>
                  <a:lnTo>
                    <a:pt x="50" y="12"/>
                  </a:lnTo>
                  <a:lnTo>
                    <a:pt x="49" y="18"/>
                  </a:lnTo>
                  <a:lnTo>
                    <a:pt x="48" y="23"/>
                  </a:lnTo>
                  <a:lnTo>
                    <a:pt x="46" y="29"/>
                  </a:lnTo>
                  <a:lnTo>
                    <a:pt x="42" y="33"/>
                  </a:lnTo>
                  <a:lnTo>
                    <a:pt x="40" y="37"/>
                  </a:lnTo>
                  <a:lnTo>
                    <a:pt x="37" y="41"/>
                  </a:lnTo>
                  <a:lnTo>
                    <a:pt x="33" y="45"/>
                  </a:lnTo>
                  <a:lnTo>
                    <a:pt x="29" y="48"/>
                  </a:lnTo>
                  <a:lnTo>
                    <a:pt x="25" y="51"/>
                  </a:lnTo>
                  <a:lnTo>
                    <a:pt x="21" y="53"/>
                  </a:lnTo>
                  <a:lnTo>
                    <a:pt x="15" y="55"/>
                  </a:lnTo>
                  <a:lnTo>
                    <a:pt x="11" y="56"/>
                  </a:lnTo>
                  <a:lnTo>
                    <a:pt x="6" y="58"/>
                  </a:lnTo>
                  <a:lnTo>
                    <a:pt x="0" y="58"/>
                  </a:lnTo>
                  <a:lnTo>
                    <a:pt x="0" y="84"/>
                  </a:lnTo>
                  <a:close/>
                </a:path>
              </a:pathLst>
            </a:custGeom>
            <a:solidFill>
              <a:srgbClr val="1F1A17"/>
            </a:solidFill>
            <a:ln w="9525">
              <a:noFill/>
              <a:round/>
              <a:headEnd/>
              <a:tailEnd/>
            </a:ln>
          </p:spPr>
          <p:txBody>
            <a:bodyPr/>
            <a:lstStyle/>
            <a:p>
              <a:endParaRPr lang="en-US"/>
            </a:p>
          </p:txBody>
        </p:sp>
        <p:sp>
          <p:nvSpPr>
            <p:cNvPr id="45391" name="Freeform 328"/>
            <p:cNvSpPr>
              <a:spLocks/>
            </p:cNvSpPr>
            <p:nvPr/>
          </p:nvSpPr>
          <p:spPr bwMode="auto">
            <a:xfrm>
              <a:off x="3658" y="3898"/>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2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3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9"/>
                  </a:lnTo>
                  <a:lnTo>
                    <a:pt x="1" y="17"/>
                  </a:lnTo>
                  <a:lnTo>
                    <a:pt x="3" y="25"/>
                  </a:lnTo>
                  <a:lnTo>
                    <a:pt x="5" y="34"/>
                  </a:lnTo>
                  <a:lnTo>
                    <a:pt x="8" y="41"/>
                  </a:lnTo>
                  <a:lnTo>
                    <a:pt x="11" y="48"/>
                  </a:lnTo>
                  <a:lnTo>
                    <a:pt x="16" y="54"/>
                  </a:lnTo>
                  <a:lnTo>
                    <a:pt x="21" y="60"/>
                  </a:lnTo>
                  <a:lnTo>
                    <a:pt x="27" y="66"/>
                  </a:lnTo>
                  <a:lnTo>
                    <a:pt x="32" y="71"/>
                  </a:lnTo>
                  <a:lnTo>
                    <a:pt x="38" y="74"/>
                  </a:lnTo>
                  <a:lnTo>
                    <a:pt x="45" y="78"/>
                  </a:lnTo>
                  <a:lnTo>
                    <a:pt x="53" y="80"/>
                  </a:lnTo>
                  <a:lnTo>
                    <a:pt x="59" y="83"/>
                  </a:lnTo>
                  <a:lnTo>
                    <a:pt x="68" y="84"/>
                  </a:lnTo>
                  <a:lnTo>
                    <a:pt x="75" y="84"/>
                  </a:lnTo>
                  <a:lnTo>
                    <a:pt x="75" y="58"/>
                  </a:lnTo>
                  <a:lnTo>
                    <a:pt x="70" y="58"/>
                  </a:lnTo>
                  <a:lnTo>
                    <a:pt x="64" y="56"/>
                  </a:lnTo>
                  <a:lnTo>
                    <a:pt x="59" y="55"/>
                  </a:lnTo>
                  <a:lnTo>
                    <a:pt x="55" y="53"/>
                  </a:lnTo>
                  <a:lnTo>
                    <a:pt x="49" y="51"/>
                  </a:lnTo>
                  <a:lnTo>
                    <a:pt x="46" y="48"/>
                  </a:lnTo>
                  <a:lnTo>
                    <a:pt x="42" y="45"/>
                  </a:lnTo>
                  <a:lnTo>
                    <a:pt x="38" y="41"/>
                  </a:lnTo>
                  <a:lnTo>
                    <a:pt x="35" y="37"/>
                  </a:lnTo>
                  <a:lnTo>
                    <a:pt x="32" y="33"/>
                  </a:lnTo>
                  <a:lnTo>
                    <a:pt x="30" y="29"/>
                  </a:lnTo>
                  <a:lnTo>
                    <a:pt x="28" y="23"/>
                  </a:lnTo>
                  <a:lnTo>
                    <a:pt x="26" y="18"/>
                  </a:lnTo>
                  <a:lnTo>
                    <a:pt x="24" y="12"/>
                  </a:lnTo>
                  <a:lnTo>
                    <a:pt x="23" y="6"/>
                  </a:lnTo>
                  <a:lnTo>
                    <a:pt x="23" y="0"/>
                  </a:lnTo>
                  <a:lnTo>
                    <a:pt x="0" y="0"/>
                  </a:lnTo>
                  <a:close/>
                </a:path>
              </a:pathLst>
            </a:custGeom>
            <a:solidFill>
              <a:srgbClr val="1F1A17"/>
            </a:solidFill>
            <a:ln w="9525">
              <a:noFill/>
              <a:round/>
              <a:headEnd/>
              <a:tailEnd/>
            </a:ln>
          </p:spPr>
          <p:txBody>
            <a:bodyPr/>
            <a:lstStyle/>
            <a:p>
              <a:endParaRPr lang="en-US"/>
            </a:p>
          </p:txBody>
        </p:sp>
        <p:sp>
          <p:nvSpPr>
            <p:cNvPr id="45392" name="Freeform 329"/>
            <p:cNvSpPr>
              <a:spLocks/>
            </p:cNvSpPr>
            <p:nvPr/>
          </p:nvSpPr>
          <p:spPr bwMode="auto">
            <a:xfrm>
              <a:off x="3658" y="3870"/>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2"/>
                  </a:lnTo>
                  <a:lnTo>
                    <a:pt x="59" y="3"/>
                  </a:lnTo>
                  <a:lnTo>
                    <a:pt x="53" y="4"/>
                  </a:lnTo>
                  <a:lnTo>
                    <a:pt x="45" y="8"/>
                  </a:lnTo>
                  <a:lnTo>
                    <a:pt x="38" y="10"/>
                  </a:lnTo>
                  <a:lnTo>
                    <a:pt x="32" y="15"/>
                  </a:lnTo>
                  <a:lnTo>
                    <a:pt x="27" y="20"/>
                  </a:lnTo>
                  <a:lnTo>
                    <a:pt x="21" y="24"/>
                  </a:lnTo>
                  <a:lnTo>
                    <a:pt x="16" y="30"/>
                  </a:lnTo>
                  <a:lnTo>
                    <a:pt x="11" y="37"/>
                  </a:lnTo>
                  <a:lnTo>
                    <a:pt x="8" y="45"/>
                  </a:lnTo>
                  <a:lnTo>
                    <a:pt x="5" y="52"/>
                  </a:lnTo>
                  <a:lnTo>
                    <a:pt x="3" y="59"/>
                  </a:lnTo>
                  <a:lnTo>
                    <a:pt x="1" y="67"/>
                  </a:lnTo>
                  <a:lnTo>
                    <a:pt x="0" y="76"/>
                  </a:lnTo>
                  <a:lnTo>
                    <a:pt x="0" y="84"/>
                  </a:lnTo>
                  <a:lnTo>
                    <a:pt x="23" y="84"/>
                  </a:lnTo>
                  <a:lnTo>
                    <a:pt x="23" y="78"/>
                  </a:lnTo>
                  <a:lnTo>
                    <a:pt x="24" y="72"/>
                  </a:lnTo>
                  <a:lnTo>
                    <a:pt x="26" y="66"/>
                  </a:lnTo>
                  <a:lnTo>
                    <a:pt x="28" y="61"/>
                  </a:lnTo>
                  <a:lnTo>
                    <a:pt x="30" y="57"/>
                  </a:lnTo>
                  <a:lnTo>
                    <a:pt x="32" y="52"/>
                  </a:lnTo>
                  <a:lnTo>
                    <a:pt x="35" y="47"/>
                  </a:lnTo>
                  <a:lnTo>
                    <a:pt x="38" y="43"/>
                  </a:lnTo>
                  <a:lnTo>
                    <a:pt x="42" y="40"/>
                  </a:lnTo>
                  <a:lnTo>
                    <a:pt x="46" y="37"/>
                  </a:lnTo>
                  <a:lnTo>
                    <a:pt x="49" y="34"/>
                  </a:lnTo>
                  <a:lnTo>
                    <a:pt x="55" y="31"/>
                  </a:lnTo>
                  <a:lnTo>
                    <a:pt x="59" y="30"/>
                  </a:lnTo>
                  <a:lnTo>
                    <a:pt x="64" y="29"/>
                  </a:lnTo>
                  <a:lnTo>
                    <a:pt x="70" y="28"/>
                  </a:lnTo>
                  <a:lnTo>
                    <a:pt x="75" y="28"/>
                  </a:lnTo>
                  <a:lnTo>
                    <a:pt x="75" y="0"/>
                  </a:lnTo>
                  <a:close/>
                </a:path>
              </a:pathLst>
            </a:custGeom>
            <a:solidFill>
              <a:srgbClr val="1F1A17"/>
            </a:solidFill>
            <a:ln w="9525">
              <a:noFill/>
              <a:round/>
              <a:headEnd/>
              <a:tailEnd/>
            </a:ln>
          </p:spPr>
          <p:txBody>
            <a:bodyPr/>
            <a:lstStyle/>
            <a:p>
              <a:endParaRPr lang="en-US"/>
            </a:p>
          </p:txBody>
        </p:sp>
        <p:sp>
          <p:nvSpPr>
            <p:cNvPr id="45393" name="Freeform 330"/>
            <p:cNvSpPr>
              <a:spLocks/>
            </p:cNvSpPr>
            <p:nvPr/>
          </p:nvSpPr>
          <p:spPr bwMode="auto">
            <a:xfrm>
              <a:off x="3683" y="3870"/>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1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5" y="76"/>
                  </a:lnTo>
                  <a:lnTo>
                    <a:pt x="74" y="67"/>
                  </a:lnTo>
                  <a:lnTo>
                    <a:pt x="73" y="59"/>
                  </a:lnTo>
                  <a:lnTo>
                    <a:pt x="69" y="52"/>
                  </a:lnTo>
                  <a:lnTo>
                    <a:pt x="66" y="45"/>
                  </a:lnTo>
                  <a:lnTo>
                    <a:pt x="63" y="37"/>
                  </a:lnTo>
                  <a:lnTo>
                    <a:pt x="59" y="30"/>
                  </a:lnTo>
                  <a:lnTo>
                    <a:pt x="54" y="24"/>
                  </a:lnTo>
                  <a:lnTo>
                    <a:pt x="49" y="20"/>
                  </a:lnTo>
                  <a:lnTo>
                    <a:pt x="42" y="15"/>
                  </a:lnTo>
                  <a:lnTo>
                    <a:pt x="36" y="10"/>
                  </a:lnTo>
                  <a:lnTo>
                    <a:pt x="29" y="8"/>
                  </a:lnTo>
                  <a:lnTo>
                    <a:pt x="23" y="4"/>
                  </a:lnTo>
                  <a:lnTo>
                    <a:pt x="15" y="3"/>
                  </a:lnTo>
                  <a:lnTo>
                    <a:pt x="8" y="2"/>
                  </a:lnTo>
                  <a:lnTo>
                    <a:pt x="0" y="0"/>
                  </a:lnTo>
                  <a:lnTo>
                    <a:pt x="0" y="28"/>
                  </a:lnTo>
                  <a:lnTo>
                    <a:pt x="6" y="28"/>
                  </a:lnTo>
                  <a:lnTo>
                    <a:pt x="11" y="29"/>
                  </a:lnTo>
                  <a:lnTo>
                    <a:pt x="15" y="30"/>
                  </a:lnTo>
                  <a:lnTo>
                    <a:pt x="21" y="31"/>
                  </a:lnTo>
                  <a:lnTo>
                    <a:pt x="25" y="34"/>
                  </a:lnTo>
                  <a:lnTo>
                    <a:pt x="29" y="37"/>
                  </a:lnTo>
                  <a:lnTo>
                    <a:pt x="33" y="40"/>
                  </a:lnTo>
                  <a:lnTo>
                    <a:pt x="37" y="43"/>
                  </a:lnTo>
                  <a:lnTo>
                    <a:pt x="40" y="47"/>
                  </a:lnTo>
                  <a:lnTo>
                    <a:pt x="42" y="52"/>
                  </a:lnTo>
                  <a:lnTo>
                    <a:pt x="46" y="57"/>
                  </a:lnTo>
                  <a:lnTo>
                    <a:pt x="48" y="61"/>
                  </a:lnTo>
                  <a:lnTo>
                    <a:pt x="49" y="66"/>
                  </a:lnTo>
                  <a:lnTo>
                    <a:pt x="50" y="72"/>
                  </a:lnTo>
                  <a:lnTo>
                    <a:pt x="51" y="78"/>
                  </a:lnTo>
                  <a:lnTo>
                    <a:pt x="51" y="84"/>
                  </a:lnTo>
                  <a:lnTo>
                    <a:pt x="76" y="84"/>
                  </a:lnTo>
                  <a:close/>
                </a:path>
              </a:pathLst>
            </a:custGeom>
            <a:solidFill>
              <a:srgbClr val="1F1A17"/>
            </a:solidFill>
            <a:ln w="9525">
              <a:noFill/>
              <a:round/>
              <a:headEnd/>
              <a:tailEnd/>
            </a:ln>
          </p:spPr>
          <p:txBody>
            <a:bodyPr/>
            <a:lstStyle/>
            <a:p>
              <a:endParaRPr lang="en-US"/>
            </a:p>
          </p:txBody>
        </p:sp>
        <p:sp>
          <p:nvSpPr>
            <p:cNvPr id="45394" name="Freeform 331"/>
            <p:cNvSpPr>
              <a:spLocks/>
            </p:cNvSpPr>
            <p:nvPr/>
          </p:nvSpPr>
          <p:spPr bwMode="auto">
            <a:xfrm>
              <a:off x="3786" y="3623"/>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4"/>
                  </a:lnTo>
                  <a:lnTo>
                    <a:pt x="124" y="91"/>
                  </a:lnTo>
                  <a:lnTo>
                    <a:pt x="122" y="98"/>
                  </a:lnTo>
                  <a:lnTo>
                    <a:pt x="120" y="104"/>
                  </a:lnTo>
                  <a:lnTo>
                    <a:pt x="117" y="110"/>
                  </a:lnTo>
                  <a:lnTo>
                    <a:pt x="113" y="115"/>
                  </a:lnTo>
                  <a:lnTo>
                    <a:pt x="109" y="120"/>
                  </a:lnTo>
                  <a:lnTo>
                    <a:pt x="105" y="125"/>
                  </a:lnTo>
                  <a:lnTo>
                    <a:pt x="99" y="128"/>
                  </a:lnTo>
                  <a:lnTo>
                    <a:pt x="94" y="132"/>
                  </a:lnTo>
                  <a:lnTo>
                    <a:pt x="89" y="135"/>
                  </a:lnTo>
                  <a:lnTo>
                    <a:pt x="83" y="137"/>
                  </a:lnTo>
                  <a:lnTo>
                    <a:pt x="77" y="139"/>
                  </a:lnTo>
                  <a:lnTo>
                    <a:pt x="70" y="140"/>
                  </a:lnTo>
                  <a:lnTo>
                    <a:pt x="64" y="140"/>
                  </a:lnTo>
                  <a:lnTo>
                    <a:pt x="57" y="140"/>
                  </a:lnTo>
                  <a:lnTo>
                    <a:pt x="51" y="139"/>
                  </a:lnTo>
                  <a:lnTo>
                    <a:pt x="44" y="137"/>
                  </a:lnTo>
                  <a:lnTo>
                    <a:pt x="39" y="135"/>
                  </a:lnTo>
                  <a:lnTo>
                    <a:pt x="32" y="132"/>
                  </a:lnTo>
                  <a:lnTo>
                    <a:pt x="28" y="128"/>
                  </a:lnTo>
                  <a:lnTo>
                    <a:pt x="23" y="125"/>
                  </a:lnTo>
                  <a:lnTo>
                    <a:pt x="18" y="120"/>
                  </a:lnTo>
                  <a:lnTo>
                    <a:pt x="14" y="115"/>
                  </a:lnTo>
                  <a:lnTo>
                    <a:pt x="11" y="110"/>
                  </a:lnTo>
                  <a:lnTo>
                    <a:pt x="8" y="104"/>
                  </a:lnTo>
                  <a:lnTo>
                    <a:pt x="5" y="98"/>
                  </a:lnTo>
                  <a:lnTo>
                    <a:pt x="3" y="91"/>
                  </a:lnTo>
                  <a:lnTo>
                    <a:pt x="1" y="84"/>
                  </a:lnTo>
                  <a:lnTo>
                    <a:pt x="1" y="77"/>
                  </a:lnTo>
                  <a:lnTo>
                    <a:pt x="0" y="70"/>
                  </a:lnTo>
                  <a:lnTo>
                    <a:pt x="1" y="62"/>
                  </a:lnTo>
                  <a:lnTo>
                    <a:pt x="1" y="55"/>
                  </a:lnTo>
                  <a:lnTo>
                    <a:pt x="3" y="48"/>
                  </a:lnTo>
                  <a:lnTo>
                    <a:pt x="5" y="42"/>
                  </a:lnTo>
                  <a:lnTo>
                    <a:pt x="8" y="36"/>
                  </a:lnTo>
                  <a:lnTo>
                    <a:pt x="11" y="30"/>
                  </a:lnTo>
                  <a:lnTo>
                    <a:pt x="14" y="24"/>
                  </a:lnTo>
                  <a:lnTo>
                    <a:pt x="18" y="19"/>
                  </a:lnTo>
                  <a:lnTo>
                    <a:pt x="23" y="16"/>
                  </a:lnTo>
                  <a:lnTo>
                    <a:pt x="28" y="11"/>
                  </a:lnTo>
                  <a:lnTo>
                    <a:pt x="32" y="7"/>
                  </a:lnTo>
                  <a:lnTo>
                    <a:pt x="39" y="5"/>
                  </a:lnTo>
                  <a:lnTo>
                    <a:pt x="44" y="2"/>
                  </a:lnTo>
                  <a:lnTo>
                    <a:pt x="51" y="1"/>
                  </a:lnTo>
                  <a:lnTo>
                    <a:pt x="57" y="0"/>
                  </a:lnTo>
                  <a:lnTo>
                    <a:pt x="64" y="0"/>
                  </a:lnTo>
                  <a:lnTo>
                    <a:pt x="70" y="0"/>
                  </a:lnTo>
                  <a:lnTo>
                    <a:pt x="77" y="1"/>
                  </a:lnTo>
                  <a:lnTo>
                    <a:pt x="83" y="2"/>
                  </a:lnTo>
                  <a:lnTo>
                    <a:pt x="89" y="5"/>
                  </a:lnTo>
                  <a:lnTo>
                    <a:pt x="94" y="7"/>
                  </a:lnTo>
                  <a:lnTo>
                    <a:pt x="99" y="11"/>
                  </a:lnTo>
                  <a:lnTo>
                    <a:pt x="105" y="16"/>
                  </a:lnTo>
                  <a:lnTo>
                    <a:pt x="109" y="19"/>
                  </a:lnTo>
                  <a:lnTo>
                    <a:pt x="113" y="24"/>
                  </a:lnTo>
                  <a:lnTo>
                    <a:pt x="117" y="30"/>
                  </a:lnTo>
                  <a:lnTo>
                    <a:pt x="120" y="36"/>
                  </a:lnTo>
                  <a:lnTo>
                    <a:pt x="122" y="42"/>
                  </a:lnTo>
                  <a:lnTo>
                    <a:pt x="124" y="48"/>
                  </a:lnTo>
                  <a:lnTo>
                    <a:pt x="126" y="55"/>
                  </a:lnTo>
                  <a:lnTo>
                    <a:pt x="126" y="62"/>
                  </a:lnTo>
                  <a:lnTo>
                    <a:pt x="127" y="70"/>
                  </a:lnTo>
                  <a:close/>
                </a:path>
              </a:pathLst>
            </a:custGeom>
            <a:solidFill>
              <a:srgbClr val="E87A41"/>
            </a:solidFill>
            <a:ln w="9525">
              <a:noFill/>
              <a:round/>
              <a:headEnd/>
              <a:tailEnd/>
            </a:ln>
          </p:spPr>
          <p:txBody>
            <a:bodyPr/>
            <a:lstStyle/>
            <a:p>
              <a:endParaRPr lang="en-US"/>
            </a:p>
          </p:txBody>
        </p:sp>
        <p:sp>
          <p:nvSpPr>
            <p:cNvPr id="45395" name="Freeform 332"/>
            <p:cNvSpPr>
              <a:spLocks/>
            </p:cNvSpPr>
            <p:nvPr/>
          </p:nvSpPr>
          <p:spPr bwMode="auto">
            <a:xfrm>
              <a:off x="3807" y="3646"/>
              <a:ext cx="25" cy="28"/>
            </a:xfrm>
            <a:custGeom>
              <a:avLst/>
              <a:gdLst>
                <a:gd name="T0" fmla="*/ 0 w 75"/>
                <a:gd name="T1" fmla="*/ 3 h 83"/>
                <a:gd name="T2" fmla="*/ 0 w 75"/>
                <a:gd name="T3" fmla="*/ 3 h 83"/>
                <a:gd name="T4" fmla="*/ 0 w 75"/>
                <a:gd name="T5" fmla="*/ 3 h 83"/>
                <a:gd name="T6" fmla="*/ 1 w 75"/>
                <a:gd name="T7" fmla="*/ 3 h 83"/>
                <a:gd name="T8" fmla="*/ 1 w 75"/>
                <a:gd name="T9" fmla="*/ 3 h 83"/>
                <a:gd name="T10" fmla="*/ 1 w 75"/>
                <a:gd name="T11" fmla="*/ 3 h 83"/>
                <a:gd name="T12" fmla="*/ 1 w 75"/>
                <a:gd name="T13" fmla="*/ 3 h 83"/>
                <a:gd name="T14" fmla="*/ 2 w 75"/>
                <a:gd name="T15" fmla="*/ 3 h 83"/>
                <a:gd name="T16" fmla="*/ 2 w 75"/>
                <a:gd name="T17" fmla="*/ 2 h 83"/>
                <a:gd name="T18" fmla="*/ 2 w 75"/>
                <a:gd name="T19" fmla="*/ 2 h 83"/>
                <a:gd name="T20" fmla="*/ 2 w 75"/>
                <a:gd name="T21" fmla="*/ 2 h 83"/>
                <a:gd name="T22" fmla="*/ 2 w 75"/>
                <a:gd name="T23" fmla="*/ 2 h 83"/>
                <a:gd name="T24" fmla="*/ 2 w 75"/>
                <a:gd name="T25" fmla="*/ 1 h 83"/>
                <a:gd name="T26" fmla="*/ 3 w 75"/>
                <a:gd name="T27" fmla="*/ 1 h 83"/>
                <a:gd name="T28" fmla="*/ 3 w 75"/>
                <a:gd name="T29" fmla="*/ 1 h 83"/>
                <a:gd name="T30" fmla="*/ 3 w 75"/>
                <a:gd name="T31" fmla="*/ 1 h 83"/>
                <a:gd name="T32" fmla="*/ 3 w 75"/>
                <a:gd name="T33" fmla="*/ 0 h 83"/>
                <a:gd name="T34" fmla="*/ 3 w 75"/>
                <a:gd name="T35" fmla="*/ 0 h 83"/>
                <a:gd name="T36" fmla="*/ 2 w 75"/>
                <a:gd name="T37" fmla="*/ 0 h 83"/>
                <a:gd name="T38" fmla="*/ 2 w 75"/>
                <a:gd name="T39" fmla="*/ 0 h 83"/>
                <a:gd name="T40" fmla="*/ 2 w 75"/>
                <a:gd name="T41" fmla="*/ 0 h 83"/>
                <a:gd name="T42" fmla="*/ 2 w 75"/>
                <a:gd name="T43" fmla="*/ 1 h 83"/>
                <a:gd name="T44" fmla="*/ 2 w 75"/>
                <a:gd name="T45" fmla="*/ 1 h 83"/>
                <a:gd name="T46" fmla="*/ 2 w 75"/>
                <a:gd name="T47" fmla="*/ 1 h 83"/>
                <a:gd name="T48" fmla="*/ 2 w 75"/>
                <a:gd name="T49" fmla="*/ 1 h 83"/>
                <a:gd name="T50" fmla="*/ 1 w 75"/>
                <a:gd name="T51" fmla="*/ 1 h 83"/>
                <a:gd name="T52" fmla="*/ 1 w 75"/>
                <a:gd name="T53" fmla="*/ 1 h 83"/>
                <a:gd name="T54" fmla="*/ 1 w 75"/>
                <a:gd name="T55" fmla="*/ 2 h 83"/>
                <a:gd name="T56" fmla="*/ 1 w 75"/>
                <a:gd name="T57" fmla="*/ 2 h 83"/>
                <a:gd name="T58" fmla="*/ 1 w 75"/>
                <a:gd name="T59" fmla="*/ 2 h 83"/>
                <a:gd name="T60" fmla="*/ 1 w 75"/>
                <a:gd name="T61" fmla="*/ 2 h 83"/>
                <a:gd name="T62" fmla="*/ 1 w 75"/>
                <a:gd name="T63" fmla="*/ 2 h 83"/>
                <a:gd name="T64" fmla="*/ 0 w 75"/>
                <a:gd name="T65" fmla="*/ 2 h 83"/>
                <a:gd name="T66" fmla="*/ 0 w 75"/>
                <a:gd name="T67" fmla="*/ 2 h 83"/>
                <a:gd name="T68" fmla="*/ 0 w 75"/>
                <a:gd name="T69" fmla="*/ 2 h 83"/>
                <a:gd name="T70" fmla="*/ 0 w 75"/>
                <a:gd name="T71" fmla="*/ 2 h 83"/>
                <a:gd name="T72" fmla="*/ 0 w 75"/>
                <a:gd name="T73" fmla="*/ 3 h 83"/>
                <a:gd name="T74" fmla="*/ 0 w 75"/>
                <a:gd name="T75" fmla="*/ 3 h 83"/>
                <a:gd name="T76" fmla="*/ 0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83"/>
                  </a:moveTo>
                  <a:lnTo>
                    <a:pt x="0" y="83"/>
                  </a:lnTo>
                  <a:lnTo>
                    <a:pt x="7" y="83"/>
                  </a:lnTo>
                  <a:lnTo>
                    <a:pt x="15" y="82"/>
                  </a:lnTo>
                  <a:lnTo>
                    <a:pt x="22" y="80"/>
                  </a:lnTo>
                  <a:lnTo>
                    <a:pt x="30" y="77"/>
                  </a:lnTo>
                  <a:lnTo>
                    <a:pt x="36" y="74"/>
                  </a:lnTo>
                  <a:lnTo>
                    <a:pt x="42" y="70"/>
                  </a:lnTo>
                  <a:lnTo>
                    <a:pt x="48" y="65"/>
                  </a:lnTo>
                  <a:lnTo>
                    <a:pt x="54" y="59"/>
                  </a:lnTo>
                  <a:lnTo>
                    <a:pt x="58" y="53"/>
                  </a:lnTo>
                  <a:lnTo>
                    <a:pt x="62" y="47"/>
                  </a:lnTo>
                  <a:lnTo>
                    <a:pt x="67" y="40"/>
                  </a:lnTo>
                  <a:lnTo>
                    <a:pt x="70" y="33"/>
                  </a:lnTo>
                  <a:lnTo>
                    <a:pt x="72" y="25"/>
                  </a:lnTo>
                  <a:lnTo>
                    <a:pt x="74" y="17"/>
                  </a:lnTo>
                  <a:lnTo>
                    <a:pt x="75" y="9"/>
                  </a:lnTo>
                  <a:lnTo>
                    <a:pt x="75" y="0"/>
                  </a:lnTo>
                  <a:lnTo>
                    <a:pt x="52" y="0"/>
                  </a:lnTo>
                  <a:lnTo>
                    <a:pt x="50" y="6"/>
                  </a:lnTo>
                  <a:lnTo>
                    <a:pt x="50" y="11"/>
                  </a:lnTo>
                  <a:lnTo>
                    <a:pt x="48" y="17"/>
                  </a:lnTo>
                  <a:lnTo>
                    <a:pt x="47" y="22"/>
                  </a:lnTo>
                  <a:lnTo>
                    <a:pt x="45" y="28"/>
                  </a:lnTo>
                  <a:lnTo>
                    <a:pt x="43" y="32"/>
                  </a:lnTo>
                  <a:lnTo>
                    <a:pt x="40" y="37"/>
                  </a:lnTo>
                  <a:lnTo>
                    <a:pt x="36" y="40"/>
                  </a:lnTo>
                  <a:lnTo>
                    <a:pt x="33" y="44"/>
                  </a:lnTo>
                  <a:lnTo>
                    <a:pt x="29" y="47"/>
                  </a:lnTo>
                  <a:lnTo>
                    <a:pt x="25" y="50"/>
                  </a:lnTo>
                  <a:lnTo>
                    <a:pt x="20" y="52"/>
                  </a:lnTo>
                  <a:lnTo>
                    <a:pt x="16" y="55"/>
                  </a:lnTo>
                  <a:lnTo>
                    <a:pt x="11" y="56"/>
                  </a:lnTo>
                  <a:lnTo>
                    <a:pt x="5" y="57"/>
                  </a:lnTo>
                  <a:lnTo>
                    <a:pt x="0" y="57"/>
                  </a:lnTo>
                  <a:lnTo>
                    <a:pt x="0" y="83"/>
                  </a:lnTo>
                  <a:close/>
                </a:path>
              </a:pathLst>
            </a:custGeom>
            <a:solidFill>
              <a:srgbClr val="1F1A17"/>
            </a:solidFill>
            <a:ln w="9525">
              <a:noFill/>
              <a:round/>
              <a:headEnd/>
              <a:tailEnd/>
            </a:ln>
          </p:spPr>
          <p:txBody>
            <a:bodyPr/>
            <a:lstStyle/>
            <a:p>
              <a:endParaRPr lang="en-US"/>
            </a:p>
          </p:txBody>
        </p:sp>
        <p:sp>
          <p:nvSpPr>
            <p:cNvPr id="45396" name="Freeform 333"/>
            <p:cNvSpPr>
              <a:spLocks/>
            </p:cNvSpPr>
            <p:nvPr/>
          </p:nvSpPr>
          <p:spPr bwMode="auto">
            <a:xfrm>
              <a:off x="3782" y="3646"/>
              <a:ext cx="25" cy="28"/>
            </a:xfrm>
            <a:custGeom>
              <a:avLst/>
              <a:gdLst>
                <a:gd name="T0" fmla="*/ 0 w 76"/>
                <a:gd name="T1" fmla="*/ 0 h 83"/>
                <a:gd name="T2" fmla="*/ 0 w 76"/>
                <a:gd name="T3" fmla="*/ 0 h 83"/>
                <a:gd name="T4" fmla="*/ 0 w 76"/>
                <a:gd name="T5" fmla="*/ 0 h 83"/>
                <a:gd name="T6" fmla="*/ 0 w 76"/>
                <a:gd name="T7" fmla="*/ 1 h 83"/>
                <a:gd name="T8" fmla="*/ 0 w 76"/>
                <a:gd name="T9" fmla="*/ 1 h 83"/>
                <a:gd name="T10" fmla="*/ 0 w 76"/>
                <a:gd name="T11" fmla="*/ 1 h 83"/>
                <a:gd name="T12" fmla="*/ 0 w 76"/>
                <a:gd name="T13" fmla="*/ 1 h 83"/>
                <a:gd name="T14" fmla="*/ 0 w 76"/>
                <a:gd name="T15" fmla="*/ 2 h 83"/>
                <a:gd name="T16" fmla="*/ 1 w 76"/>
                <a:gd name="T17" fmla="*/ 2 h 83"/>
                <a:gd name="T18" fmla="*/ 1 w 76"/>
                <a:gd name="T19" fmla="*/ 2 h 83"/>
                <a:gd name="T20" fmla="*/ 1 w 76"/>
                <a:gd name="T21" fmla="*/ 2 h 83"/>
                <a:gd name="T22" fmla="*/ 1 w 76"/>
                <a:gd name="T23" fmla="*/ 3 h 83"/>
                <a:gd name="T24" fmla="*/ 1 w 76"/>
                <a:gd name="T25" fmla="*/ 3 h 83"/>
                <a:gd name="T26" fmla="*/ 2 w 76"/>
                <a:gd name="T27" fmla="*/ 3 h 83"/>
                <a:gd name="T28" fmla="*/ 2 w 76"/>
                <a:gd name="T29" fmla="*/ 3 h 83"/>
                <a:gd name="T30" fmla="*/ 2 w 76"/>
                <a:gd name="T31" fmla="*/ 3 h 83"/>
                <a:gd name="T32" fmla="*/ 2 w 76"/>
                <a:gd name="T33" fmla="*/ 3 h 83"/>
                <a:gd name="T34" fmla="*/ 3 w 76"/>
                <a:gd name="T35" fmla="*/ 3 h 83"/>
                <a:gd name="T36" fmla="*/ 3 w 76"/>
                <a:gd name="T37" fmla="*/ 2 h 83"/>
                <a:gd name="T38" fmla="*/ 3 w 76"/>
                <a:gd name="T39" fmla="*/ 2 h 83"/>
                <a:gd name="T40" fmla="*/ 2 w 76"/>
                <a:gd name="T41" fmla="*/ 2 h 83"/>
                <a:gd name="T42" fmla="*/ 2 w 76"/>
                <a:gd name="T43" fmla="*/ 2 h 83"/>
                <a:gd name="T44" fmla="*/ 2 w 76"/>
                <a:gd name="T45" fmla="*/ 2 h 83"/>
                <a:gd name="T46" fmla="*/ 2 w 76"/>
                <a:gd name="T47" fmla="*/ 2 h 83"/>
                <a:gd name="T48" fmla="*/ 2 w 76"/>
                <a:gd name="T49" fmla="*/ 2 h 83"/>
                <a:gd name="T50" fmla="*/ 2 w 76"/>
                <a:gd name="T51" fmla="*/ 2 h 83"/>
                <a:gd name="T52" fmla="*/ 1 w 76"/>
                <a:gd name="T53" fmla="*/ 1 h 83"/>
                <a:gd name="T54" fmla="*/ 1 w 76"/>
                <a:gd name="T55" fmla="*/ 1 h 83"/>
                <a:gd name="T56" fmla="*/ 1 w 76"/>
                <a:gd name="T57" fmla="*/ 1 h 83"/>
                <a:gd name="T58" fmla="*/ 1 w 76"/>
                <a:gd name="T59" fmla="*/ 1 h 83"/>
                <a:gd name="T60" fmla="*/ 1 w 76"/>
                <a:gd name="T61" fmla="*/ 1 h 83"/>
                <a:gd name="T62" fmla="*/ 1 w 76"/>
                <a:gd name="T63" fmla="*/ 1 h 83"/>
                <a:gd name="T64" fmla="*/ 1 w 76"/>
                <a:gd name="T65" fmla="*/ 0 h 83"/>
                <a:gd name="T66" fmla="*/ 1 w 76"/>
                <a:gd name="T67" fmla="*/ 0 h 83"/>
                <a:gd name="T68" fmla="*/ 1 w 76"/>
                <a:gd name="T69" fmla="*/ 0 h 83"/>
                <a:gd name="T70" fmla="*/ 1 w 76"/>
                <a:gd name="T71" fmla="*/ 0 h 83"/>
                <a:gd name="T72" fmla="*/ 0 w 76"/>
                <a:gd name="T73" fmla="*/ 0 h 83"/>
                <a:gd name="T74" fmla="*/ 0 w 76"/>
                <a:gd name="T75" fmla="*/ 0 h 83"/>
                <a:gd name="T76" fmla="*/ 0 w 76"/>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0"/>
                  </a:moveTo>
                  <a:lnTo>
                    <a:pt x="0" y="0"/>
                  </a:lnTo>
                  <a:lnTo>
                    <a:pt x="0" y="8"/>
                  </a:lnTo>
                  <a:lnTo>
                    <a:pt x="1" y="17"/>
                  </a:lnTo>
                  <a:lnTo>
                    <a:pt x="3" y="25"/>
                  </a:lnTo>
                  <a:lnTo>
                    <a:pt x="6" y="33"/>
                  </a:lnTo>
                  <a:lnTo>
                    <a:pt x="9" y="40"/>
                  </a:lnTo>
                  <a:lnTo>
                    <a:pt x="13" y="47"/>
                  </a:lnTo>
                  <a:lnTo>
                    <a:pt x="17" y="53"/>
                  </a:lnTo>
                  <a:lnTo>
                    <a:pt x="22" y="59"/>
                  </a:lnTo>
                  <a:lnTo>
                    <a:pt x="27" y="65"/>
                  </a:lnTo>
                  <a:lnTo>
                    <a:pt x="33" y="70"/>
                  </a:lnTo>
                  <a:lnTo>
                    <a:pt x="39" y="74"/>
                  </a:lnTo>
                  <a:lnTo>
                    <a:pt x="45" y="77"/>
                  </a:lnTo>
                  <a:lnTo>
                    <a:pt x="53" y="80"/>
                  </a:lnTo>
                  <a:lnTo>
                    <a:pt x="61" y="82"/>
                  </a:lnTo>
                  <a:lnTo>
                    <a:pt x="68" y="83"/>
                  </a:lnTo>
                  <a:lnTo>
                    <a:pt x="76" y="83"/>
                  </a:lnTo>
                  <a:lnTo>
                    <a:pt x="76" y="57"/>
                  </a:lnTo>
                  <a:lnTo>
                    <a:pt x="70" y="57"/>
                  </a:lnTo>
                  <a:lnTo>
                    <a:pt x="65" y="56"/>
                  </a:lnTo>
                  <a:lnTo>
                    <a:pt x="60" y="55"/>
                  </a:lnTo>
                  <a:lnTo>
                    <a:pt x="55" y="52"/>
                  </a:lnTo>
                  <a:lnTo>
                    <a:pt x="51" y="50"/>
                  </a:lnTo>
                  <a:lnTo>
                    <a:pt x="47" y="47"/>
                  </a:lnTo>
                  <a:lnTo>
                    <a:pt x="42" y="44"/>
                  </a:lnTo>
                  <a:lnTo>
                    <a:pt x="39" y="40"/>
                  </a:lnTo>
                  <a:lnTo>
                    <a:pt x="36" y="37"/>
                  </a:lnTo>
                  <a:lnTo>
                    <a:pt x="33" y="32"/>
                  </a:lnTo>
                  <a:lnTo>
                    <a:pt x="30" y="28"/>
                  </a:lnTo>
                  <a:lnTo>
                    <a:pt x="28" y="22"/>
                  </a:lnTo>
                  <a:lnTo>
                    <a:pt x="26" y="17"/>
                  </a:lnTo>
                  <a:lnTo>
                    <a:pt x="25" y="11"/>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397" name="Freeform 334"/>
            <p:cNvSpPr>
              <a:spLocks/>
            </p:cNvSpPr>
            <p:nvPr/>
          </p:nvSpPr>
          <p:spPr bwMode="auto">
            <a:xfrm>
              <a:off x="3782" y="3618"/>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1"/>
                  </a:lnTo>
                  <a:lnTo>
                    <a:pt x="61" y="2"/>
                  </a:lnTo>
                  <a:lnTo>
                    <a:pt x="53" y="3"/>
                  </a:lnTo>
                  <a:lnTo>
                    <a:pt x="45" y="7"/>
                  </a:lnTo>
                  <a:lnTo>
                    <a:pt x="39" y="10"/>
                  </a:lnTo>
                  <a:lnTo>
                    <a:pt x="33" y="14"/>
                  </a:lnTo>
                  <a:lnTo>
                    <a:pt x="27" y="19"/>
                  </a:lnTo>
                  <a:lnTo>
                    <a:pt x="22" y="24"/>
                  </a:lnTo>
                  <a:lnTo>
                    <a:pt x="17" y="30"/>
                  </a:lnTo>
                  <a:lnTo>
                    <a:pt x="13" y="37"/>
                  </a:lnTo>
                  <a:lnTo>
                    <a:pt x="9" y="44"/>
                  </a:lnTo>
                  <a:lnTo>
                    <a:pt x="6" y="51"/>
                  </a:lnTo>
                  <a:lnTo>
                    <a:pt x="3" y="58"/>
                  </a:lnTo>
                  <a:lnTo>
                    <a:pt x="1" y="67"/>
                  </a:lnTo>
                  <a:lnTo>
                    <a:pt x="0" y="75"/>
                  </a:lnTo>
                  <a:lnTo>
                    <a:pt x="0" y="84"/>
                  </a:lnTo>
                  <a:lnTo>
                    <a:pt x="24" y="84"/>
                  </a:lnTo>
                  <a:lnTo>
                    <a:pt x="25" y="78"/>
                  </a:lnTo>
                  <a:lnTo>
                    <a:pt x="25" y="72"/>
                  </a:lnTo>
                  <a:lnTo>
                    <a:pt x="26" y="67"/>
                  </a:lnTo>
                  <a:lnTo>
                    <a:pt x="28" y="61"/>
                  </a:lnTo>
                  <a:lnTo>
                    <a:pt x="30" y="56"/>
                  </a:lnTo>
                  <a:lnTo>
                    <a:pt x="33" y="51"/>
                  </a:lnTo>
                  <a:lnTo>
                    <a:pt x="36" y="48"/>
                  </a:lnTo>
                  <a:lnTo>
                    <a:pt x="39" y="43"/>
                  </a:lnTo>
                  <a:lnTo>
                    <a:pt x="42" y="39"/>
                  </a:lnTo>
                  <a:lnTo>
                    <a:pt x="47" y="37"/>
                  </a:lnTo>
                  <a:lnTo>
                    <a:pt x="51" y="33"/>
                  </a:lnTo>
                  <a:lnTo>
                    <a:pt x="55" y="31"/>
                  </a:lnTo>
                  <a:lnTo>
                    <a:pt x="60" y="30"/>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398" name="Freeform 335"/>
            <p:cNvSpPr>
              <a:spLocks/>
            </p:cNvSpPr>
            <p:nvPr/>
          </p:nvSpPr>
          <p:spPr bwMode="auto">
            <a:xfrm>
              <a:off x="3807" y="3618"/>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7"/>
                  </a:lnTo>
                  <a:lnTo>
                    <a:pt x="72" y="58"/>
                  </a:lnTo>
                  <a:lnTo>
                    <a:pt x="70" y="51"/>
                  </a:lnTo>
                  <a:lnTo>
                    <a:pt x="67" y="44"/>
                  </a:lnTo>
                  <a:lnTo>
                    <a:pt x="62" y="37"/>
                  </a:lnTo>
                  <a:lnTo>
                    <a:pt x="58" y="30"/>
                  </a:lnTo>
                  <a:lnTo>
                    <a:pt x="54" y="24"/>
                  </a:lnTo>
                  <a:lnTo>
                    <a:pt x="48" y="19"/>
                  </a:lnTo>
                  <a:lnTo>
                    <a:pt x="42" y="14"/>
                  </a:lnTo>
                  <a:lnTo>
                    <a:pt x="36" y="10"/>
                  </a:lnTo>
                  <a:lnTo>
                    <a:pt x="30" y="7"/>
                  </a:lnTo>
                  <a:lnTo>
                    <a:pt x="22" y="3"/>
                  </a:lnTo>
                  <a:lnTo>
                    <a:pt x="15" y="2"/>
                  </a:lnTo>
                  <a:lnTo>
                    <a:pt x="7" y="1"/>
                  </a:lnTo>
                  <a:lnTo>
                    <a:pt x="0" y="0"/>
                  </a:lnTo>
                  <a:lnTo>
                    <a:pt x="0" y="27"/>
                  </a:lnTo>
                  <a:lnTo>
                    <a:pt x="5" y="27"/>
                  </a:lnTo>
                  <a:lnTo>
                    <a:pt x="11" y="28"/>
                  </a:lnTo>
                  <a:lnTo>
                    <a:pt x="16" y="30"/>
                  </a:lnTo>
                  <a:lnTo>
                    <a:pt x="20" y="31"/>
                  </a:lnTo>
                  <a:lnTo>
                    <a:pt x="25" y="33"/>
                  </a:lnTo>
                  <a:lnTo>
                    <a:pt x="29" y="37"/>
                  </a:lnTo>
                  <a:lnTo>
                    <a:pt x="33" y="39"/>
                  </a:lnTo>
                  <a:lnTo>
                    <a:pt x="36" y="43"/>
                  </a:lnTo>
                  <a:lnTo>
                    <a:pt x="40" y="48"/>
                  </a:lnTo>
                  <a:lnTo>
                    <a:pt x="43" y="51"/>
                  </a:lnTo>
                  <a:lnTo>
                    <a:pt x="45" y="56"/>
                  </a:lnTo>
                  <a:lnTo>
                    <a:pt x="47" y="61"/>
                  </a:lnTo>
                  <a:lnTo>
                    <a:pt x="48" y="67"/>
                  </a:lnTo>
                  <a:lnTo>
                    <a:pt x="50" y="72"/>
                  </a:lnTo>
                  <a:lnTo>
                    <a:pt x="50" y="78"/>
                  </a:lnTo>
                  <a:lnTo>
                    <a:pt x="52" y="84"/>
                  </a:lnTo>
                  <a:lnTo>
                    <a:pt x="75" y="84"/>
                  </a:lnTo>
                  <a:close/>
                </a:path>
              </a:pathLst>
            </a:custGeom>
            <a:solidFill>
              <a:srgbClr val="1F1A17"/>
            </a:solidFill>
            <a:ln w="9525">
              <a:noFill/>
              <a:round/>
              <a:headEnd/>
              <a:tailEnd/>
            </a:ln>
          </p:spPr>
          <p:txBody>
            <a:bodyPr/>
            <a:lstStyle/>
            <a:p>
              <a:endParaRPr lang="en-US"/>
            </a:p>
          </p:txBody>
        </p:sp>
        <p:sp>
          <p:nvSpPr>
            <p:cNvPr id="45399" name="Freeform 336"/>
            <p:cNvSpPr>
              <a:spLocks/>
            </p:cNvSpPr>
            <p:nvPr/>
          </p:nvSpPr>
          <p:spPr bwMode="auto">
            <a:xfrm>
              <a:off x="3910" y="3819"/>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1"/>
                  </a:moveTo>
                  <a:lnTo>
                    <a:pt x="127" y="78"/>
                  </a:lnTo>
                  <a:lnTo>
                    <a:pt x="126" y="85"/>
                  </a:lnTo>
                  <a:lnTo>
                    <a:pt x="124" y="92"/>
                  </a:lnTo>
                  <a:lnTo>
                    <a:pt x="123" y="98"/>
                  </a:lnTo>
                  <a:lnTo>
                    <a:pt x="119" y="105"/>
                  </a:lnTo>
                  <a:lnTo>
                    <a:pt x="116" y="110"/>
                  </a:lnTo>
                  <a:lnTo>
                    <a:pt x="113" y="116"/>
                  </a:lnTo>
                  <a:lnTo>
                    <a:pt x="109" y="121"/>
                  </a:lnTo>
                  <a:lnTo>
                    <a:pt x="104" y="126"/>
                  </a:lnTo>
                  <a:lnTo>
                    <a:pt x="100" y="129"/>
                  </a:lnTo>
                  <a:lnTo>
                    <a:pt x="95" y="133"/>
                  </a:lnTo>
                  <a:lnTo>
                    <a:pt x="89" y="135"/>
                  </a:lnTo>
                  <a:lnTo>
                    <a:pt x="83" y="138"/>
                  </a:lnTo>
                  <a:lnTo>
                    <a:pt x="76" y="140"/>
                  </a:lnTo>
                  <a:lnTo>
                    <a:pt x="70" y="141"/>
                  </a:lnTo>
                  <a:lnTo>
                    <a:pt x="63" y="141"/>
                  </a:lnTo>
                  <a:lnTo>
                    <a:pt x="57" y="141"/>
                  </a:lnTo>
                  <a:lnTo>
                    <a:pt x="50" y="140"/>
                  </a:lnTo>
                  <a:lnTo>
                    <a:pt x="44" y="138"/>
                  </a:lnTo>
                  <a:lnTo>
                    <a:pt x="38" y="135"/>
                  </a:lnTo>
                  <a:lnTo>
                    <a:pt x="33" y="133"/>
                  </a:lnTo>
                  <a:lnTo>
                    <a:pt x="28" y="129"/>
                  </a:lnTo>
                  <a:lnTo>
                    <a:pt x="22" y="126"/>
                  </a:lnTo>
                  <a:lnTo>
                    <a:pt x="18" y="121"/>
                  </a:lnTo>
                  <a:lnTo>
                    <a:pt x="15" y="116"/>
                  </a:lnTo>
                  <a:lnTo>
                    <a:pt x="10" y="110"/>
                  </a:lnTo>
                  <a:lnTo>
                    <a:pt x="7" y="105"/>
                  </a:lnTo>
                  <a:lnTo>
                    <a:pt x="5" y="98"/>
                  </a:lnTo>
                  <a:lnTo>
                    <a:pt x="3" y="92"/>
                  </a:lnTo>
                  <a:lnTo>
                    <a:pt x="2" y="85"/>
                  </a:lnTo>
                  <a:lnTo>
                    <a:pt x="1" y="78"/>
                  </a:lnTo>
                  <a:lnTo>
                    <a:pt x="0" y="71"/>
                  </a:lnTo>
                  <a:lnTo>
                    <a:pt x="1" y="63"/>
                  </a:lnTo>
                  <a:lnTo>
                    <a:pt x="2" y="56"/>
                  </a:lnTo>
                  <a:lnTo>
                    <a:pt x="3" y="49"/>
                  </a:lnTo>
                  <a:lnTo>
                    <a:pt x="5" y="43"/>
                  </a:lnTo>
                  <a:lnTo>
                    <a:pt x="7" y="37"/>
                  </a:lnTo>
                  <a:lnTo>
                    <a:pt x="10" y="31"/>
                  </a:lnTo>
                  <a:lnTo>
                    <a:pt x="15" y="25"/>
                  </a:lnTo>
                  <a:lnTo>
                    <a:pt x="18" y="20"/>
                  </a:lnTo>
                  <a:lnTo>
                    <a:pt x="22" y="16"/>
                  </a:lnTo>
                  <a:lnTo>
                    <a:pt x="28" y="12"/>
                  </a:lnTo>
                  <a:lnTo>
                    <a:pt x="33" y="8"/>
                  </a:lnTo>
                  <a:lnTo>
                    <a:pt x="38" y="6"/>
                  </a:lnTo>
                  <a:lnTo>
                    <a:pt x="44" y="4"/>
                  </a:lnTo>
                  <a:lnTo>
                    <a:pt x="50" y="1"/>
                  </a:lnTo>
                  <a:lnTo>
                    <a:pt x="57" y="1"/>
                  </a:lnTo>
                  <a:lnTo>
                    <a:pt x="63" y="0"/>
                  </a:lnTo>
                  <a:lnTo>
                    <a:pt x="70" y="1"/>
                  </a:lnTo>
                  <a:lnTo>
                    <a:pt x="76" y="1"/>
                  </a:lnTo>
                  <a:lnTo>
                    <a:pt x="83" y="4"/>
                  </a:lnTo>
                  <a:lnTo>
                    <a:pt x="89" y="6"/>
                  </a:lnTo>
                  <a:lnTo>
                    <a:pt x="95" y="8"/>
                  </a:lnTo>
                  <a:lnTo>
                    <a:pt x="100" y="12"/>
                  </a:lnTo>
                  <a:lnTo>
                    <a:pt x="104" y="16"/>
                  </a:lnTo>
                  <a:lnTo>
                    <a:pt x="109" y="20"/>
                  </a:lnTo>
                  <a:lnTo>
                    <a:pt x="113" y="25"/>
                  </a:lnTo>
                  <a:lnTo>
                    <a:pt x="116" y="31"/>
                  </a:lnTo>
                  <a:lnTo>
                    <a:pt x="119" y="37"/>
                  </a:lnTo>
                  <a:lnTo>
                    <a:pt x="123" y="43"/>
                  </a:lnTo>
                  <a:lnTo>
                    <a:pt x="124" y="49"/>
                  </a:lnTo>
                  <a:lnTo>
                    <a:pt x="126" y="56"/>
                  </a:lnTo>
                  <a:lnTo>
                    <a:pt x="127" y="63"/>
                  </a:lnTo>
                  <a:lnTo>
                    <a:pt x="127" y="71"/>
                  </a:lnTo>
                  <a:close/>
                </a:path>
              </a:pathLst>
            </a:custGeom>
            <a:solidFill>
              <a:srgbClr val="E87A41"/>
            </a:solidFill>
            <a:ln w="9525">
              <a:noFill/>
              <a:round/>
              <a:headEnd/>
              <a:tailEnd/>
            </a:ln>
          </p:spPr>
          <p:txBody>
            <a:bodyPr/>
            <a:lstStyle/>
            <a:p>
              <a:endParaRPr lang="en-US"/>
            </a:p>
          </p:txBody>
        </p:sp>
        <p:sp>
          <p:nvSpPr>
            <p:cNvPr id="45400" name="Freeform 337"/>
            <p:cNvSpPr>
              <a:spLocks/>
            </p:cNvSpPr>
            <p:nvPr/>
          </p:nvSpPr>
          <p:spPr bwMode="auto">
            <a:xfrm>
              <a:off x="3931" y="3842"/>
              <a:ext cx="25" cy="28"/>
            </a:xfrm>
            <a:custGeom>
              <a:avLst/>
              <a:gdLst>
                <a:gd name="T0" fmla="*/ 0 w 76"/>
                <a:gd name="T1" fmla="*/ 3 h 84"/>
                <a:gd name="T2" fmla="*/ 0 w 76"/>
                <a:gd name="T3" fmla="*/ 3 h 84"/>
                <a:gd name="T4" fmla="*/ 0 w 76"/>
                <a:gd name="T5" fmla="*/ 3 h 84"/>
                <a:gd name="T6" fmla="*/ 1 w 76"/>
                <a:gd name="T7" fmla="*/ 3 h 84"/>
                <a:gd name="T8" fmla="*/ 1 w 76"/>
                <a:gd name="T9" fmla="*/ 3 h 84"/>
                <a:gd name="T10" fmla="*/ 1 w 76"/>
                <a:gd name="T11" fmla="*/ 3 h 84"/>
                <a:gd name="T12" fmla="*/ 1 w 76"/>
                <a:gd name="T13" fmla="*/ 3 h 84"/>
                <a:gd name="T14" fmla="*/ 2 w 76"/>
                <a:gd name="T15" fmla="*/ 3 h 84"/>
                <a:gd name="T16" fmla="*/ 2 w 76"/>
                <a:gd name="T17" fmla="*/ 2 h 84"/>
                <a:gd name="T18" fmla="*/ 2 w 76"/>
                <a:gd name="T19" fmla="*/ 2 h 84"/>
                <a:gd name="T20" fmla="*/ 2 w 76"/>
                <a:gd name="T21" fmla="*/ 2 h 84"/>
                <a:gd name="T22" fmla="*/ 2 w 76"/>
                <a:gd name="T23" fmla="*/ 2 h 84"/>
                <a:gd name="T24" fmla="*/ 2 w 76"/>
                <a:gd name="T25" fmla="*/ 1 h 84"/>
                <a:gd name="T26" fmla="*/ 3 w 76"/>
                <a:gd name="T27" fmla="*/ 1 h 84"/>
                <a:gd name="T28" fmla="*/ 3 w 76"/>
                <a:gd name="T29" fmla="*/ 1 h 84"/>
                <a:gd name="T30" fmla="*/ 3 w 76"/>
                <a:gd name="T31" fmla="*/ 1 h 84"/>
                <a:gd name="T32" fmla="*/ 3 w 76"/>
                <a:gd name="T33" fmla="*/ 0 h 84"/>
                <a:gd name="T34" fmla="*/ 3 w 76"/>
                <a:gd name="T35" fmla="*/ 0 h 84"/>
                <a:gd name="T36" fmla="*/ 2 w 76"/>
                <a:gd name="T37" fmla="*/ 0 h 84"/>
                <a:gd name="T38" fmla="*/ 2 w 76"/>
                <a:gd name="T39" fmla="*/ 0 h 84"/>
                <a:gd name="T40" fmla="*/ 2 w 76"/>
                <a:gd name="T41" fmla="*/ 0 h 84"/>
                <a:gd name="T42" fmla="*/ 2 w 76"/>
                <a:gd name="T43" fmla="*/ 1 h 84"/>
                <a:gd name="T44" fmla="*/ 2 w 76"/>
                <a:gd name="T45" fmla="*/ 1 h 84"/>
                <a:gd name="T46" fmla="*/ 2 w 76"/>
                <a:gd name="T47" fmla="*/ 1 h 84"/>
                <a:gd name="T48" fmla="*/ 2 w 76"/>
                <a:gd name="T49" fmla="*/ 1 h 84"/>
                <a:gd name="T50" fmla="*/ 1 w 76"/>
                <a:gd name="T51" fmla="*/ 1 h 84"/>
                <a:gd name="T52" fmla="*/ 1 w 76"/>
                <a:gd name="T53" fmla="*/ 1 h 84"/>
                <a:gd name="T54" fmla="*/ 1 w 76"/>
                <a:gd name="T55" fmla="*/ 2 h 84"/>
                <a:gd name="T56" fmla="*/ 1 w 76"/>
                <a:gd name="T57" fmla="*/ 2 h 84"/>
                <a:gd name="T58" fmla="*/ 1 w 76"/>
                <a:gd name="T59" fmla="*/ 2 h 84"/>
                <a:gd name="T60" fmla="*/ 1 w 76"/>
                <a:gd name="T61" fmla="*/ 2 h 84"/>
                <a:gd name="T62" fmla="*/ 1 w 76"/>
                <a:gd name="T63" fmla="*/ 2 h 84"/>
                <a:gd name="T64" fmla="*/ 0 w 76"/>
                <a:gd name="T65" fmla="*/ 2 h 84"/>
                <a:gd name="T66" fmla="*/ 0 w 76"/>
                <a:gd name="T67" fmla="*/ 2 h 84"/>
                <a:gd name="T68" fmla="*/ 0 w 76"/>
                <a:gd name="T69" fmla="*/ 2 h 84"/>
                <a:gd name="T70" fmla="*/ 0 w 76"/>
                <a:gd name="T71" fmla="*/ 2 h 84"/>
                <a:gd name="T72" fmla="*/ 0 w 76"/>
                <a:gd name="T73" fmla="*/ 3 h 84"/>
                <a:gd name="T74" fmla="*/ 0 w 76"/>
                <a:gd name="T75" fmla="*/ 3 h 84"/>
                <a:gd name="T76" fmla="*/ 0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84"/>
                  </a:moveTo>
                  <a:lnTo>
                    <a:pt x="0" y="84"/>
                  </a:lnTo>
                  <a:lnTo>
                    <a:pt x="8" y="84"/>
                  </a:lnTo>
                  <a:lnTo>
                    <a:pt x="15" y="82"/>
                  </a:lnTo>
                  <a:lnTo>
                    <a:pt x="23" y="80"/>
                  </a:lnTo>
                  <a:lnTo>
                    <a:pt x="30" y="78"/>
                  </a:lnTo>
                  <a:lnTo>
                    <a:pt x="37" y="74"/>
                  </a:lnTo>
                  <a:lnTo>
                    <a:pt x="43" y="69"/>
                  </a:lnTo>
                  <a:lnTo>
                    <a:pt x="49" y="64"/>
                  </a:lnTo>
                  <a:lnTo>
                    <a:pt x="54" y="60"/>
                  </a:lnTo>
                  <a:lnTo>
                    <a:pt x="60" y="54"/>
                  </a:lnTo>
                  <a:lnTo>
                    <a:pt x="64" y="48"/>
                  </a:lnTo>
                  <a:lnTo>
                    <a:pt x="67" y="40"/>
                  </a:lnTo>
                  <a:lnTo>
                    <a:pt x="70" y="33"/>
                  </a:lnTo>
                  <a:lnTo>
                    <a:pt x="73" y="25"/>
                  </a:lnTo>
                  <a:lnTo>
                    <a:pt x="75" y="16"/>
                  </a:lnTo>
                  <a:lnTo>
                    <a:pt x="76" y="8"/>
                  </a:lnTo>
                  <a:lnTo>
                    <a:pt x="76" y="0"/>
                  </a:lnTo>
                  <a:lnTo>
                    <a:pt x="52" y="0"/>
                  </a:lnTo>
                  <a:lnTo>
                    <a:pt x="52" y="6"/>
                  </a:lnTo>
                  <a:lnTo>
                    <a:pt x="51" y="12"/>
                  </a:lnTo>
                  <a:lnTo>
                    <a:pt x="50" y="18"/>
                  </a:lnTo>
                  <a:lnTo>
                    <a:pt x="48" y="22"/>
                  </a:lnTo>
                  <a:lnTo>
                    <a:pt x="46" y="27"/>
                  </a:lnTo>
                  <a:lnTo>
                    <a:pt x="43" y="32"/>
                  </a:lnTo>
                  <a:lnTo>
                    <a:pt x="40" y="37"/>
                  </a:lnTo>
                  <a:lnTo>
                    <a:pt x="37" y="40"/>
                  </a:lnTo>
                  <a:lnTo>
                    <a:pt x="34" y="44"/>
                  </a:lnTo>
                  <a:lnTo>
                    <a:pt x="29" y="48"/>
                  </a:lnTo>
                  <a:lnTo>
                    <a:pt x="26" y="50"/>
                  </a:lnTo>
                  <a:lnTo>
                    <a:pt x="21" y="52"/>
                  </a:lnTo>
                  <a:lnTo>
                    <a:pt x="16" y="55"/>
                  </a:lnTo>
                  <a:lnTo>
                    <a:pt x="11" y="56"/>
                  </a:lnTo>
                  <a:lnTo>
                    <a:pt x="6" y="56"/>
                  </a:lnTo>
                  <a:lnTo>
                    <a:pt x="0" y="57"/>
                  </a:lnTo>
                  <a:lnTo>
                    <a:pt x="0" y="84"/>
                  </a:lnTo>
                  <a:close/>
                </a:path>
              </a:pathLst>
            </a:custGeom>
            <a:solidFill>
              <a:srgbClr val="1F1A17"/>
            </a:solidFill>
            <a:ln w="9525">
              <a:noFill/>
              <a:round/>
              <a:headEnd/>
              <a:tailEnd/>
            </a:ln>
          </p:spPr>
          <p:txBody>
            <a:bodyPr/>
            <a:lstStyle/>
            <a:p>
              <a:endParaRPr lang="en-US"/>
            </a:p>
          </p:txBody>
        </p:sp>
        <p:sp>
          <p:nvSpPr>
            <p:cNvPr id="45401" name="Freeform 338"/>
            <p:cNvSpPr>
              <a:spLocks/>
            </p:cNvSpPr>
            <p:nvPr/>
          </p:nvSpPr>
          <p:spPr bwMode="auto">
            <a:xfrm>
              <a:off x="3906" y="3842"/>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3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1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1" y="8"/>
                  </a:lnTo>
                  <a:lnTo>
                    <a:pt x="2" y="16"/>
                  </a:lnTo>
                  <a:lnTo>
                    <a:pt x="3" y="25"/>
                  </a:lnTo>
                  <a:lnTo>
                    <a:pt x="6" y="33"/>
                  </a:lnTo>
                  <a:lnTo>
                    <a:pt x="8" y="40"/>
                  </a:lnTo>
                  <a:lnTo>
                    <a:pt x="13" y="48"/>
                  </a:lnTo>
                  <a:lnTo>
                    <a:pt x="17" y="54"/>
                  </a:lnTo>
                  <a:lnTo>
                    <a:pt x="21" y="60"/>
                  </a:lnTo>
                  <a:lnTo>
                    <a:pt x="27" y="64"/>
                  </a:lnTo>
                  <a:lnTo>
                    <a:pt x="33" y="69"/>
                  </a:lnTo>
                  <a:lnTo>
                    <a:pt x="40" y="74"/>
                  </a:lnTo>
                  <a:lnTo>
                    <a:pt x="46" y="78"/>
                  </a:lnTo>
                  <a:lnTo>
                    <a:pt x="53" y="80"/>
                  </a:lnTo>
                  <a:lnTo>
                    <a:pt x="60" y="82"/>
                  </a:lnTo>
                  <a:lnTo>
                    <a:pt x="68" y="84"/>
                  </a:lnTo>
                  <a:lnTo>
                    <a:pt x="75" y="84"/>
                  </a:lnTo>
                  <a:lnTo>
                    <a:pt x="75" y="57"/>
                  </a:lnTo>
                  <a:lnTo>
                    <a:pt x="70" y="56"/>
                  </a:lnTo>
                  <a:lnTo>
                    <a:pt x="64" y="56"/>
                  </a:lnTo>
                  <a:lnTo>
                    <a:pt x="59" y="55"/>
                  </a:lnTo>
                  <a:lnTo>
                    <a:pt x="55" y="52"/>
                  </a:lnTo>
                  <a:lnTo>
                    <a:pt x="50" y="50"/>
                  </a:lnTo>
                  <a:lnTo>
                    <a:pt x="46" y="48"/>
                  </a:lnTo>
                  <a:lnTo>
                    <a:pt x="42" y="44"/>
                  </a:lnTo>
                  <a:lnTo>
                    <a:pt x="39" y="40"/>
                  </a:lnTo>
                  <a:lnTo>
                    <a:pt x="35" y="37"/>
                  </a:lnTo>
                  <a:lnTo>
                    <a:pt x="33" y="32"/>
                  </a:lnTo>
                  <a:lnTo>
                    <a:pt x="30" y="27"/>
                  </a:lnTo>
                  <a:lnTo>
                    <a:pt x="28" y="22"/>
                  </a:lnTo>
                  <a:lnTo>
                    <a:pt x="27" y="18"/>
                  </a:lnTo>
                  <a:lnTo>
                    <a:pt x="26"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402" name="Freeform 339"/>
            <p:cNvSpPr>
              <a:spLocks/>
            </p:cNvSpPr>
            <p:nvPr/>
          </p:nvSpPr>
          <p:spPr bwMode="auto">
            <a:xfrm>
              <a:off x="3906" y="3814"/>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4"/>
                  </a:lnTo>
                  <a:lnTo>
                    <a:pt x="27" y="19"/>
                  </a:lnTo>
                  <a:lnTo>
                    <a:pt x="21" y="24"/>
                  </a:lnTo>
                  <a:lnTo>
                    <a:pt x="17" y="30"/>
                  </a:lnTo>
                  <a:lnTo>
                    <a:pt x="13" y="37"/>
                  </a:lnTo>
                  <a:lnTo>
                    <a:pt x="8" y="43"/>
                  </a:lnTo>
                  <a:lnTo>
                    <a:pt x="6" y="51"/>
                  </a:lnTo>
                  <a:lnTo>
                    <a:pt x="3" y="59"/>
                  </a:lnTo>
                  <a:lnTo>
                    <a:pt x="2" y="67"/>
                  </a:lnTo>
                  <a:lnTo>
                    <a:pt x="1" y="75"/>
                  </a:lnTo>
                  <a:lnTo>
                    <a:pt x="0" y="84"/>
                  </a:lnTo>
                  <a:lnTo>
                    <a:pt x="24" y="84"/>
                  </a:lnTo>
                  <a:lnTo>
                    <a:pt x="24" y="78"/>
                  </a:lnTo>
                  <a:lnTo>
                    <a:pt x="26" y="72"/>
                  </a:lnTo>
                  <a:lnTo>
                    <a:pt x="27" y="66"/>
                  </a:lnTo>
                  <a:lnTo>
                    <a:pt x="28" y="61"/>
                  </a:lnTo>
                  <a:lnTo>
                    <a:pt x="30" y="56"/>
                  </a:lnTo>
                  <a:lnTo>
                    <a:pt x="33" y="51"/>
                  </a:lnTo>
                  <a:lnTo>
                    <a:pt x="35" y="47"/>
                  </a:lnTo>
                  <a:lnTo>
                    <a:pt x="39" y="43"/>
                  </a:lnTo>
                  <a:lnTo>
                    <a:pt x="42" y="39"/>
                  </a:lnTo>
                  <a:lnTo>
                    <a:pt x="46" y="36"/>
                  </a:lnTo>
                  <a:lnTo>
                    <a:pt x="50" y="33"/>
                  </a:lnTo>
                  <a:lnTo>
                    <a:pt x="55" y="31"/>
                  </a:lnTo>
                  <a:lnTo>
                    <a:pt x="59" y="30"/>
                  </a:lnTo>
                  <a:lnTo>
                    <a:pt x="64" y="27"/>
                  </a:lnTo>
                  <a:lnTo>
                    <a:pt x="70" y="27"/>
                  </a:lnTo>
                  <a:lnTo>
                    <a:pt x="75" y="26"/>
                  </a:lnTo>
                  <a:lnTo>
                    <a:pt x="75" y="0"/>
                  </a:lnTo>
                  <a:close/>
                </a:path>
              </a:pathLst>
            </a:custGeom>
            <a:solidFill>
              <a:srgbClr val="1F1A17"/>
            </a:solidFill>
            <a:ln w="9525">
              <a:noFill/>
              <a:round/>
              <a:headEnd/>
              <a:tailEnd/>
            </a:ln>
          </p:spPr>
          <p:txBody>
            <a:bodyPr/>
            <a:lstStyle/>
            <a:p>
              <a:endParaRPr lang="en-US"/>
            </a:p>
          </p:txBody>
        </p:sp>
        <p:sp>
          <p:nvSpPr>
            <p:cNvPr id="45403" name="Freeform 340"/>
            <p:cNvSpPr>
              <a:spLocks/>
            </p:cNvSpPr>
            <p:nvPr/>
          </p:nvSpPr>
          <p:spPr bwMode="auto">
            <a:xfrm>
              <a:off x="3931" y="3814"/>
              <a:ext cx="25"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2 w 76"/>
                <a:gd name="T13" fmla="*/ 2 h 84"/>
                <a:gd name="T14" fmla="*/ 2 w 76"/>
                <a:gd name="T15" fmla="*/ 1 h 84"/>
                <a:gd name="T16" fmla="*/ 2 w 76"/>
                <a:gd name="T17" fmla="*/ 1 h 84"/>
                <a:gd name="T18" fmla="*/ 2 w 76"/>
                <a:gd name="T19" fmla="*/ 1 h 84"/>
                <a:gd name="T20" fmla="*/ 2 w 76"/>
                <a:gd name="T21" fmla="*/ 1 h 84"/>
                <a:gd name="T22" fmla="*/ 2 w 76"/>
                <a:gd name="T23" fmla="*/ 1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1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9"/>
                  </a:lnTo>
                  <a:lnTo>
                    <a:pt x="70" y="51"/>
                  </a:lnTo>
                  <a:lnTo>
                    <a:pt x="67" y="43"/>
                  </a:lnTo>
                  <a:lnTo>
                    <a:pt x="64" y="37"/>
                  </a:lnTo>
                  <a:lnTo>
                    <a:pt x="60" y="30"/>
                  </a:lnTo>
                  <a:lnTo>
                    <a:pt x="54" y="24"/>
                  </a:lnTo>
                  <a:lnTo>
                    <a:pt x="49" y="19"/>
                  </a:lnTo>
                  <a:lnTo>
                    <a:pt x="43" y="14"/>
                  </a:lnTo>
                  <a:lnTo>
                    <a:pt x="37" y="9"/>
                  </a:lnTo>
                  <a:lnTo>
                    <a:pt x="30" y="6"/>
                  </a:lnTo>
                  <a:lnTo>
                    <a:pt x="23" y="3"/>
                  </a:lnTo>
                  <a:lnTo>
                    <a:pt x="15" y="1"/>
                  </a:lnTo>
                  <a:lnTo>
                    <a:pt x="8" y="0"/>
                  </a:lnTo>
                  <a:lnTo>
                    <a:pt x="0" y="0"/>
                  </a:lnTo>
                  <a:lnTo>
                    <a:pt x="0" y="26"/>
                  </a:lnTo>
                  <a:lnTo>
                    <a:pt x="6" y="27"/>
                  </a:lnTo>
                  <a:lnTo>
                    <a:pt x="11" y="27"/>
                  </a:lnTo>
                  <a:lnTo>
                    <a:pt x="16" y="30"/>
                  </a:lnTo>
                  <a:lnTo>
                    <a:pt x="21" y="31"/>
                  </a:lnTo>
                  <a:lnTo>
                    <a:pt x="26" y="33"/>
                  </a:lnTo>
                  <a:lnTo>
                    <a:pt x="29" y="36"/>
                  </a:lnTo>
                  <a:lnTo>
                    <a:pt x="34" y="39"/>
                  </a:lnTo>
                  <a:lnTo>
                    <a:pt x="37" y="43"/>
                  </a:lnTo>
                  <a:lnTo>
                    <a:pt x="40" y="47"/>
                  </a:lnTo>
                  <a:lnTo>
                    <a:pt x="43" y="51"/>
                  </a:lnTo>
                  <a:lnTo>
                    <a:pt x="46" y="56"/>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404" name="Freeform 341"/>
            <p:cNvSpPr>
              <a:spLocks/>
            </p:cNvSpPr>
            <p:nvPr/>
          </p:nvSpPr>
          <p:spPr bwMode="auto">
            <a:xfrm>
              <a:off x="3641" y="3512"/>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0"/>
                  </a:moveTo>
                  <a:lnTo>
                    <a:pt x="127" y="78"/>
                  </a:lnTo>
                  <a:lnTo>
                    <a:pt x="126" y="85"/>
                  </a:lnTo>
                  <a:lnTo>
                    <a:pt x="124" y="92"/>
                  </a:lnTo>
                  <a:lnTo>
                    <a:pt x="122" y="98"/>
                  </a:lnTo>
                  <a:lnTo>
                    <a:pt x="120" y="104"/>
                  </a:lnTo>
                  <a:lnTo>
                    <a:pt x="116" y="110"/>
                  </a:lnTo>
                  <a:lnTo>
                    <a:pt x="113" y="116"/>
                  </a:lnTo>
                  <a:lnTo>
                    <a:pt x="109" y="121"/>
                  </a:lnTo>
                  <a:lnTo>
                    <a:pt x="105" y="126"/>
                  </a:lnTo>
                  <a:lnTo>
                    <a:pt x="99" y="129"/>
                  </a:lnTo>
                  <a:lnTo>
                    <a:pt x="95" y="133"/>
                  </a:lnTo>
                  <a:lnTo>
                    <a:pt x="88" y="135"/>
                  </a:lnTo>
                  <a:lnTo>
                    <a:pt x="83" y="138"/>
                  </a:lnTo>
                  <a:lnTo>
                    <a:pt x="76" y="140"/>
                  </a:lnTo>
                  <a:lnTo>
                    <a:pt x="70" y="140"/>
                  </a:lnTo>
                  <a:lnTo>
                    <a:pt x="63" y="141"/>
                  </a:lnTo>
                  <a:lnTo>
                    <a:pt x="57" y="140"/>
                  </a:lnTo>
                  <a:lnTo>
                    <a:pt x="51" y="140"/>
                  </a:lnTo>
                  <a:lnTo>
                    <a:pt x="44" y="138"/>
                  </a:lnTo>
                  <a:lnTo>
                    <a:pt x="39" y="135"/>
                  </a:lnTo>
                  <a:lnTo>
                    <a:pt x="33" y="133"/>
                  </a:lnTo>
                  <a:lnTo>
                    <a:pt x="28" y="129"/>
                  </a:lnTo>
                  <a:lnTo>
                    <a:pt x="22" y="126"/>
                  </a:lnTo>
                  <a:lnTo>
                    <a:pt x="18" y="121"/>
                  </a:lnTo>
                  <a:lnTo>
                    <a:pt x="14" y="116"/>
                  </a:lnTo>
                  <a:lnTo>
                    <a:pt x="11" y="110"/>
                  </a:lnTo>
                  <a:lnTo>
                    <a:pt x="7" y="104"/>
                  </a:lnTo>
                  <a:lnTo>
                    <a:pt x="5" y="98"/>
                  </a:lnTo>
                  <a:lnTo>
                    <a:pt x="3" y="92"/>
                  </a:lnTo>
                  <a:lnTo>
                    <a:pt x="2" y="85"/>
                  </a:lnTo>
                  <a:lnTo>
                    <a:pt x="1" y="78"/>
                  </a:lnTo>
                  <a:lnTo>
                    <a:pt x="0" y="70"/>
                  </a:lnTo>
                  <a:lnTo>
                    <a:pt x="1" y="63"/>
                  </a:lnTo>
                  <a:lnTo>
                    <a:pt x="2" y="56"/>
                  </a:lnTo>
                  <a:lnTo>
                    <a:pt x="3" y="49"/>
                  </a:lnTo>
                  <a:lnTo>
                    <a:pt x="5" y="43"/>
                  </a:lnTo>
                  <a:lnTo>
                    <a:pt x="7" y="36"/>
                  </a:lnTo>
                  <a:lnTo>
                    <a:pt x="11" y="31"/>
                  </a:lnTo>
                  <a:lnTo>
                    <a:pt x="14" y="25"/>
                  </a:lnTo>
                  <a:lnTo>
                    <a:pt x="18" y="20"/>
                  </a:lnTo>
                  <a:lnTo>
                    <a:pt x="22" y="15"/>
                  </a:lnTo>
                  <a:lnTo>
                    <a:pt x="28" y="12"/>
                  </a:lnTo>
                  <a:lnTo>
                    <a:pt x="33" y="8"/>
                  </a:lnTo>
                  <a:lnTo>
                    <a:pt x="39" y="6"/>
                  </a:lnTo>
                  <a:lnTo>
                    <a:pt x="44" y="3"/>
                  </a:lnTo>
                  <a:lnTo>
                    <a:pt x="51" y="1"/>
                  </a:lnTo>
                  <a:lnTo>
                    <a:pt x="57" y="0"/>
                  </a:lnTo>
                  <a:lnTo>
                    <a:pt x="63" y="0"/>
                  </a:lnTo>
                  <a:lnTo>
                    <a:pt x="70" y="0"/>
                  </a:lnTo>
                  <a:lnTo>
                    <a:pt x="76" y="1"/>
                  </a:lnTo>
                  <a:lnTo>
                    <a:pt x="83" y="3"/>
                  </a:lnTo>
                  <a:lnTo>
                    <a:pt x="88" y="6"/>
                  </a:lnTo>
                  <a:lnTo>
                    <a:pt x="95" y="8"/>
                  </a:lnTo>
                  <a:lnTo>
                    <a:pt x="99" y="12"/>
                  </a:lnTo>
                  <a:lnTo>
                    <a:pt x="105" y="15"/>
                  </a:lnTo>
                  <a:lnTo>
                    <a:pt x="109" y="20"/>
                  </a:lnTo>
                  <a:lnTo>
                    <a:pt x="113" y="25"/>
                  </a:lnTo>
                  <a:lnTo>
                    <a:pt x="116" y="31"/>
                  </a:lnTo>
                  <a:lnTo>
                    <a:pt x="120" y="36"/>
                  </a:lnTo>
                  <a:lnTo>
                    <a:pt x="122" y="43"/>
                  </a:lnTo>
                  <a:lnTo>
                    <a:pt x="124" y="49"/>
                  </a:lnTo>
                  <a:lnTo>
                    <a:pt x="126" y="56"/>
                  </a:lnTo>
                  <a:lnTo>
                    <a:pt x="127" y="63"/>
                  </a:lnTo>
                  <a:lnTo>
                    <a:pt x="127" y="70"/>
                  </a:lnTo>
                  <a:close/>
                </a:path>
              </a:pathLst>
            </a:custGeom>
            <a:solidFill>
              <a:srgbClr val="E87A41"/>
            </a:solidFill>
            <a:ln w="9525">
              <a:noFill/>
              <a:round/>
              <a:headEnd/>
              <a:tailEnd/>
            </a:ln>
          </p:spPr>
          <p:txBody>
            <a:bodyPr/>
            <a:lstStyle/>
            <a:p>
              <a:endParaRPr lang="en-US"/>
            </a:p>
          </p:txBody>
        </p:sp>
        <p:sp>
          <p:nvSpPr>
            <p:cNvPr id="45405" name="Freeform 342"/>
            <p:cNvSpPr>
              <a:spLocks/>
            </p:cNvSpPr>
            <p:nvPr/>
          </p:nvSpPr>
          <p:spPr bwMode="auto">
            <a:xfrm>
              <a:off x="3662" y="3535"/>
              <a:ext cx="25" cy="28"/>
            </a:xfrm>
            <a:custGeom>
              <a:avLst/>
              <a:gdLst>
                <a:gd name="T0" fmla="*/ 0 w 76"/>
                <a:gd name="T1" fmla="*/ 3 h 84"/>
                <a:gd name="T2" fmla="*/ 0 w 76"/>
                <a:gd name="T3" fmla="*/ 3 h 84"/>
                <a:gd name="T4" fmla="*/ 0 w 76"/>
                <a:gd name="T5" fmla="*/ 3 h 84"/>
                <a:gd name="T6" fmla="*/ 1 w 76"/>
                <a:gd name="T7" fmla="*/ 3 h 84"/>
                <a:gd name="T8" fmla="*/ 1 w 76"/>
                <a:gd name="T9" fmla="*/ 3 h 84"/>
                <a:gd name="T10" fmla="*/ 1 w 76"/>
                <a:gd name="T11" fmla="*/ 3 h 84"/>
                <a:gd name="T12" fmla="*/ 1 w 76"/>
                <a:gd name="T13" fmla="*/ 3 h 84"/>
                <a:gd name="T14" fmla="*/ 2 w 76"/>
                <a:gd name="T15" fmla="*/ 3 h 84"/>
                <a:gd name="T16" fmla="*/ 2 w 76"/>
                <a:gd name="T17" fmla="*/ 2 h 84"/>
                <a:gd name="T18" fmla="*/ 2 w 76"/>
                <a:gd name="T19" fmla="*/ 2 h 84"/>
                <a:gd name="T20" fmla="*/ 2 w 76"/>
                <a:gd name="T21" fmla="*/ 2 h 84"/>
                <a:gd name="T22" fmla="*/ 2 w 76"/>
                <a:gd name="T23" fmla="*/ 2 h 84"/>
                <a:gd name="T24" fmla="*/ 2 w 76"/>
                <a:gd name="T25" fmla="*/ 2 h 84"/>
                <a:gd name="T26" fmla="*/ 3 w 76"/>
                <a:gd name="T27" fmla="*/ 1 h 84"/>
                <a:gd name="T28" fmla="*/ 3 w 76"/>
                <a:gd name="T29" fmla="*/ 1 h 84"/>
                <a:gd name="T30" fmla="*/ 3 w 76"/>
                <a:gd name="T31" fmla="*/ 1 h 84"/>
                <a:gd name="T32" fmla="*/ 3 w 76"/>
                <a:gd name="T33" fmla="*/ 0 h 84"/>
                <a:gd name="T34" fmla="*/ 3 w 76"/>
                <a:gd name="T35" fmla="*/ 0 h 84"/>
                <a:gd name="T36" fmla="*/ 2 w 76"/>
                <a:gd name="T37" fmla="*/ 0 h 84"/>
                <a:gd name="T38" fmla="*/ 2 w 76"/>
                <a:gd name="T39" fmla="*/ 0 h 84"/>
                <a:gd name="T40" fmla="*/ 2 w 76"/>
                <a:gd name="T41" fmla="*/ 0 h 84"/>
                <a:gd name="T42" fmla="*/ 2 w 76"/>
                <a:gd name="T43" fmla="*/ 1 h 84"/>
                <a:gd name="T44" fmla="*/ 2 w 76"/>
                <a:gd name="T45" fmla="*/ 1 h 84"/>
                <a:gd name="T46" fmla="*/ 2 w 76"/>
                <a:gd name="T47" fmla="*/ 1 h 84"/>
                <a:gd name="T48" fmla="*/ 2 w 76"/>
                <a:gd name="T49" fmla="*/ 1 h 84"/>
                <a:gd name="T50" fmla="*/ 1 w 76"/>
                <a:gd name="T51" fmla="*/ 1 h 84"/>
                <a:gd name="T52" fmla="*/ 1 w 76"/>
                <a:gd name="T53" fmla="*/ 2 h 84"/>
                <a:gd name="T54" fmla="*/ 1 w 76"/>
                <a:gd name="T55" fmla="*/ 2 h 84"/>
                <a:gd name="T56" fmla="*/ 1 w 76"/>
                <a:gd name="T57" fmla="*/ 2 h 84"/>
                <a:gd name="T58" fmla="*/ 1 w 76"/>
                <a:gd name="T59" fmla="*/ 2 h 84"/>
                <a:gd name="T60" fmla="*/ 1 w 76"/>
                <a:gd name="T61" fmla="*/ 2 h 84"/>
                <a:gd name="T62" fmla="*/ 1 w 76"/>
                <a:gd name="T63" fmla="*/ 2 h 84"/>
                <a:gd name="T64" fmla="*/ 0 w 76"/>
                <a:gd name="T65" fmla="*/ 2 h 84"/>
                <a:gd name="T66" fmla="*/ 0 w 76"/>
                <a:gd name="T67" fmla="*/ 2 h 84"/>
                <a:gd name="T68" fmla="*/ 0 w 76"/>
                <a:gd name="T69" fmla="*/ 2 h 84"/>
                <a:gd name="T70" fmla="*/ 0 w 76"/>
                <a:gd name="T71" fmla="*/ 2 h 84"/>
                <a:gd name="T72" fmla="*/ 0 w 76"/>
                <a:gd name="T73" fmla="*/ 3 h 84"/>
                <a:gd name="T74" fmla="*/ 0 w 76"/>
                <a:gd name="T75" fmla="*/ 3 h 84"/>
                <a:gd name="T76" fmla="*/ 0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84"/>
                  </a:moveTo>
                  <a:lnTo>
                    <a:pt x="0" y="84"/>
                  </a:lnTo>
                  <a:lnTo>
                    <a:pt x="8" y="83"/>
                  </a:lnTo>
                  <a:lnTo>
                    <a:pt x="16" y="82"/>
                  </a:lnTo>
                  <a:lnTo>
                    <a:pt x="23" y="81"/>
                  </a:lnTo>
                  <a:lnTo>
                    <a:pt x="31" y="78"/>
                  </a:lnTo>
                  <a:lnTo>
                    <a:pt x="37" y="75"/>
                  </a:lnTo>
                  <a:lnTo>
                    <a:pt x="44" y="70"/>
                  </a:lnTo>
                  <a:lnTo>
                    <a:pt x="49" y="65"/>
                  </a:lnTo>
                  <a:lnTo>
                    <a:pt x="54" y="60"/>
                  </a:lnTo>
                  <a:lnTo>
                    <a:pt x="59" y="54"/>
                  </a:lnTo>
                  <a:lnTo>
                    <a:pt x="63" y="47"/>
                  </a:lnTo>
                  <a:lnTo>
                    <a:pt x="67" y="41"/>
                  </a:lnTo>
                  <a:lnTo>
                    <a:pt x="71" y="33"/>
                  </a:lnTo>
                  <a:lnTo>
                    <a:pt x="73" y="26"/>
                  </a:lnTo>
                  <a:lnTo>
                    <a:pt x="75" y="17"/>
                  </a:lnTo>
                  <a:lnTo>
                    <a:pt x="76" y="9"/>
                  </a:lnTo>
                  <a:lnTo>
                    <a:pt x="76" y="0"/>
                  </a:lnTo>
                  <a:lnTo>
                    <a:pt x="52" y="0"/>
                  </a:lnTo>
                  <a:lnTo>
                    <a:pt x="52" y="6"/>
                  </a:lnTo>
                  <a:lnTo>
                    <a:pt x="51" y="12"/>
                  </a:lnTo>
                  <a:lnTo>
                    <a:pt x="50" y="18"/>
                  </a:lnTo>
                  <a:lnTo>
                    <a:pt x="48" y="23"/>
                  </a:lnTo>
                  <a:lnTo>
                    <a:pt x="46" y="28"/>
                  </a:lnTo>
                  <a:lnTo>
                    <a:pt x="44" y="33"/>
                  </a:lnTo>
                  <a:lnTo>
                    <a:pt x="40" y="38"/>
                  </a:lnTo>
                  <a:lnTo>
                    <a:pt x="37" y="41"/>
                  </a:lnTo>
                  <a:lnTo>
                    <a:pt x="34" y="45"/>
                  </a:lnTo>
                  <a:lnTo>
                    <a:pt x="30" y="48"/>
                  </a:lnTo>
                  <a:lnTo>
                    <a:pt x="25" y="51"/>
                  </a:lnTo>
                  <a:lnTo>
                    <a:pt x="21" y="53"/>
                  </a:lnTo>
                  <a:lnTo>
                    <a:pt x="17" y="54"/>
                  </a:lnTo>
                  <a:lnTo>
                    <a:pt x="11" y="57"/>
                  </a:lnTo>
                  <a:lnTo>
                    <a:pt x="6" y="57"/>
                  </a:lnTo>
                  <a:lnTo>
                    <a:pt x="0" y="57"/>
                  </a:lnTo>
                  <a:lnTo>
                    <a:pt x="0" y="84"/>
                  </a:lnTo>
                  <a:close/>
                </a:path>
              </a:pathLst>
            </a:custGeom>
            <a:solidFill>
              <a:srgbClr val="1F1A17"/>
            </a:solidFill>
            <a:ln w="9525">
              <a:noFill/>
              <a:round/>
              <a:headEnd/>
              <a:tailEnd/>
            </a:ln>
          </p:spPr>
          <p:txBody>
            <a:bodyPr/>
            <a:lstStyle/>
            <a:p>
              <a:endParaRPr lang="en-US"/>
            </a:p>
          </p:txBody>
        </p:sp>
        <p:sp>
          <p:nvSpPr>
            <p:cNvPr id="45406" name="Freeform 343"/>
            <p:cNvSpPr>
              <a:spLocks/>
            </p:cNvSpPr>
            <p:nvPr/>
          </p:nvSpPr>
          <p:spPr bwMode="auto">
            <a:xfrm>
              <a:off x="3637" y="3535"/>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2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3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1" y="9"/>
                  </a:lnTo>
                  <a:lnTo>
                    <a:pt x="2" y="17"/>
                  </a:lnTo>
                  <a:lnTo>
                    <a:pt x="3" y="26"/>
                  </a:lnTo>
                  <a:lnTo>
                    <a:pt x="5" y="33"/>
                  </a:lnTo>
                  <a:lnTo>
                    <a:pt x="9" y="41"/>
                  </a:lnTo>
                  <a:lnTo>
                    <a:pt x="13" y="47"/>
                  </a:lnTo>
                  <a:lnTo>
                    <a:pt x="17" y="54"/>
                  </a:lnTo>
                  <a:lnTo>
                    <a:pt x="21" y="60"/>
                  </a:lnTo>
                  <a:lnTo>
                    <a:pt x="27" y="65"/>
                  </a:lnTo>
                  <a:lnTo>
                    <a:pt x="33" y="70"/>
                  </a:lnTo>
                  <a:lnTo>
                    <a:pt x="39" y="75"/>
                  </a:lnTo>
                  <a:lnTo>
                    <a:pt x="46" y="78"/>
                  </a:lnTo>
                  <a:lnTo>
                    <a:pt x="53" y="81"/>
                  </a:lnTo>
                  <a:lnTo>
                    <a:pt x="60" y="82"/>
                  </a:lnTo>
                  <a:lnTo>
                    <a:pt x="68" y="83"/>
                  </a:lnTo>
                  <a:lnTo>
                    <a:pt x="75" y="84"/>
                  </a:lnTo>
                  <a:lnTo>
                    <a:pt x="75" y="57"/>
                  </a:lnTo>
                  <a:lnTo>
                    <a:pt x="70" y="57"/>
                  </a:lnTo>
                  <a:lnTo>
                    <a:pt x="65" y="57"/>
                  </a:lnTo>
                  <a:lnTo>
                    <a:pt x="59" y="54"/>
                  </a:lnTo>
                  <a:lnTo>
                    <a:pt x="55" y="53"/>
                  </a:lnTo>
                  <a:lnTo>
                    <a:pt x="51" y="51"/>
                  </a:lnTo>
                  <a:lnTo>
                    <a:pt x="46" y="48"/>
                  </a:lnTo>
                  <a:lnTo>
                    <a:pt x="42" y="45"/>
                  </a:lnTo>
                  <a:lnTo>
                    <a:pt x="39" y="41"/>
                  </a:lnTo>
                  <a:lnTo>
                    <a:pt x="36" y="38"/>
                  </a:lnTo>
                  <a:lnTo>
                    <a:pt x="32" y="33"/>
                  </a:lnTo>
                  <a:lnTo>
                    <a:pt x="30" y="28"/>
                  </a:lnTo>
                  <a:lnTo>
                    <a:pt x="28" y="23"/>
                  </a:lnTo>
                  <a:lnTo>
                    <a:pt x="27" y="18"/>
                  </a:lnTo>
                  <a:lnTo>
                    <a:pt x="25"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407" name="Freeform 344"/>
            <p:cNvSpPr>
              <a:spLocks/>
            </p:cNvSpPr>
            <p:nvPr/>
          </p:nvSpPr>
          <p:spPr bwMode="auto">
            <a:xfrm>
              <a:off x="3637" y="3507"/>
              <a:ext cx="25" cy="28"/>
            </a:xfrm>
            <a:custGeom>
              <a:avLst/>
              <a:gdLst>
                <a:gd name="T0" fmla="*/ 3 w 75"/>
                <a:gd name="T1" fmla="*/ 0 h 83"/>
                <a:gd name="T2" fmla="*/ 3 w 75"/>
                <a:gd name="T3" fmla="*/ 0 h 83"/>
                <a:gd name="T4" fmla="*/ 3 w 75"/>
                <a:gd name="T5" fmla="*/ 0 h 83"/>
                <a:gd name="T6" fmla="*/ 2 w 75"/>
                <a:gd name="T7" fmla="*/ 0 h 83"/>
                <a:gd name="T8" fmla="*/ 2 w 75"/>
                <a:gd name="T9" fmla="*/ 0 h 83"/>
                <a:gd name="T10" fmla="*/ 2 w 75"/>
                <a:gd name="T11" fmla="*/ 0 h 83"/>
                <a:gd name="T12" fmla="*/ 1 w 75"/>
                <a:gd name="T13" fmla="*/ 0 h 83"/>
                <a:gd name="T14" fmla="*/ 1 w 75"/>
                <a:gd name="T15" fmla="*/ 1 h 83"/>
                <a:gd name="T16" fmla="*/ 1 w 75"/>
                <a:gd name="T17" fmla="*/ 1 h 83"/>
                <a:gd name="T18" fmla="*/ 1 w 75"/>
                <a:gd name="T19" fmla="*/ 1 h 83"/>
                <a:gd name="T20" fmla="*/ 1 w 75"/>
                <a:gd name="T21" fmla="*/ 1 h 83"/>
                <a:gd name="T22" fmla="*/ 0 w 75"/>
                <a:gd name="T23" fmla="*/ 1 h 83"/>
                <a:gd name="T24" fmla="*/ 0 w 75"/>
                <a:gd name="T25" fmla="*/ 2 h 83"/>
                <a:gd name="T26" fmla="*/ 0 w 75"/>
                <a:gd name="T27" fmla="*/ 2 h 83"/>
                <a:gd name="T28" fmla="*/ 0 w 75"/>
                <a:gd name="T29" fmla="*/ 2 h 83"/>
                <a:gd name="T30" fmla="*/ 0 w 75"/>
                <a:gd name="T31" fmla="*/ 3 h 83"/>
                <a:gd name="T32" fmla="*/ 0 w 75"/>
                <a:gd name="T33" fmla="*/ 3 h 83"/>
                <a:gd name="T34" fmla="*/ 0 w 75"/>
                <a:gd name="T35" fmla="*/ 3 h 83"/>
                <a:gd name="T36" fmla="*/ 1 w 75"/>
                <a:gd name="T37" fmla="*/ 3 h 83"/>
                <a:gd name="T38" fmla="*/ 1 w 75"/>
                <a:gd name="T39" fmla="*/ 3 h 83"/>
                <a:gd name="T40" fmla="*/ 1 w 75"/>
                <a:gd name="T41" fmla="*/ 3 h 83"/>
                <a:gd name="T42" fmla="*/ 1 w 75"/>
                <a:gd name="T43" fmla="*/ 2 h 83"/>
                <a:gd name="T44" fmla="*/ 1 w 75"/>
                <a:gd name="T45" fmla="*/ 2 h 83"/>
                <a:gd name="T46" fmla="*/ 1 w 75"/>
                <a:gd name="T47" fmla="*/ 2 h 83"/>
                <a:gd name="T48" fmla="*/ 1 w 75"/>
                <a:gd name="T49" fmla="*/ 2 h 83"/>
                <a:gd name="T50" fmla="*/ 1 w 75"/>
                <a:gd name="T51" fmla="*/ 2 h 83"/>
                <a:gd name="T52" fmla="*/ 1 w 75"/>
                <a:gd name="T53" fmla="*/ 2 h 83"/>
                <a:gd name="T54" fmla="*/ 2 w 75"/>
                <a:gd name="T55" fmla="*/ 1 h 83"/>
                <a:gd name="T56" fmla="*/ 2 w 75"/>
                <a:gd name="T57" fmla="*/ 1 h 83"/>
                <a:gd name="T58" fmla="*/ 2 w 75"/>
                <a:gd name="T59" fmla="*/ 1 h 83"/>
                <a:gd name="T60" fmla="*/ 2 w 75"/>
                <a:gd name="T61" fmla="*/ 1 h 83"/>
                <a:gd name="T62" fmla="*/ 2 w 75"/>
                <a:gd name="T63" fmla="*/ 1 h 83"/>
                <a:gd name="T64" fmla="*/ 2 w 75"/>
                <a:gd name="T65" fmla="*/ 1 h 83"/>
                <a:gd name="T66" fmla="*/ 3 w 75"/>
                <a:gd name="T67" fmla="*/ 1 h 83"/>
                <a:gd name="T68" fmla="*/ 3 w 75"/>
                <a:gd name="T69" fmla="*/ 1 h 83"/>
                <a:gd name="T70" fmla="*/ 3 w 75"/>
                <a:gd name="T71" fmla="*/ 1 h 83"/>
                <a:gd name="T72" fmla="*/ 3 w 75"/>
                <a:gd name="T73" fmla="*/ 0 h 83"/>
                <a:gd name="T74" fmla="*/ 3 w 75"/>
                <a:gd name="T75" fmla="*/ 0 h 83"/>
                <a:gd name="T76" fmla="*/ 3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75" y="0"/>
                  </a:moveTo>
                  <a:lnTo>
                    <a:pt x="75" y="0"/>
                  </a:lnTo>
                  <a:lnTo>
                    <a:pt x="68" y="0"/>
                  </a:lnTo>
                  <a:lnTo>
                    <a:pt x="60" y="1"/>
                  </a:lnTo>
                  <a:lnTo>
                    <a:pt x="53" y="3"/>
                  </a:lnTo>
                  <a:lnTo>
                    <a:pt x="46" y="6"/>
                  </a:lnTo>
                  <a:lnTo>
                    <a:pt x="39" y="9"/>
                  </a:lnTo>
                  <a:lnTo>
                    <a:pt x="33" y="14"/>
                  </a:lnTo>
                  <a:lnTo>
                    <a:pt x="27" y="19"/>
                  </a:lnTo>
                  <a:lnTo>
                    <a:pt x="21" y="24"/>
                  </a:lnTo>
                  <a:lnTo>
                    <a:pt x="17" y="30"/>
                  </a:lnTo>
                  <a:lnTo>
                    <a:pt x="13" y="36"/>
                  </a:lnTo>
                  <a:lnTo>
                    <a:pt x="9" y="43"/>
                  </a:lnTo>
                  <a:lnTo>
                    <a:pt x="5" y="50"/>
                  </a:lnTo>
                  <a:lnTo>
                    <a:pt x="3" y="58"/>
                  </a:lnTo>
                  <a:lnTo>
                    <a:pt x="2" y="67"/>
                  </a:lnTo>
                  <a:lnTo>
                    <a:pt x="1" y="75"/>
                  </a:lnTo>
                  <a:lnTo>
                    <a:pt x="0" y="83"/>
                  </a:lnTo>
                  <a:lnTo>
                    <a:pt x="25" y="83"/>
                  </a:lnTo>
                  <a:lnTo>
                    <a:pt x="25" y="78"/>
                  </a:lnTo>
                  <a:lnTo>
                    <a:pt x="25" y="72"/>
                  </a:lnTo>
                  <a:lnTo>
                    <a:pt x="27" y="66"/>
                  </a:lnTo>
                  <a:lnTo>
                    <a:pt x="28" y="61"/>
                  </a:lnTo>
                  <a:lnTo>
                    <a:pt x="30" y="56"/>
                  </a:lnTo>
                  <a:lnTo>
                    <a:pt x="32" y="51"/>
                  </a:lnTo>
                  <a:lnTo>
                    <a:pt x="36" y="46"/>
                  </a:lnTo>
                  <a:lnTo>
                    <a:pt x="39" y="43"/>
                  </a:lnTo>
                  <a:lnTo>
                    <a:pt x="42" y="39"/>
                  </a:lnTo>
                  <a:lnTo>
                    <a:pt x="46" y="36"/>
                  </a:lnTo>
                  <a:lnTo>
                    <a:pt x="51" y="33"/>
                  </a:lnTo>
                  <a:lnTo>
                    <a:pt x="55" y="31"/>
                  </a:lnTo>
                  <a:lnTo>
                    <a:pt x="59" y="28"/>
                  </a:lnTo>
                  <a:lnTo>
                    <a:pt x="65" y="27"/>
                  </a:lnTo>
                  <a:lnTo>
                    <a:pt x="70" y="27"/>
                  </a:lnTo>
                  <a:lnTo>
                    <a:pt x="75" y="26"/>
                  </a:lnTo>
                  <a:lnTo>
                    <a:pt x="75" y="0"/>
                  </a:lnTo>
                  <a:close/>
                </a:path>
              </a:pathLst>
            </a:custGeom>
            <a:solidFill>
              <a:srgbClr val="1F1A17"/>
            </a:solidFill>
            <a:ln w="9525">
              <a:noFill/>
              <a:round/>
              <a:headEnd/>
              <a:tailEnd/>
            </a:ln>
          </p:spPr>
          <p:txBody>
            <a:bodyPr/>
            <a:lstStyle/>
            <a:p>
              <a:endParaRPr lang="en-US"/>
            </a:p>
          </p:txBody>
        </p:sp>
        <p:sp>
          <p:nvSpPr>
            <p:cNvPr id="45408" name="Freeform 345"/>
            <p:cNvSpPr>
              <a:spLocks/>
            </p:cNvSpPr>
            <p:nvPr/>
          </p:nvSpPr>
          <p:spPr bwMode="auto">
            <a:xfrm>
              <a:off x="3662" y="3507"/>
              <a:ext cx="25" cy="28"/>
            </a:xfrm>
            <a:custGeom>
              <a:avLst/>
              <a:gdLst>
                <a:gd name="T0" fmla="*/ 3 w 76"/>
                <a:gd name="T1" fmla="*/ 3 h 83"/>
                <a:gd name="T2" fmla="*/ 3 w 76"/>
                <a:gd name="T3" fmla="*/ 3 h 83"/>
                <a:gd name="T4" fmla="*/ 3 w 76"/>
                <a:gd name="T5" fmla="*/ 3 h 83"/>
                <a:gd name="T6" fmla="*/ 3 w 76"/>
                <a:gd name="T7" fmla="*/ 3 h 83"/>
                <a:gd name="T8" fmla="*/ 3 w 76"/>
                <a:gd name="T9" fmla="*/ 2 h 83"/>
                <a:gd name="T10" fmla="*/ 3 w 76"/>
                <a:gd name="T11" fmla="*/ 2 h 83"/>
                <a:gd name="T12" fmla="*/ 2 w 76"/>
                <a:gd name="T13" fmla="*/ 2 h 83"/>
                <a:gd name="T14" fmla="*/ 2 w 76"/>
                <a:gd name="T15" fmla="*/ 1 h 83"/>
                <a:gd name="T16" fmla="*/ 2 w 76"/>
                <a:gd name="T17" fmla="*/ 1 h 83"/>
                <a:gd name="T18" fmla="*/ 2 w 76"/>
                <a:gd name="T19" fmla="*/ 1 h 83"/>
                <a:gd name="T20" fmla="*/ 2 w 76"/>
                <a:gd name="T21" fmla="*/ 1 h 83"/>
                <a:gd name="T22" fmla="*/ 2 w 76"/>
                <a:gd name="T23" fmla="*/ 1 h 83"/>
                <a:gd name="T24" fmla="*/ 1 w 76"/>
                <a:gd name="T25" fmla="*/ 0 h 83"/>
                <a:gd name="T26" fmla="*/ 1 w 76"/>
                <a:gd name="T27" fmla="*/ 0 h 83"/>
                <a:gd name="T28" fmla="*/ 1 w 76"/>
                <a:gd name="T29" fmla="*/ 0 h 83"/>
                <a:gd name="T30" fmla="*/ 1 w 76"/>
                <a:gd name="T31" fmla="*/ 0 h 83"/>
                <a:gd name="T32" fmla="*/ 0 w 76"/>
                <a:gd name="T33" fmla="*/ 0 h 83"/>
                <a:gd name="T34" fmla="*/ 0 w 76"/>
                <a:gd name="T35" fmla="*/ 0 h 83"/>
                <a:gd name="T36" fmla="*/ 0 w 76"/>
                <a:gd name="T37" fmla="*/ 1 h 83"/>
                <a:gd name="T38" fmla="*/ 0 w 76"/>
                <a:gd name="T39" fmla="*/ 1 h 83"/>
                <a:gd name="T40" fmla="*/ 0 w 76"/>
                <a:gd name="T41" fmla="*/ 1 h 83"/>
                <a:gd name="T42" fmla="*/ 1 w 76"/>
                <a:gd name="T43" fmla="*/ 1 h 83"/>
                <a:gd name="T44" fmla="*/ 1 w 76"/>
                <a:gd name="T45" fmla="*/ 1 h 83"/>
                <a:gd name="T46" fmla="*/ 1 w 76"/>
                <a:gd name="T47" fmla="*/ 1 h 83"/>
                <a:gd name="T48" fmla="*/ 1 w 76"/>
                <a:gd name="T49" fmla="*/ 1 h 83"/>
                <a:gd name="T50" fmla="*/ 1 w 76"/>
                <a:gd name="T51" fmla="*/ 1 h 83"/>
                <a:gd name="T52" fmla="*/ 1 w 76"/>
                <a:gd name="T53" fmla="*/ 2 h 83"/>
                <a:gd name="T54" fmla="*/ 1 w 76"/>
                <a:gd name="T55" fmla="*/ 2 h 83"/>
                <a:gd name="T56" fmla="*/ 2 w 76"/>
                <a:gd name="T57" fmla="*/ 2 h 83"/>
                <a:gd name="T58" fmla="*/ 2 w 76"/>
                <a:gd name="T59" fmla="*/ 2 h 83"/>
                <a:gd name="T60" fmla="*/ 2 w 76"/>
                <a:gd name="T61" fmla="*/ 2 h 83"/>
                <a:gd name="T62" fmla="*/ 2 w 76"/>
                <a:gd name="T63" fmla="*/ 2 h 83"/>
                <a:gd name="T64" fmla="*/ 2 w 76"/>
                <a:gd name="T65" fmla="*/ 3 h 83"/>
                <a:gd name="T66" fmla="*/ 2 w 76"/>
                <a:gd name="T67" fmla="*/ 3 h 83"/>
                <a:gd name="T68" fmla="*/ 2 w 76"/>
                <a:gd name="T69" fmla="*/ 3 h 83"/>
                <a:gd name="T70" fmla="*/ 2 w 76"/>
                <a:gd name="T71" fmla="*/ 3 h 83"/>
                <a:gd name="T72" fmla="*/ 3 w 76"/>
                <a:gd name="T73" fmla="*/ 3 h 83"/>
                <a:gd name="T74" fmla="*/ 3 w 76"/>
                <a:gd name="T75" fmla="*/ 3 h 83"/>
                <a:gd name="T76" fmla="*/ 3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76" y="83"/>
                  </a:moveTo>
                  <a:lnTo>
                    <a:pt x="76" y="83"/>
                  </a:lnTo>
                  <a:lnTo>
                    <a:pt x="76" y="75"/>
                  </a:lnTo>
                  <a:lnTo>
                    <a:pt x="75" y="67"/>
                  </a:lnTo>
                  <a:lnTo>
                    <a:pt x="73" y="58"/>
                  </a:lnTo>
                  <a:lnTo>
                    <a:pt x="71" y="50"/>
                  </a:lnTo>
                  <a:lnTo>
                    <a:pt x="67" y="43"/>
                  </a:lnTo>
                  <a:lnTo>
                    <a:pt x="63" y="36"/>
                  </a:lnTo>
                  <a:lnTo>
                    <a:pt x="59" y="30"/>
                  </a:lnTo>
                  <a:lnTo>
                    <a:pt x="54" y="24"/>
                  </a:lnTo>
                  <a:lnTo>
                    <a:pt x="49" y="19"/>
                  </a:lnTo>
                  <a:lnTo>
                    <a:pt x="44" y="14"/>
                  </a:lnTo>
                  <a:lnTo>
                    <a:pt x="37" y="9"/>
                  </a:lnTo>
                  <a:lnTo>
                    <a:pt x="31" y="6"/>
                  </a:lnTo>
                  <a:lnTo>
                    <a:pt x="23" y="3"/>
                  </a:lnTo>
                  <a:lnTo>
                    <a:pt x="16" y="1"/>
                  </a:lnTo>
                  <a:lnTo>
                    <a:pt x="8" y="0"/>
                  </a:lnTo>
                  <a:lnTo>
                    <a:pt x="0" y="0"/>
                  </a:lnTo>
                  <a:lnTo>
                    <a:pt x="0" y="26"/>
                  </a:lnTo>
                  <a:lnTo>
                    <a:pt x="6" y="27"/>
                  </a:lnTo>
                  <a:lnTo>
                    <a:pt x="11" y="27"/>
                  </a:lnTo>
                  <a:lnTo>
                    <a:pt x="17" y="28"/>
                  </a:lnTo>
                  <a:lnTo>
                    <a:pt x="21" y="31"/>
                  </a:lnTo>
                  <a:lnTo>
                    <a:pt x="25" y="33"/>
                  </a:lnTo>
                  <a:lnTo>
                    <a:pt x="30" y="36"/>
                  </a:lnTo>
                  <a:lnTo>
                    <a:pt x="34" y="39"/>
                  </a:lnTo>
                  <a:lnTo>
                    <a:pt x="37" y="43"/>
                  </a:lnTo>
                  <a:lnTo>
                    <a:pt x="40" y="46"/>
                  </a:lnTo>
                  <a:lnTo>
                    <a:pt x="44" y="51"/>
                  </a:lnTo>
                  <a:lnTo>
                    <a:pt x="46" y="56"/>
                  </a:lnTo>
                  <a:lnTo>
                    <a:pt x="48" y="61"/>
                  </a:lnTo>
                  <a:lnTo>
                    <a:pt x="50" y="66"/>
                  </a:lnTo>
                  <a:lnTo>
                    <a:pt x="51" y="72"/>
                  </a:lnTo>
                  <a:lnTo>
                    <a:pt x="52" y="78"/>
                  </a:lnTo>
                  <a:lnTo>
                    <a:pt x="52" y="83"/>
                  </a:lnTo>
                  <a:lnTo>
                    <a:pt x="76" y="83"/>
                  </a:lnTo>
                  <a:close/>
                </a:path>
              </a:pathLst>
            </a:custGeom>
            <a:solidFill>
              <a:srgbClr val="1F1A17"/>
            </a:solidFill>
            <a:ln w="9525">
              <a:noFill/>
              <a:round/>
              <a:headEnd/>
              <a:tailEnd/>
            </a:ln>
          </p:spPr>
          <p:txBody>
            <a:bodyPr/>
            <a:lstStyle/>
            <a:p>
              <a:endParaRPr lang="en-US"/>
            </a:p>
          </p:txBody>
        </p:sp>
        <p:sp>
          <p:nvSpPr>
            <p:cNvPr id="45409" name="Freeform 346"/>
            <p:cNvSpPr>
              <a:spLocks/>
            </p:cNvSpPr>
            <p:nvPr/>
          </p:nvSpPr>
          <p:spPr bwMode="auto">
            <a:xfrm>
              <a:off x="3462" y="3643"/>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1"/>
                  </a:moveTo>
                  <a:lnTo>
                    <a:pt x="127" y="78"/>
                  </a:lnTo>
                  <a:lnTo>
                    <a:pt x="126" y="85"/>
                  </a:lnTo>
                  <a:lnTo>
                    <a:pt x="124" y="91"/>
                  </a:lnTo>
                  <a:lnTo>
                    <a:pt x="122" y="98"/>
                  </a:lnTo>
                  <a:lnTo>
                    <a:pt x="120" y="104"/>
                  </a:lnTo>
                  <a:lnTo>
                    <a:pt x="117" y="110"/>
                  </a:lnTo>
                  <a:lnTo>
                    <a:pt x="113" y="115"/>
                  </a:lnTo>
                  <a:lnTo>
                    <a:pt x="109" y="121"/>
                  </a:lnTo>
                  <a:lnTo>
                    <a:pt x="105" y="125"/>
                  </a:lnTo>
                  <a:lnTo>
                    <a:pt x="99" y="130"/>
                  </a:lnTo>
                  <a:lnTo>
                    <a:pt x="95" y="132"/>
                  </a:lnTo>
                  <a:lnTo>
                    <a:pt x="88" y="135"/>
                  </a:lnTo>
                  <a:lnTo>
                    <a:pt x="83" y="138"/>
                  </a:lnTo>
                  <a:lnTo>
                    <a:pt x="77" y="139"/>
                  </a:lnTo>
                  <a:lnTo>
                    <a:pt x="70" y="140"/>
                  </a:lnTo>
                  <a:lnTo>
                    <a:pt x="64" y="140"/>
                  </a:lnTo>
                  <a:lnTo>
                    <a:pt x="57" y="140"/>
                  </a:lnTo>
                  <a:lnTo>
                    <a:pt x="51" y="139"/>
                  </a:lnTo>
                  <a:lnTo>
                    <a:pt x="44" y="138"/>
                  </a:lnTo>
                  <a:lnTo>
                    <a:pt x="39" y="135"/>
                  </a:lnTo>
                  <a:lnTo>
                    <a:pt x="33" y="132"/>
                  </a:lnTo>
                  <a:lnTo>
                    <a:pt x="28" y="130"/>
                  </a:lnTo>
                  <a:lnTo>
                    <a:pt x="23" y="125"/>
                  </a:lnTo>
                  <a:lnTo>
                    <a:pt x="18" y="121"/>
                  </a:lnTo>
                  <a:lnTo>
                    <a:pt x="14" y="115"/>
                  </a:lnTo>
                  <a:lnTo>
                    <a:pt x="11" y="110"/>
                  </a:lnTo>
                  <a:lnTo>
                    <a:pt x="7" y="104"/>
                  </a:lnTo>
                  <a:lnTo>
                    <a:pt x="5" y="98"/>
                  </a:lnTo>
                  <a:lnTo>
                    <a:pt x="3" y="91"/>
                  </a:lnTo>
                  <a:lnTo>
                    <a:pt x="1" y="85"/>
                  </a:lnTo>
                  <a:lnTo>
                    <a:pt x="1" y="78"/>
                  </a:lnTo>
                  <a:lnTo>
                    <a:pt x="0" y="71"/>
                  </a:lnTo>
                  <a:lnTo>
                    <a:pt x="1" y="62"/>
                  </a:lnTo>
                  <a:lnTo>
                    <a:pt x="1" y="55"/>
                  </a:lnTo>
                  <a:lnTo>
                    <a:pt x="3" y="49"/>
                  </a:lnTo>
                  <a:lnTo>
                    <a:pt x="5" y="42"/>
                  </a:lnTo>
                  <a:lnTo>
                    <a:pt x="7" y="36"/>
                  </a:lnTo>
                  <a:lnTo>
                    <a:pt x="11" y="30"/>
                  </a:lnTo>
                  <a:lnTo>
                    <a:pt x="14" y="25"/>
                  </a:lnTo>
                  <a:lnTo>
                    <a:pt x="18" y="20"/>
                  </a:lnTo>
                  <a:lnTo>
                    <a:pt x="23" y="16"/>
                  </a:lnTo>
                  <a:lnTo>
                    <a:pt x="28" y="12"/>
                  </a:lnTo>
                  <a:lnTo>
                    <a:pt x="33" y="9"/>
                  </a:lnTo>
                  <a:lnTo>
                    <a:pt x="39" y="5"/>
                  </a:lnTo>
                  <a:lnTo>
                    <a:pt x="44" y="3"/>
                  </a:lnTo>
                  <a:lnTo>
                    <a:pt x="51" y="1"/>
                  </a:lnTo>
                  <a:lnTo>
                    <a:pt x="57" y="0"/>
                  </a:lnTo>
                  <a:lnTo>
                    <a:pt x="64" y="0"/>
                  </a:lnTo>
                  <a:lnTo>
                    <a:pt x="70" y="0"/>
                  </a:lnTo>
                  <a:lnTo>
                    <a:pt x="77" y="1"/>
                  </a:lnTo>
                  <a:lnTo>
                    <a:pt x="83" y="3"/>
                  </a:lnTo>
                  <a:lnTo>
                    <a:pt x="88" y="5"/>
                  </a:lnTo>
                  <a:lnTo>
                    <a:pt x="95" y="9"/>
                  </a:lnTo>
                  <a:lnTo>
                    <a:pt x="99" y="12"/>
                  </a:lnTo>
                  <a:lnTo>
                    <a:pt x="105" y="16"/>
                  </a:lnTo>
                  <a:lnTo>
                    <a:pt x="109" y="20"/>
                  </a:lnTo>
                  <a:lnTo>
                    <a:pt x="113" y="25"/>
                  </a:lnTo>
                  <a:lnTo>
                    <a:pt x="117" y="30"/>
                  </a:lnTo>
                  <a:lnTo>
                    <a:pt x="120" y="36"/>
                  </a:lnTo>
                  <a:lnTo>
                    <a:pt x="122" y="42"/>
                  </a:lnTo>
                  <a:lnTo>
                    <a:pt x="124" y="49"/>
                  </a:lnTo>
                  <a:lnTo>
                    <a:pt x="126" y="55"/>
                  </a:lnTo>
                  <a:lnTo>
                    <a:pt x="127" y="62"/>
                  </a:lnTo>
                  <a:lnTo>
                    <a:pt x="127" y="71"/>
                  </a:lnTo>
                  <a:close/>
                </a:path>
              </a:pathLst>
            </a:custGeom>
            <a:solidFill>
              <a:srgbClr val="E87A41"/>
            </a:solidFill>
            <a:ln w="9525">
              <a:noFill/>
              <a:round/>
              <a:headEnd/>
              <a:tailEnd/>
            </a:ln>
          </p:spPr>
          <p:txBody>
            <a:bodyPr/>
            <a:lstStyle/>
            <a:p>
              <a:endParaRPr lang="en-US"/>
            </a:p>
          </p:txBody>
        </p:sp>
        <p:sp>
          <p:nvSpPr>
            <p:cNvPr id="45410" name="Freeform 347"/>
            <p:cNvSpPr>
              <a:spLocks/>
            </p:cNvSpPr>
            <p:nvPr/>
          </p:nvSpPr>
          <p:spPr bwMode="auto">
            <a:xfrm>
              <a:off x="3483" y="3667"/>
              <a:ext cx="25" cy="27"/>
            </a:xfrm>
            <a:custGeom>
              <a:avLst/>
              <a:gdLst>
                <a:gd name="T0" fmla="*/ 0 w 75"/>
                <a:gd name="T1" fmla="*/ 3 h 82"/>
                <a:gd name="T2" fmla="*/ 0 w 75"/>
                <a:gd name="T3" fmla="*/ 3 h 82"/>
                <a:gd name="T4" fmla="*/ 0 w 75"/>
                <a:gd name="T5" fmla="*/ 3 h 82"/>
                <a:gd name="T6" fmla="*/ 1 w 75"/>
                <a:gd name="T7" fmla="*/ 3 h 82"/>
                <a:gd name="T8" fmla="*/ 1 w 75"/>
                <a:gd name="T9" fmla="*/ 3 h 82"/>
                <a:gd name="T10" fmla="*/ 1 w 75"/>
                <a:gd name="T11" fmla="*/ 3 h 82"/>
                <a:gd name="T12" fmla="*/ 1 w 75"/>
                <a:gd name="T13" fmla="*/ 3 h 82"/>
                <a:gd name="T14" fmla="*/ 2 w 75"/>
                <a:gd name="T15" fmla="*/ 3 h 82"/>
                <a:gd name="T16" fmla="*/ 2 w 75"/>
                <a:gd name="T17" fmla="*/ 2 h 82"/>
                <a:gd name="T18" fmla="*/ 2 w 75"/>
                <a:gd name="T19" fmla="*/ 2 h 82"/>
                <a:gd name="T20" fmla="*/ 2 w 75"/>
                <a:gd name="T21" fmla="*/ 2 h 82"/>
                <a:gd name="T22" fmla="*/ 2 w 75"/>
                <a:gd name="T23" fmla="*/ 2 h 82"/>
                <a:gd name="T24" fmla="*/ 2 w 75"/>
                <a:gd name="T25" fmla="*/ 1 h 82"/>
                <a:gd name="T26" fmla="*/ 3 w 75"/>
                <a:gd name="T27" fmla="*/ 1 h 82"/>
                <a:gd name="T28" fmla="*/ 3 w 75"/>
                <a:gd name="T29" fmla="*/ 1 h 82"/>
                <a:gd name="T30" fmla="*/ 3 w 75"/>
                <a:gd name="T31" fmla="*/ 1 h 82"/>
                <a:gd name="T32" fmla="*/ 3 w 75"/>
                <a:gd name="T33" fmla="*/ 0 h 82"/>
                <a:gd name="T34" fmla="*/ 3 w 75"/>
                <a:gd name="T35" fmla="*/ 0 h 82"/>
                <a:gd name="T36" fmla="*/ 2 w 75"/>
                <a:gd name="T37" fmla="*/ 0 h 82"/>
                <a:gd name="T38" fmla="*/ 2 w 75"/>
                <a:gd name="T39" fmla="*/ 0 h 82"/>
                <a:gd name="T40" fmla="*/ 2 w 75"/>
                <a:gd name="T41" fmla="*/ 0 h 82"/>
                <a:gd name="T42" fmla="*/ 2 w 75"/>
                <a:gd name="T43" fmla="*/ 1 h 82"/>
                <a:gd name="T44" fmla="*/ 2 w 75"/>
                <a:gd name="T45" fmla="*/ 1 h 82"/>
                <a:gd name="T46" fmla="*/ 2 w 75"/>
                <a:gd name="T47" fmla="*/ 1 h 82"/>
                <a:gd name="T48" fmla="*/ 2 w 75"/>
                <a:gd name="T49" fmla="*/ 1 h 82"/>
                <a:gd name="T50" fmla="*/ 1 w 75"/>
                <a:gd name="T51" fmla="*/ 1 h 82"/>
                <a:gd name="T52" fmla="*/ 1 w 75"/>
                <a:gd name="T53" fmla="*/ 1 h 82"/>
                <a:gd name="T54" fmla="*/ 1 w 75"/>
                <a:gd name="T55" fmla="*/ 2 h 82"/>
                <a:gd name="T56" fmla="*/ 1 w 75"/>
                <a:gd name="T57" fmla="*/ 2 h 82"/>
                <a:gd name="T58" fmla="*/ 1 w 75"/>
                <a:gd name="T59" fmla="*/ 2 h 82"/>
                <a:gd name="T60" fmla="*/ 1 w 75"/>
                <a:gd name="T61" fmla="*/ 2 h 82"/>
                <a:gd name="T62" fmla="*/ 1 w 75"/>
                <a:gd name="T63" fmla="*/ 2 h 82"/>
                <a:gd name="T64" fmla="*/ 0 w 75"/>
                <a:gd name="T65" fmla="*/ 2 h 82"/>
                <a:gd name="T66" fmla="*/ 0 w 75"/>
                <a:gd name="T67" fmla="*/ 2 h 82"/>
                <a:gd name="T68" fmla="*/ 0 w 75"/>
                <a:gd name="T69" fmla="*/ 2 h 82"/>
                <a:gd name="T70" fmla="*/ 0 w 75"/>
                <a:gd name="T71" fmla="*/ 2 h 82"/>
                <a:gd name="T72" fmla="*/ 0 w 75"/>
                <a:gd name="T73" fmla="*/ 3 h 82"/>
                <a:gd name="T74" fmla="*/ 0 w 75"/>
                <a:gd name="T75" fmla="*/ 3 h 82"/>
                <a:gd name="T76" fmla="*/ 0 w 75"/>
                <a:gd name="T77" fmla="*/ 3 h 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2"/>
                <a:gd name="T119" fmla="*/ 75 w 75"/>
                <a:gd name="T120" fmla="*/ 82 h 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2">
                  <a:moveTo>
                    <a:pt x="0" y="82"/>
                  </a:moveTo>
                  <a:lnTo>
                    <a:pt x="0" y="82"/>
                  </a:lnTo>
                  <a:lnTo>
                    <a:pt x="7" y="82"/>
                  </a:lnTo>
                  <a:lnTo>
                    <a:pt x="15" y="81"/>
                  </a:lnTo>
                  <a:lnTo>
                    <a:pt x="22" y="79"/>
                  </a:lnTo>
                  <a:lnTo>
                    <a:pt x="30" y="76"/>
                  </a:lnTo>
                  <a:lnTo>
                    <a:pt x="36" y="73"/>
                  </a:lnTo>
                  <a:lnTo>
                    <a:pt x="43" y="69"/>
                  </a:lnTo>
                  <a:lnTo>
                    <a:pt x="48" y="64"/>
                  </a:lnTo>
                  <a:lnTo>
                    <a:pt x="54" y="59"/>
                  </a:lnTo>
                  <a:lnTo>
                    <a:pt x="58" y="53"/>
                  </a:lnTo>
                  <a:lnTo>
                    <a:pt x="62" y="47"/>
                  </a:lnTo>
                  <a:lnTo>
                    <a:pt x="67" y="39"/>
                  </a:lnTo>
                  <a:lnTo>
                    <a:pt x="70" y="32"/>
                  </a:lnTo>
                  <a:lnTo>
                    <a:pt x="72" y="25"/>
                  </a:lnTo>
                  <a:lnTo>
                    <a:pt x="74" y="17"/>
                  </a:lnTo>
                  <a:lnTo>
                    <a:pt x="75" y="8"/>
                  </a:lnTo>
                  <a:lnTo>
                    <a:pt x="75" y="0"/>
                  </a:lnTo>
                  <a:lnTo>
                    <a:pt x="51" y="0"/>
                  </a:lnTo>
                  <a:lnTo>
                    <a:pt x="50" y="6"/>
                  </a:lnTo>
                  <a:lnTo>
                    <a:pt x="50" y="12"/>
                  </a:lnTo>
                  <a:lnTo>
                    <a:pt x="49" y="17"/>
                  </a:lnTo>
                  <a:lnTo>
                    <a:pt x="47" y="23"/>
                  </a:lnTo>
                  <a:lnTo>
                    <a:pt x="45" y="27"/>
                  </a:lnTo>
                  <a:lnTo>
                    <a:pt x="43" y="32"/>
                  </a:lnTo>
                  <a:lnTo>
                    <a:pt x="40" y="36"/>
                  </a:lnTo>
                  <a:lnTo>
                    <a:pt x="36" y="41"/>
                  </a:lnTo>
                  <a:lnTo>
                    <a:pt x="33" y="44"/>
                  </a:lnTo>
                  <a:lnTo>
                    <a:pt x="29" y="47"/>
                  </a:lnTo>
                  <a:lnTo>
                    <a:pt x="24" y="50"/>
                  </a:lnTo>
                  <a:lnTo>
                    <a:pt x="20" y="51"/>
                  </a:lnTo>
                  <a:lnTo>
                    <a:pt x="16" y="54"/>
                  </a:lnTo>
                  <a:lnTo>
                    <a:pt x="10" y="55"/>
                  </a:lnTo>
                  <a:lnTo>
                    <a:pt x="5" y="56"/>
                  </a:lnTo>
                  <a:lnTo>
                    <a:pt x="0" y="56"/>
                  </a:lnTo>
                  <a:lnTo>
                    <a:pt x="0" y="82"/>
                  </a:lnTo>
                  <a:close/>
                </a:path>
              </a:pathLst>
            </a:custGeom>
            <a:solidFill>
              <a:srgbClr val="1F1A17"/>
            </a:solidFill>
            <a:ln w="9525">
              <a:noFill/>
              <a:round/>
              <a:headEnd/>
              <a:tailEnd/>
            </a:ln>
          </p:spPr>
          <p:txBody>
            <a:bodyPr/>
            <a:lstStyle/>
            <a:p>
              <a:endParaRPr lang="en-US"/>
            </a:p>
          </p:txBody>
        </p:sp>
        <p:sp>
          <p:nvSpPr>
            <p:cNvPr id="45411" name="Freeform 348"/>
            <p:cNvSpPr>
              <a:spLocks/>
            </p:cNvSpPr>
            <p:nvPr/>
          </p:nvSpPr>
          <p:spPr bwMode="auto">
            <a:xfrm>
              <a:off x="3458" y="3667"/>
              <a:ext cx="25" cy="27"/>
            </a:xfrm>
            <a:custGeom>
              <a:avLst/>
              <a:gdLst>
                <a:gd name="T0" fmla="*/ 0 w 76"/>
                <a:gd name="T1" fmla="*/ 0 h 82"/>
                <a:gd name="T2" fmla="*/ 0 w 76"/>
                <a:gd name="T3" fmla="*/ 0 h 82"/>
                <a:gd name="T4" fmla="*/ 0 w 76"/>
                <a:gd name="T5" fmla="*/ 0 h 82"/>
                <a:gd name="T6" fmla="*/ 0 w 76"/>
                <a:gd name="T7" fmla="*/ 1 h 82"/>
                <a:gd name="T8" fmla="*/ 0 w 76"/>
                <a:gd name="T9" fmla="*/ 1 h 82"/>
                <a:gd name="T10" fmla="*/ 0 w 76"/>
                <a:gd name="T11" fmla="*/ 1 h 82"/>
                <a:gd name="T12" fmla="*/ 0 w 76"/>
                <a:gd name="T13" fmla="*/ 1 h 82"/>
                <a:gd name="T14" fmla="*/ 0 w 76"/>
                <a:gd name="T15" fmla="*/ 2 h 82"/>
                <a:gd name="T16" fmla="*/ 1 w 76"/>
                <a:gd name="T17" fmla="*/ 2 h 82"/>
                <a:gd name="T18" fmla="*/ 1 w 76"/>
                <a:gd name="T19" fmla="*/ 2 h 82"/>
                <a:gd name="T20" fmla="*/ 1 w 76"/>
                <a:gd name="T21" fmla="*/ 2 h 82"/>
                <a:gd name="T22" fmla="*/ 1 w 76"/>
                <a:gd name="T23" fmla="*/ 3 h 82"/>
                <a:gd name="T24" fmla="*/ 1 w 76"/>
                <a:gd name="T25" fmla="*/ 3 h 82"/>
                <a:gd name="T26" fmla="*/ 2 w 76"/>
                <a:gd name="T27" fmla="*/ 3 h 82"/>
                <a:gd name="T28" fmla="*/ 2 w 76"/>
                <a:gd name="T29" fmla="*/ 3 h 82"/>
                <a:gd name="T30" fmla="*/ 2 w 76"/>
                <a:gd name="T31" fmla="*/ 3 h 82"/>
                <a:gd name="T32" fmla="*/ 2 w 76"/>
                <a:gd name="T33" fmla="*/ 3 h 82"/>
                <a:gd name="T34" fmla="*/ 3 w 76"/>
                <a:gd name="T35" fmla="*/ 3 h 82"/>
                <a:gd name="T36" fmla="*/ 3 w 76"/>
                <a:gd name="T37" fmla="*/ 2 h 82"/>
                <a:gd name="T38" fmla="*/ 3 w 76"/>
                <a:gd name="T39" fmla="*/ 2 h 82"/>
                <a:gd name="T40" fmla="*/ 2 w 76"/>
                <a:gd name="T41" fmla="*/ 2 h 82"/>
                <a:gd name="T42" fmla="*/ 2 w 76"/>
                <a:gd name="T43" fmla="*/ 2 h 82"/>
                <a:gd name="T44" fmla="*/ 2 w 76"/>
                <a:gd name="T45" fmla="*/ 2 h 82"/>
                <a:gd name="T46" fmla="*/ 2 w 76"/>
                <a:gd name="T47" fmla="*/ 2 h 82"/>
                <a:gd name="T48" fmla="*/ 2 w 76"/>
                <a:gd name="T49" fmla="*/ 2 h 82"/>
                <a:gd name="T50" fmla="*/ 2 w 76"/>
                <a:gd name="T51" fmla="*/ 2 h 82"/>
                <a:gd name="T52" fmla="*/ 1 w 76"/>
                <a:gd name="T53" fmla="*/ 1 h 82"/>
                <a:gd name="T54" fmla="*/ 1 w 76"/>
                <a:gd name="T55" fmla="*/ 1 h 82"/>
                <a:gd name="T56" fmla="*/ 1 w 76"/>
                <a:gd name="T57" fmla="*/ 1 h 82"/>
                <a:gd name="T58" fmla="*/ 1 w 76"/>
                <a:gd name="T59" fmla="*/ 1 h 82"/>
                <a:gd name="T60" fmla="*/ 1 w 76"/>
                <a:gd name="T61" fmla="*/ 1 h 82"/>
                <a:gd name="T62" fmla="*/ 1 w 76"/>
                <a:gd name="T63" fmla="*/ 1 h 82"/>
                <a:gd name="T64" fmla="*/ 1 w 76"/>
                <a:gd name="T65" fmla="*/ 0 h 82"/>
                <a:gd name="T66" fmla="*/ 1 w 76"/>
                <a:gd name="T67" fmla="*/ 0 h 82"/>
                <a:gd name="T68" fmla="*/ 1 w 76"/>
                <a:gd name="T69" fmla="*/ 0 h 82"/>
                <a:gd name="T70" fmla="*/ 1 w 76"/>
                <a:gd name="T71" fmla="*/ 0 h 82"/>
                <a:gd name="T72" fmla="*/ 0 w 76"/>
                <a:gd name="T73" fmla="*/ 0 h 82"/>
                <a:gd name="T74" fmla="*/ 0 w 76"/>
                <a:gd name="T75" fmla="*/ 0 h 82"/>
                <a:gd name="T76" fmla="*/ 0 w 76"/>
                <a:gd name="T77" fmla="*/ 0 h 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2"/>
                <a:gd name="T119" fmla="*/ 76 w 76"/>
                <a:gd name="T120" fmla="*/ 82 h 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2">
                  <a:moveTo>
                    <a:pt x="0" y="0"/>
                  </a:moveTo>
                  <a:lnTo>
                    <a:pt x="0" y="0"/>
                  </a:lnTo>
                  <a:lnTo>
                    <a:pt x="1" y="8"/>
                  </a:lnTo>
                  <a:lnTo>
                    <a:pt x="2" y="17"/>
                  </a:lnTo>
                  <a:lnTo>
                    <a:pt x="3" y="25"/>
                  </a:lnTo>
                  <a:lnTo>
                    <a:pt x="5" y="32"/>
                  </a:lnTo>
                  <a:lnTo>
                    <a:pt x="9" y="39"/>
                  </a:lnTo>
                  <a:lnTo>
                    <a:pt x="13" y="47"/>
                  </a:lnTo>
                  <a:lnTo>
                    <a:pt x="17" y="53"/>
                  </a:lnTo>
                  <a:lnTo>
                    <a:pt x="22" y="59"/>
                  </a:lnTo>
                  <a:lnTo>
                    <a:pt x="27" y="64"/>
                  </a:lnTo>
                  <a:lnTo>
                    <a:pt x="34" y="69"/>
                  </a:lnTo>
                  <a:lnTo>
                    <a:pt x="39" y="73"/>
                  </a:lnTo>
                  <a:lnTo>
                    <a:pt x="46" y="76"/>
                  </a:lnTo>
                  <a:lnTo>
                    <a:pt x="53" y="79"/>
                  </a:lnTo>
                  <a:lnTo>
                    <a:pt x="61" y="81"/>
                  </a:lnTo>
                  <a:lnTo>
                    <a:pt x="68" y="82"/>
                  </a:lnTo>
                  <a:lnTo>
                    <a:pt x="76" y="82"/>
                  </a:lnTo>
                  <a:lnTo>
                    <a:pt x="76" y="56"/>
                  </a:lnTo>
                  <a:lnTo>
                    <a:pt x="70" y="56"/>
                  </a:lnTo>
                  <a:lnTo>
                    <a:pt x="65" y="55"/>
                  </a:lnTo>
                  <a:lnTo>
                    <a:pt x="59" y="54"/>
                  </a:lnTo>
                  <a:lnTo>
                    <a:pt x="55" y="51"/>
                  </a:lnTo>
                  <a:lnTo>
                    <a:pt x="51" y="50"/>
                  </a:lnTo>
                  <a:lnTo>
                    <a:pt x="46" y="47"/>
                  </a:lnTo>
                  <a:lnTo>
                    <a:pt x="42" y="44"/>
                  </a:lnTo>
                  <a:lnTo>
                    <a:pt x="39" y="41"/>
                  </a:lnTo>
                  <a:lnTo>
                    <a:pt x="36" y="36"/>
                  </a:lnTo>
                  <a:lnTo>
                    <a:pt x="32" y="32"/>
                  </a:lnTo>
                  <a:lnTo>
                    <a:pt x="30" y="27"/>
                  </a:lnTo>
                  <a:lnTo>
                    <a:pt x="28" y="23"/>
                  </a:lnTo>
                  <a:lnTo>
                    <a:pt x="27" y="17"/>
                  </a:lnTo>
                  <a:lnTo>
                    <a:pt x="25"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412" name="Freeform 349"/>
            <p:cNvSpPr>
              <a:spLocks/>
            </p:cNvSpPr>
            <p:nvPr/>
          </p:nvSpPr>
          <p:spPr bwMode="auto">
            <a:xfrm>
              <a:off x="3458" y="3639"/>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0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1"/>
                  </a:lnTo>
                  <a:lnTo>
                    <a:pt x="53" y="4"/>
                  </a:lnTo>
                  <a:lnTo>
                    <a:pt x="46" y="6"/>
                  </a:lnTo>
                  <a:lnTo>
                    <a:pt x="39" y="10"/>
                  </a:lnTo>
                  <a:lnTo>
                    <a:pt x="34" y="13"/>
                  </a:lnTo>
                  <a:lnTo>
                    <a:pt x="27" y="18"/>
                  </a:lnTo>
                  <a:lnTo>
                    <a:pt x="22" y="24"/>
                  </a:lnTo>
                  <a:lnTo>
                    <a:pt x="17" y="30"/>
                  </a:lnTo>
                  <a:lnTo>
                    <a:pt x="13" y="36"/>
                  </a:lnTo>
                  <a:lnTo>
                    <a:pt x="9" y="43"/>
                  </a:lnTo>
                  <a:lnTo>
                    <a:pt x="5" y="50"/>
                  </a:lnTo>
                  <a:lnTo>
                    <a:pt x="3" y="59"/>
                  </a:lnTo>
                  <a:lnTo>
                    <a:pt x="2" y="66"/>
                  </a:lnTo>
                  <a:lnTo>
                    <a:pt x="1" y="74"/>
                  </a:lnTo>
                  <a:lnTo>
                    <a:pt x="0" y="84"/>
                  </a:lnTo>
                  <a:lnTo>
                    <a:pt x="25" y="84"/>
                  </a:lnTo>
                  <a:lnTo>
                    <a:pt x="25" y="77"/>
                  </a:lnTo>
                  <a:lnTo>
                    <a:pt x="25" y="71"/>
                  </a:lnTo>
                  <a:lnTo>
                    <a:pt x="27" y="66"/>
                  </a:lnTo>
                  <a:lnTo>
                    <a:pt x="28" y="60"/>
                  </a:lnTo>
                  <a:lnTo>
                    <a:pt x="30" y="55"/>
                  </a:lnTo>
                  <a:lnTo>
                    <a:pt x="32" y="50"/>
                  </a:lnTo>
                  <a:lnTo>
                    <a:pt x="36" y="47"/>
                  </a:lnTo>
                  <a:lnTo>
                    <a:pt x="39" y="42"/>
                  </a:lnTo>
                  <a:lnTo>
                    <a:pt x="42" y="39"/>
                  </a:lnTo>
                  <a:lnTo>
                    <a:pt x="46" y="36"/>
                  </a:lnTo>
                  <a:lnTo>
                    <a:pt x="51" y="33"/>
                  </a:lnTo>
                  <a:lnTo>
                    <a:pt x="55" y="31"/>
                  </a:lnTo>
                  <a:lnTo>
                    <a:pt x="59" y="29"/>
                  </a:lnTo>
                  <a:lnTo>
                    <a:pt x="65" y="28"/>
                  </a:lnTo>
                  <a:lnTo>
                    <a:pt x="70" y="26"/>
                  </a:lnTo>
                  <a:lnTo>
                    <a:pt x="76" y="26"/>
                  </a:lnTo>
                  <a:lnTo>
                    <a:pt x="76" y="0"/>
                  </a:lnTo>
                  <a:close/>
                </a:path>
              </a:pathLst>
            </a:custGeom>
            <a:solidFill>
              <a:srgbClr val="1F1A17"/>
            </a:solidFill>
            <a:ln w="9525">
              <a:noFill/>
              <a:round/>
              <a:headEnd/>
              <a:tailEnd/>
            </a:ln>
          </p:spPr>
          <p:txBody>
            <a:bodyPr/>
            <a:lstStyle/>
            <a:p>
              <a:endParaRPr lang="en-US"/>
            </a:p>
          </p:txBody>
        </p:sp>
        <p:sp>
          <p:nvSpPr>
            <p:cNvPr id="45413" name="Freeform 350"/>
            <p:cNvSpPr>
              <a:spLocks/>
            </p:cNvSpPr>
            <p:nvPr/>
          </p:nvSpPr>
          <p:spPr bwMode="auto">
            <a:xfrm>
              <a:off x="3483" y="3639"/>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0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4"/>
                  </a:lnTo>
                  <a:lnTo>
                    <a:pt x="74" y="66"/>
                  </a:lnTo>
                  <a:lnTo>
                    <a:pt x="72" y="59"/>
                  </a:lnTo>
                  <a:lnTo>
                    <a:pt x="70" y="50"/>
                  </a:lnTo>
                  <a:lnTo>
                    <a:pt x="67" y="43"/>
                  </a:lnTo>
                  <a:lnTo>
                    <a:pt x="62" y="36"/>
                  </a:lnTo>
                  <a:lnTo>
                    <a:pt x="58" y="30"/>
                  </a:lnTo>
                  <a:lnTo>
                    <a:pt x="54" y="24"/>
                  </a:lnTo>
                  <a:lnTo>
                    <a:pt x="48" y="18"/>
                  </a:lnTo>
                  <a:lnTo>
                    <a:pt x="43" y="13"/>
                  </a:lnTo>
                  <a:lnTo>
                    <a:pt x="36" y="10"/>
                  </a:lnTo>
                  <a:lnTo>
                    <a:pt x="30" y="6"/>
                  </a:lnTo>
                  <a:lnTo>
                    <a:pt x="22" y="4"/>
                  </a:lnTo>
                  <a:lnTo>
                    <a:pt x="15" y="1"/>
                  </a:lnTo>
                  <a:lnTo>
                    <a:pt x="7" y="0"/>
                  </a:lnTo>
                  <a:lnTo>
                    <a:pt x="0" y="0"/>
                  </a:lnTo>
                  <a:lnTo>
                    <a:pt x="0" y="26"/>
                  </a:lnTo>
                  <a:lnTo>
                    <a:pt x="5" y="26"/>
                  </a:lnTo>
                  <a:lnTo>
                    <a:pt x="10" y="28"/>
                  </a:lnTo>
                  <a:lnTo>
                    <a:pt x="16" y="29"/>
                  </a:lnTo>
                  <a:lnTo>
                    <a:pt x="20" y="31"/>
                  </a:lnTo>
                  <a:lnTo>
                    <a:pt x="24" y="33"/>
                  </a:lnTo>
                  <a:lnTo>
                    <a:pt x="29" y="36"/>
                  </a:lnTo>
                  <a:lnTo>
                    <a:pt x="33" y="39"/>
                  </a:lnTo>
                  <a:lnTo>
                    <a:pt x="36" y="42"/>
                  </a:lnTo>
                  <a:lnTo>
                    <a:pt x="40" y="47"/>
                  </a:lnTo>
                  <a:lnTo>
                    <a:pt x="43" y="50"/>
                  </a:lnTo>
                  <a:lnTo>
                    <a:pt x="45" y="55"/>
                  </a:lnTo>
                  <a:lnTo>
                    <a:pt x="47" y="60"/>
                  </a:lnTo>
                  <a:lnTo>
                    <a:pt x="49" y="66"/>
                  </a:lnTo>
                  <a:lnTo>
                    <a:pt x="50" y="71"/>
                  </a:lnTo>
                  <a:lnTo>
                    <a:pt x="50" y="77"/>
                  </a:lnTo>
                  <a:lnTo>
                    <a:pt x="51" y="84"/>
                  </a:lnTo>
                  <a:lnTo>
                    <a:pt x="75" y="84"/>
                  </a:lnTo>
                  <a:close/>
                </a:path>
              </a:pathLst>
            </a:custGeom>
            <a:solidFill>
              <a:srgbClr val="1F1A17"/>
            </a:solidFill>
            <a:ln w="9525">
              <a:noFill/>
              <a:round/>
              <a:headEnd/>
              <a:tailEnd/>
            </a:ln>
          </p:spPr>
          <p:txBody>
            <a:bodyPr/>
            <a:lstStyle/>
            <a:p>
              <a:endParaRPr lang="en-US"/>
            </a:p>
          </p:txBody>
        </p:sp>
        <p:sp>
          <p:nvSpPr>
            <p:cNvPr id="45414" name="Freeform 351"/>
            <p:cNvSpPr>
              <a:spLocks/>
            </p:cNvSpPr>
            <p:nvPr/>
          </p:nvSpPr>
          <p:spPr bwMode="auto">
            <a:xfrm>
              <a:off x="3021" y="3754"/>
              <a:ext cx="43" cy="47"/>
            </a:xfrm>
            <a:custGeom>
              <a:avLst/>
              <a:gdLst>
                <a:gd name="T0" fmla="*/ 5 w 128"/>
                <a:gd name="T1" fmla="*/ 3 h 141"/>
                <a:gd name="T2" fmla="*/ 5 w 128"/>
                <a:gd name="T3" fmla="*/ 3 h 141"/>
                <a:gd name="T4" fmla="*/ 4 w 128"/>
                <a:gd name="T5" fmla="*/ 4 h 141"/>
                <a:gd name="T6" fmla="*/ 4 w 128"/>
                <a:gd name="T7" fmla="*/ 4 h 141"/>
                <a:gd name="T8" fmla="*/ 4 w 128"/>
                <a:gd name="T9" fmla="*/ 5 h 141"/>
                <a:gd name="T10" fmla="*/ 4 w 128"/>
                <a:gd name="T11" fmla="*/ 5 h 141"/>
                <a:gd name="T12" fmla="*/ 3 w 128"/>
                <a:gd name="T13" fmla="*/ 5 h 141"/>
                <a:gd name="T14" fmla="*/ 3 w 128"/>
                <a:gd name="T15" fmla="*/ 5 h 141"/>
                <a:gd name="T16" fmla="*/ 2 w 128"/>
                <a:gd name="T17" fmla="*/ 5 h 141"/>
                <a:gd name="T18" fmla="*/ 2 w 128"/>
                <a:gd name="T19" fmla="*/ 5 h 141"/>
                <a:gd name="T20" fmla="*/ 1 w 128"/>
                <a:gd name="T21" fmla="*/ 5 h 141"/>
                <a:gd name="T22" fmla="*/ 1 w 128"/>
                <a:gd name="T23" fmla="*/ 5 h 141"/>
                <a:gd name="T24" fmla="*/ 1 w 128"/>
                <a:gd name="T25" fmla="*/ 4 h 141"/>
                <a:gd name="T26" fmla="*/ 0 w 128"/>
                <a:gd name="T27" fmla="*/ 4 h 141"/>
                <a:gd name="T28" fmla="*/ 0 w 128"/>
                <a:gd name="T29" fmla="*/ 3 h 141"/>
                <a:gd name="T30" fmla="*/ 0 w 128"/>
                <a:gd name="T31" fmla="*/ 3 h 141"/>
                <a:gd name="T32" fmla="*/ 0 w 128"/>
                <a:gd name="T33" fmla="*/ 2 h 141"/>
                <a:gd name="T34" fmla="*/ 0 w 128"/>
                <a:gd name="T35" fmla="*/ 2 h 141"/>
                <a:gd name="T36" fmla="*/ 0 w 128"/>
                <a:gd name="T37" fmla="*/ 1 h 141"/>
                <a:gd name="T38" fmla="*/ 1 w 128"/>
                <a:gd name="T39" fmla="*/ 1 h 141"/>
                <a:gd name="T40" fmla="*/ 1 w 128"/>
                <a:gd name="T41" fmla="*/ 1 h 141"/>
                <a:gd name="T42" fmla="*/ 1 w 128"/>
                <a:gd name="T43" fmla="*/ 0 h 141"/>
                <a:gd name="T44" fmla="*/ 2 w 128"/>
                <a:gd name="T45" fmla="*/ 0 h 141"/>
                <a:gd name="T46" fmla="*/ 2 w 128"/>
                <a:gd name="T47" fmla="*/ 0 h 141"/>
                <a:gd name="T48" fmla="*/ 3 w 128"/>
                <a:gd name="T49" fmla="*/ 0 h 141"/>
                <a:gd name="T50" fmla="*/ 3 w 128"/>
                <a:gd name="T51" fmla="*/ 0 h 141"/>
                <a:gd name="T52" fmla="*/ 4 w 128"/>
                <a:gd name="T53" fmla="*/ 0 h 141"/>
                <a:gd name="T54" fmla="*/ 4 w 128"/>
                <a:gd name="T55" fmla="*/ 1 h 141"/>
                <a:gd name="T56" fmla="*/ 4 w 128"/>
                <a:gd name="T57" fmla="*/ 1 h 141"/>
                <a:gd name="T58" fmla="*/ 4 w 128"/>
                <a:gd name="T59" fmla="*/ 1 h 141"/>
                <a:gd name="T60" fmla="*/ 5 w 128"/>
                <a:gd name="T61" fmla="*/ 2 h 141"/>
                <a:gd name="T62" fmla="*/ 5 w 128"/>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41"/>
                <a:gd name="T98" fmla="*/ 128 w 128"/>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41">
                  <a:moveTo>
                    <a:pt x="128" y="71"/>
                  </a:moveTo>
                  <a:lnTo>
                    <a:pt x="126" y="78"/>
                  </a:lnTo>
                  <a:lnTo>
                    <a:pt x="125" y="85"/>
                  </a:lnTo>
                  <a:lnTo>
                    <a:pt x="124" y="92"/>
                  </a:lnTo>
                  <a:lnTo>
                    <a:pt x="122" y="98"/>
                  </a:lnTo>
                  <a:lnTo>
                    <a:pt x="120" y="104"/>
                  </a:lnTo>
                  <a:lnTo>
                    <a:pt x="117" y="110"/>
                  </a:lnTo>
                  <a:lnTo>
                    <a:pt x="113" y="116"/>
                  </a:lnTo>
                  <a:lnTo>
                    <a:pt x="109" y="121"/>
                  </a:lnTo>
                  <a:lnTo>
                    <a:pt x="105" y="126"/>
                  </a:lnTo>
                  <a:lnTo>
                    <a:pt x="99" y="130"/>
                  </a:lnTo>
                  <a:lnTo>
                    <a:pt x="94" y="133"/>
                  </a:lnTo>
                  <a:lnTo>
                    <a:pt x="89" y="136"/>
                  </a:lnTo>
                  <a:lnTo>
                    <a:pt x="83" y="138"/>
                  </a:lnTo>
                  <a:lnTo>
                    <a:pt x="77" y="140"/>
                  </a:lnTo>
                  <a:lnTo>
                    <a:pt x="70" y="140"/>
                  </a:lnTo>
                  <a:lnTo>
                    <a:pt x="64" y="141"/>
                  </a:lnTo>
                  <a:lnTo>
                    <a:pt x="57" y="140"/>
                  </a:lnTo>
                  <a:lnTo>
                    <a:pt x="51" y="140"/>
                  </a:lnTo>
                  <a:lnTo>
                    <a:pt x="44" y="138"/>
                  </a:lnTo>
                  <a:lnTo>
                    <a:pt x="39" y="136"/>
                  </a:lnTo>
                  <a:lnTo>
                    <a:pt x="32" y="133"/>
                  </a:lnTo>
                  <a:lnTo>
                    <a:pt x="28" y="130"/>
                  </a:lnTo>
                  <a:lnTo>
                    <a:pt x="23" y="126"/>
                  </a:lnTo>
                  <a:lnTo>
                    <a:pt x="18" y="121"/>
                  </a:lnTo>
                  <a:lnTo>
                    <a:pt x="14" y="116"/>
                  </a:lnTo>
                  <a:lnTo>
                    <a:pt x="11" y="110"/>
                  </a:lnTo>
                  <a:lnTo>
                    <a:pt x="8" y="104"/>
                  </a:lnTo>
                  <a:lnTo>
                    <a:pt x="5" y="98"/>
                  </a:lnTo>
                  <a:lnTo>
                    <a:pt x="3" y="92"/>
                  </a:lnTo>
                  <a:lnTo>
                    <a:pt x="1" y="85"/>
                  </a:lnTo>
                  <a:lnTo>
                    <a:pt x="0" y="78"/>
                  </a:lnTo>
                  <a:lnTo>
                    <a:pt x="0" y="71"/>
                  </a:lnTo>
                  <a:lnTo>
                    <a:pt x="0" y="64"/>
                  </a:lnTo>
                  <a:lnTo>
                    <a:pt x="1" y="56"/>
                  </a:lnTo>
                  <a:lnTo>
                    <a:pt x="3" y="49"/>
                  </a:lnTo>
                  <a:lnTo>
                    <a:pt x="5" y="43"/>
                  </a:lnTo>
                  <a:lnTo>
                    <a:pt x="8" y="36"/>
                  </a:lnTo>
                  <a:lnTo>
                    <a:pt x="11" y="31"/>
                  </a:lnTo>
                  <a:lnTo>
                    <a:pt x="14" y="25"/>
                  </a:lnTo>
                  <a:lnTo>
                    <a:pt x="18" y="21"/>
                  </a:lnTo>
                  <a:lnTo>
                    <a:pt x="23" y="16"/>
                  </a:lnTo>
                  <a:lnTo>
                    <a:pt x="28" y="12"/>
                  </a:lnTo>
                  <a:lnTo>
                    <a:pt x="32" y="9"/>
                  </a:lnTo>
                  <a:lnTo>
                    <a:pt x="39" y="6"/>
                  </a:lnTo>
                  <a:lnTo>
                    <a:pt x="44" y="4"/>
                  </a:lnTo>
                  <a:lnTo>
                    <a:pt x="51" y="1"/>
                  </a:lnTo>
                  <a:lnTo>
                    <a:pt x="57" y="0"/>
                  </a:lnTo>
                  <a:lnTo>
                    <a:pt x="64" y="0"/>
                  </a:lnTo>
                  <a:lnTo>
                    <a:pt x="70" y="0"/>
                  </a:lnTo>
                  <a:lnTo>
                    <a:pt x="77" y="1"/>
                  </a:lnTo>
                  <a:lnTo>
                    <a:pt x="83" y="4"/>
                  </a:lnTo>
                  <a:lnTo>
                    <a:pt x="89" y="6"/>
                  </a:lnTo>
                  <a:lnTo>
                    <a:pt x="94" y="9"/>
                  </a:lnTo>
                  <a:lnTo>
                    <a:pt x="99" y="12"/>
                  </a:lnTo>
                  <a:lnTo>
                    <a:pt x="105" y="16"/>
                  </a:lnTo>
                  <a:lnTo>
                    <a:pt x="109" y="21"/>
                  </a:lnTo>
                  <a:lnTo>
                    <a:pt x="113" y="25"/>
                  </a:lnTo>
                  <a:lnTo>
                    <a:pt x="117" y="31"/>
                  </a:lnTo>
                  <a:lnTo>
                    <a:pt x="120" y="36"/>
                  </a:lnTo>
                  <a:lnTo>
                    <a:pt x="122" y="43"/>
                  </a:lnTo>
                  <a:lnTo>
                    <a:pt x="124" y="49"/>
                  </a:lnTo>
                  <a:lnTo>
                    <a:pt x="125" y="56"/>
                  </a:lnTo>
                  <a:lnTo>
                    <a:pt x="126" y="64"/>
                  </a:lnTo>
                  <a:lnTo>
                    <a:pt x="128" y="71"/>
                  </a:lnTo>
                  <a:close/>
                </a:path>
              </a:pathLst>
            </a:custGeom>
            <a:solidFill>
              <a:srgbClr val="E87A41"/>
            </a:solidFill>
            <a:ln w="9525">
              <a:noFill/>
              <a:round/>
              <a:headEnd/>
              <a:tailEnd/>
            </a:ln>
          </p:spPr>
          <p:txBody>
            <a:bodyPr/>
            <a:lstStyle/>
            <a:p>
              <a:endParaRPr lang="en-US"/>
            </a:p>
          </p:txBody>
        </p:sp>
        <p:sp>
          <p:nvSpPr>
            <p:cNvPr id="45415" name="Freeform 352"/>
            <p:cNvSpPr>
              <a:spLocks/>
            </p:cNvSpPr>
            <p:nvPr/>
          </p:nvSpPr>
          <p:spPr bwMode="auto">
            <a:xfrm>
              <a:off x="3043" y="3778"/>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2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7" y="82"/>
                  </a:lnTo>
                  <a:lnTo>
                    <a:pt x="15" y="81"/>
                  </a:lnTo>
                  <a:lnTo>
                    <a:pt x="22" y="80"/>
                  </a:lnTo>
                  <a:lnTo>
                    <a:pt x="29" y="78"/>
                  </a:lnTo>
                  <a:lnTo>
                    <a:pt x="37" y="74"/>
                  </a:lnTo>
                  <a:lnTo>
                    <a:pt x="42" y="69"/>
                  </a:lnTo>
                  <a:lnTo>
                    <a:pt x="48" y="65"/>
                  </a:lnTo>
                  <a:lnTo>
                    <a:pt x="54" y="60"/>
                  </a:lnTo>
                  <a:lnTo>
                    <a:pt x="58" y="54"/>
                  </a:lnTo>
                  <a:lnTo>
                    <a:pt x="62" y="47"/>
                  </a:lnTo>
                  <a:lnTo>
                    <a:pt x="67" y="41"/>
                  </a:lnTo>
                  <a:lnTo>
                    <a:pt x="70" y="32"/>
                  </a:lnTo>
                  <a:lnTo>
                    <a:pt x="72" y="25"/>
                  </a:lnTo>
                  <a:lnTo>
                    <a:pt x="73" y="17"/>
                  </a:lnTo>
                  <a:lnTo>
                    <a:pt x="74" y="8"/>
                  </a:lnTo>
                  <a:lnTo>
                    <a:pt x="75" y="0"/>
                  </a:lnTo>
                  <a:lnTo>
                    <a:pt x="51" y="0"/>
                  </a:lnTo>
                  <a:lnTo>
                    <a:pt x="51" y="6"/>
                  </a:lnTo>
                  <a:lnTo>
                    <a:pt x="51" y="12"/>
                  </a:lnTo>
                  <a:lnTo>
                    <a:pt x="48" y="18"/>
                  </a:lnTo>
                  <a:lnTo>
                    <a:pt x="47" y="23"/>
                  </a:lnTo>
                  <a:lnTo>
                    <a:pt x="45" y="27"/>
                  </a:lnTo>
                  <a:lnTo>
                    <a:pt x="43" y="32"/>
                  </a:lnTo>
                  <a:lnTo>
                    <a:pt x="40" y="37"/>
                  </a:lnTo>
                  <a:lnTo>
                    <a:pt x="37" y="41"/>
                  </a:lnTo>
                  <a:lnTo>
                    <a:pt x="33" y="44"/>
                  </a:lnTo>
                  <a:lnTo>
                    <a:pt x="29" y="48"/>
                  </a:lnTo>
                  <a:lnTo>
                    <a:pt x="25" y="50"/>
                  </a:lnTo>
                  <a:lnTo>
                    <a:pt x="20" y="53"/>
                  </a:lnTo>
                  <a:lnTo>
                    <a:pt x="16" y="54"/>
                  </a:lnTo>
                  <a:lnTo>
                    <a:pt x="11" y="56"/>
                  </a:lnTo>
                  <a:lnTo>
                    <a:pt x="5" y="56"/>
                  </a:lnTo>
                  <a:lnTo>
                    <a:pt x="0" y="56"/>
                  </a:lnTo>
                  <a:lnTo>
                    <a:pt x="0" y="84"/>
                  </a:lnTo>
                  <a:close/>
                </a:path>
              </a:pathLst>
            </a:custGeom>
            <a:solidFill>
              <a:srgbClr val="1F1A17"/>
            </a:solidFill>
            <a:ln w="9525">
              <a:noFill/>
              <a:round/>
              <a:headEnd/>
              <a:tailEnd/>
            </a:ln>
          </p:spPr>
          <p:txBody>
            <a:bodyPr/>
            <a:lstStyle/>
            <a:p>
              <a:endParaRPr lang="en-US"/>
            </a:p>
          </p:txBody>
        </p:sp>
        <p:sp>
          <p:nvSpPr>
            <p:cNvPr id="45416" name="Freeform 353"/>
            <p:cNvSpPr>
              <a:spLocks/>
            </p:cNvSpPr>
            <p:nvPr/>
          </p:nvSpPr>
          <p:spPr bwMode="auto">
            <a:xfrm>
              <a:off x="3017" y="3778"/>
              <a:ext cx="26" cy="28"/>
            </a:xfrm>
            <a:custGeom>
              <a:avLst/>
              <a:gdLst>
                <a:gd name="T0" fmla="*/ 0 w 76"/>
                <a:gd name="T1" fmla="*/ 0 h 84"/>
                <a:gd name="T2" fmla="*/ 0 w 76"/>
                <a:gd name="T3" fmla="*/ 0 h 84"/>
                <a:gd name="T4" fmla="*/ 0 w 76"/>
                <a:gd name="T5" fmla="*/ 0 h 84"/>
                <a:gd name="T6" fmla="*/ 0 w 76"/>
                <a:gd name="T7" fmla="*/ 1 h 84"/>
                <a:gd name="T8" fmla="*/ 0 w 76"/>
                <a:gd name="T9" fmla="*/ 1 h 84"/>
                <a:gd name="T10" fmla="*/ 0 w 76"/>
                <a:gd name="T11" fmla="*/ 1 h 84"/>
                <a:gd name="T12" fmla="*/ 0 w 76"/>
                <a:gd name="T13" fmla="*/ 2 h 84"/>
                <a:gd name="T14" fmla="*/ 0 w 76"/>
                <a:gd name="T15" fmla="*/ 2 h 84"/>
                <a:gd name="T16" fmla="*/ 1 w 76"/>
                <a:gd name="T17" fmla="*/ 2 h 84"/>
                <a:gd name="T18" fmla="*/ 1 w 76"/>
                <a:gd name="T19" fmla="*/ 2 h 84"/>
                <a:gd name="T20" fmla="*/ 1 w 76"/>
                <a:gd name="T21" fmla="*/ 2 h 84"/>
                <a:gd name="T22" fmla="*/ 1 w 76"/>
                <a:gd name="T23" fmla="*/ 3 h 84"/>
                <a:gd name="T24" fmla="*/ 1 w 76"/>
                <a:gd name="T25" fmla="*/ 3 h 84"/>
                <a:gd name="T26" fmla="*/ 2 w 76"/>
                <a:gd name="T27" fmla="*/ 3 h 84"/>
                <a:gd name="T28" fmla="*/ 2 w 76"/>
                <a:gd name="T29" fmla="*/ 3 h 84"/>
                <a:gd name="T30" fmla="*/ 2 w 76"/>
                <a:gd name="T31" fmla="*/ 3 h 84"/>
                <a:gd name="T32" fmla="*/ 3 w 76"/>
                <a:gd name="T33" fmla="*/ 3 h 84"/>
                <a:gd name="T34" fmla="*/ 3 w 76"/>
                <a:gd name="T35" fmla="*/ 3 h 84"/>
                <a:gd name="T36" fmla="*/ 3 w 76"/>
                <a:gd name="T37" fmla="*/ 2 h 84"/>
                <a:gd name="T38" fmla="*/ 3 w 76"/>
                <a:gd name="T39" fmla="*/ 2 h 84"/>
                <a:gd name="T40" fmla="*/ 3 w 76"/>
                <a:gd name="T41" fmla="*/ 2 h 84"/>
                <a:gd name="T42" fmla="*/ 2 w 76"/>
                <a:gd name="T43" fmla="*/ 2 h 84"/>
                <a:gd name="T44" fmla="*/ 2 w 76"/>
                <a:gd name="T45" fmla="*/ 2 h 84"/>
                <a:gd name="T46" fmla="*/ 2 w 76"/>
                <a:gd name="T47" fmla="*/ 2 h 84"/>
                <a:gd name="T48" fmla="*/ 2 w 76"/>
                <a:gd name="T49" fmla="*/ 2 h 84"/>
                <a:gd name="T50" fmla="*/ 2 w 76"/>
                <a:gd name="T51" fmla="*/ 2 h 84"/>
                <a:gd name="T52" fmla="*/ 1 w 76"/>
                <a:gd name="T53" fmla="*/ 2 h 84"/>
                <a:gd name="T54" fmla="*/ 1 w 76"/>
                <a:gd name="T55" fmla="*/ 1 h 84"/>
                <a:gd name="T56" fmla="*/ 1 w 76"/>
                <a:gd name="T57" fmla="*/ 1 h 84"/>
                <a:gd name="T58" fmla="*/ 1 w 76"/>
                <a:gd name="T59" fmla="*/ 1 h 84"/>
                <a:gd name="T60" fmla="*/ 1 w 76"/>
                <a:gd name="T61" fmla="*/ 1 h 84"/>
                <a:gd name="T62" fmla="*/ 1 w 76"/>
                <a:gd name="T63" fmla="*/ 1 h 84"/>
                <a:gd name="T64" fmla="*/ 1 w 76"/>
                <a:gd name="T65" fmla="*/ 0 h 84"/>
                <a:gd name="T66" fmla="*/ 1 w 76"/>
                <a:gd name="T67" fmla="*/ 0 h 84"/>
                <a:gd name="T68" fmla="*/ 1 w 76"/>
                <a:gd name="T69" fmla="*/ 0 h 84"/>
                <a:gd name="T70" fmla="*/ 1 w 76"/>
                <a:gd name="T71" fmla="*/ 0 h 84"/>
                <a:gd name="T72" fmla="*/ 0 w 76"/>
                <a:gd name="T73" fmla="*/ 0 h 84"/>
                <a:gd name="T74" fmla="*/ 0 w 76"/>
                <a:gd name="T75" fmla="*/ 0 h 84"/>
                <a:gd name="T76" fmla="*/ 0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0"/>
                  </a:moveTo>
                  <a:lnTo>
                    <a:pt x="0" y="0"/>
                  </a:lnTo>
                  <a:lnTo>
                    <a:pt x="0" y="8"/>
                  </a:lnTo>
                  <a:lnTo>
                    <a:pt x="1" y="17"/>
                  </a:lnTo>
                  <a:lnTo>
                    <a:pt x="3" y="25"/>
                  </a:lnTo>
                  <a:lnTo>
                    <a:pt x="6" y="32"/>
                  </a:lnTo>
                  <a:lnTo>
                    <a:pt x="9" y="41"/>
                  </a:lnTo>
                  <a:lnTo>
                    <a:pt x="13" y="47"/>
                  </a:lnTo>
                  <a:lnTo>
                    <a:pt x="17" y="54"/>
                  </a:lnTo>
                  <a:lnTo>
                    <a:pt x="22" y="60"/>
                  </a:lnTo>
                  <a:lnTo>
                    <a:pt x="27" y="65"/>
                  </a:lnTo>
                  <a:lnTo>
                    <a:pt x="33" y="69"/>
                  </a:lnTo>
                  <a:lnTo>
                    <a:pt x="39" y="74"/>
                  </a:lnTo>
                  <a:lnTo>
                    <a:pt x="46" y="78"/>
                  </a:lnTo>
                  <a:lnTo>
                    <a:pt x="53" y="80"/>
                  </a:lnTo>
                  <a:lnTo>
                    <a:pt x="61" y="81"/>
                  </a:lnTo>
                  <a:lnTo>
                    <a:pt x="68" y="82"/>
                  </a:lnTo>
                  <a:lnTo>
                    <a:pt x="76" y="84"/>
                  </a:lnTo>
                  <a:lnTo>
                    <a:pt x="76" y="56"/>
                  </a:lnTo>
                  <a:lnTo>
                    <a:pt x="70" y="56"/>
                  </a:lnTo>
                  <a:lnTo>
                    <a:pt x="65" y="56"/>
                  </a:lnTo>
                  <a:lnTo>
                    <a:pt x="60" y="54"/>
                  </a:lnTo>
                  <a:lnTo>
                    <a:pt x="55" y="53"/>
                  </a:lnTo>
                  <a:lnTo>
                    <a:pt x="51" y="50"/>
                  </a:lnTo>
                  <a:lnTo>
                    <a:pt x="47" y="48"/>
                  </a:lnTo>
                  <a:lnTo>
                    <a:pt x="42" y="44"/>
                  </a:lnTo>
                  <a:lnTo>
                    <a:pt x="39" y="41"/>
                  </a:lnTo>
                  <a:lnTo>
                    <a:pt x="36" y="37"/>
                  </a:lnTo>
                  <a:lnTo>
                    <a:pt x="33" y="32"/>
                  </a:lnTo>
                  <a:lnTo>
                    <a:pt x="30" y="27"/>
                  </a:lnTo>
                  <a:lnTo>
                    <a:pt x="28" y="23"/>
                  </a:lnTo>
                  <a:lnTo>
                    <a:pt x="26" y="18"/>
                  </a:lnTo>
                  <a:lnTo>
                    <a:pt x="25" y="12"/>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417" name="Freeform 354"/>
            <p:cNvSpPr>
              <a:spLocks/>
            </p:cNvSpPr>
            <p:nvPr/>
          </p:nvSpPr>
          <p:spPr bwMode="auto">
            <a:xfrm>
              <a:off x="3017" y="3750"/>
              <a:ext cx="26" cy="28"/>
            </a:xfrm>
            <a:custGeom>
              <a:avLst/>
              <a:gdLst>
                <a:gd name="T0" fmla="*/ 3 w 76"/>
                <a:gd name="T1" fmla="*/ 0 h 84"/>
                <a:gd name="T2" fmla="*/ 3 w 76"/>
                <a:gd name="T3" fmla="*/ 0 h 84"/>
                <a:gd name="T4" fmla="*/ 3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3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1"/>
                  </a:lnTo>
                  <a:lnTo>
                    <a:pt x="53" y="4"/>
                  </a:lnTo>
                  <a:lnTo>
                    <a:pt x="46" y="6"/>
                  </a:lnTo>
                  <a:lnTo>
                    <a:pt x="39" y="10"/>
                  </a:lnTo>
                  <a:lnTo>
                    <a:pt x="33" y="14"/>
                  </a:lnTo>
                  <a:lnTo>
                    <a:pt x="27" y="19"/>
                  </a:lnTo>
                  <a:lnTo>
                    <a:pt x="22" y="24"/>
                  </a:lnTo>
                  <a:lnTo>
                    <a:pt x="17" y="30"/>
                  </a:lnTo>
                  <a:lnTo>
                    <a:pt x="13" y="36"/>
                  </a:lnTo>
                  <a:lnTo>
                    <a:pt x="9" y="43"/>
                  </a:lnTo>
                  <a:lnTo>
                    <a:pt x="6" y="50"/>
                  </a:lnTo>
                  <a:lnTo>
                    <a:pt x="3" y="59"/>
                  </a:lnTo>
                  <a:lnTo>
                    <a:pt x="1" y="67"/>
                  </a:lnTo>
                  <a:lnTo>
                    <a:pt x="0" y="75"/>
                  </a:lnTo>
                  <a:lnTo>
                    <a:pt x="0" y="84"/>
                  </a:lnTo>
                  <a:lnTo>
                    <a:pt x="24" y="84"/>
                  </a:lnTo>
                  <a:lnTo>
                    <a:pt x="25" y="78"/>
                  </a:lnTo>
                  <a:lnTo>
                    <a:pt x="25" y="72"/>
                  </a:lnTo>
                  <a:lnTo>
                    <a:pt x="26" y="66"/>
                  </a:lnTo>
                  <a:lnTo>
                    <a:pt x="28" y="61"/>
                  </a:lnTo>
                  <a:lnTo>
                    <a:pt x="30" y="56"/>
                  </a:lnTo>
                  <a:lnTo>
                    <a:pt x="33" y="51"/>
                  </a:lnTo>
                  <a:lnTo>
                    <a:pt x="36" y="47"/>
                  </a:lnTo>
                  <a:lnTo>
                    <a:pt x="39" y="43"/>
                  </a:lnTo>
                  <a:lnTo>
                    <a:pt x="42" y="39"/>
                  </a:lnTo>
                  <a:lnTo>
                    <a:pt x="47" y="36"/>
                  </a:lnTo>
                  <a:lnTo>
                    <a:pt x="51" y="34"/>
                  </a:lnTo>
                  <a:lnTo>
                    <a:pt x="55" y="31"/>
                  </a:lnTo>
                  <a:lnTo>
                    <a:pt x="60" y="29"/>
                  </a:lnTo>
                  <a:lnTo>
                    <a:pt x="65" y="28"/>
                  </a:lnTo>
                  <a:lnTo>
                    <a:pt x="70" y="28"/>
                  </a:lnTo>
                  <a:lnTo>
                    <a:pt x="76" y="26"/>
                  </a:lnTo>
                  <a:lnTo>
                    <a:pt x="76" y="0"/>
                  </a:lnTo>
                  <a:close/>
                </a:path>
              </a:pathLst>
            </a:custGeom>
            <a:solidFill>
              <a:srgbClr val="1F1A17"/>
            </a:solidFill>
            <a:ln w="9525">
              <a:noFill/>
              <a:round/>
              <a:headEnd/>
              <a:tailEnd/>
            </a:ln>
          </p:spPr>
          <p:txBody>
            <a:bodyPr/>
            <a:lstStyle/>
            <a:p>
              <a:endParaRPr lang="en-US"/>
            </a:p>
          </p:txBody>
        </p:sp>
        <p:sp>
          <p:nvSpPr>
            <p:cNvPr id="45418" name="Freeform 355"/>
            <p:cNvSpPr>
              <a:spLocks/>
            </p:cNvSpPr>
            <p:nvPr/>
          </p:nvSpPr>
          <p:spPr bwMode="auto">
            <a:xfrm>
              <a:off x="3043" y="3750"/>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4" y="75"/>
                  </a:lnTo>
                  <a:lnTo>
                    <a:pt x="73" y="67"/>
                  </a:lnTo>
                  <a:lnTo>
                    <a:pt x="72" y="59"/>
                  </a:lnTo>
                  <a:lnTo>
                    <a:pt x="70" y="50"/>
                  </a:lnTo>
                  <a:lnTo>
                    <a:pt x="67" y="43"/>
                  </a:lnTo>
                  <a:lnTo>
                    <a:pt x="62" y="36"/>
                  </a:lnTo>
                  <a:lnTo>
                    <a:pt x="58" y="30"/>
                  </a:lnTo>
                  <a:lnTo>
                    <a:pt x="54" y="24"/>
                  </a:lnTo>
                  <a:lnTo>
                    <a:pt x="48" y="19"/>
                  </a:lnTo>
                  <a:lnTo>
                    <a:pt x="42" y="14"/>
                  </a:lnTo>
                  <a:lnTo>
                    <a:pt x="37" y="10"/>
                  </a:lnTo>
                  <a:lnTo>
                    <a:pt x="29" y="6"/>
                  </a:lnTo>
                  <a:lnTo>
                    <a:pt x="22" y="4"/>
                  </a:lnTo>
                  <a:lnTo>
                    <a:pt x="15" y="1"/>
                  </a:lnTo>
                  <a:lnTo>
                    <a:pt x="7" y="0"/>
                  </a:lnTo>
                  <a:lnTo>
                    <a:pt x="0" y="0"/>
                  </a:lnTo>
                  <a:lnTo>
                    <a:pt x="0" y="26"/>
                  </a:lnTo>
                  <a:lnTo>
                    <a:pt x="5" y="28"/>
                  </a:lnTo>
                  <a:lnTo>
                    <a:pt x="11" y="28"/>
                  </a:lnTo>
                  <a:lnTo>
                    <a:pt x="16" y="29"/>
                  </a:lnTo>
                  <a:lnTo>
                    <a:pt x="20" y="31"/>
                  </a:lnTo>
                  <a:lnTo>
                    <a:pt x="25" y="34"/>
                  </a:lnTo>
                  <a:lnTo>
                    <a:pt x="29" y="36"/>
                  </a:lnTo>
                  <a:lnTo>
                    <a:pt x="33" y="39"/>
                  </a:lnTo>
                  <a:lnTo>
                    <a:pt x="37" y="43"/>
                  </a:lnTo>
                  <a:lnTo>
                    <a:pt x="40" y="47"/>
                  </a:lnTo>
                  <a:lnTo>
                    <a:pt x="43" y="51"/>
                  </a:lnTo>
                  <a:lnTo>
                    <a:pt x="45" y="56"/>
                  </a:lnTo>
                  <a:lnTo>
                    <a:pt x="47" y="61"/>
                  </a:lnTo>
                  <a:lnTo>
                    <a:pt x="48" y="66"/>
                  </a:lnTo>
                  <a:lnTo>
                    <a:pt x="51"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419" name="Freeform 356"/>
            <p:cNvSpPr>
              <a:spLocks/>
            </p:cNvSpPr>
            <p:nvPr/>
          </p:nvSpPr>
          <p:spPr bwMode="auto">
            <a:xfrm>
              <a:off x="4113" y="3074"/>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9"/>
                  </a:lnTo>
                  <a:lnTo>
                    <a:pt x="119" y="105"/>
                  </a:lnTo>
                  <a:lnTo>
                    <a:pt x="116" y="111"/>
                  </a:lnTo>
                  <a:lnTo>
                    <a:pt x="112" y="116"/>
                  </a:lnTo>
                  <a:lnTo>
                    <a:pt x="109" y="121"/>
                  </a:lnTo>
                  <a:lnTo>
                    <a:pt x="103" y="126"/>
                  </a:lnTo>
                  <a:lnTo>
                    <a:pt x="99" y="129"/>
                  </a:lnTo>
                  <a:lnTo>
                    <a:pt x="94" y="133"/>
                  </a:lnTo>
                  <a:lnTo>
                    <a:pt x="88" y="136"/>
                  </a:lnTo>
                  <a:lnTo>
                    <a:pt x="82" y="138"/>
                  </a:lnTo>
                  <a:lnTo>
                    <a:pt x="76" y="140"/>
                  </a:lnTo>
                  <a:lnTo>
                    <a:pt x="70" y="141"/>
                  </a:lnTo>
                  <a:lnTo>
                    <a:pt x="63" y="141"/>
                  </a:lnTo>
                  <a:lnTo>
                    <a:pt x="56" y="141"/>
                  </a:lnTo>
                  <a:lnTo>
                    <a:pt x="49" y="140"/>
                  </a:lnTo>
                  <a:lnTo>
                    <a:pt x="44" y="138"/>
                  </a:lnTo>
                  <a:lnTo>
                    <a:pt x="38" y="136"/>
                  </a:lnTo>
                  <a:lnTo>
                    <a:pt x="32" y="133"/>
                  </a:lnTo>
                  <a:lnTo>
                    <a:pt x="27" y="129"/>
                  </a:lnTo>
                  <a:lnTo>
                    <a:pt x="22" y="126"/>
                  </a:lnTo>
                  <a:lnTo>
                    <a:pt x="18" y="121"/>
                  </a:lnTo>
                  <a:lnTo>
                    <a:pt x="14" y="116"/>
                  </a:lnTo>
                  <a:lnTo>
                    <a:pt x="11" y="111"/>
                  </a:lnTo>
                  <a:lnTo>
                    <a:pt x="7" y="105"/>
                  </a:lnTo>
                  <a:lnTo>
                    <a:pt x="4" y="99"/>
                  </a:lnTo>
                  <a:lnTo>
                    <a:pt x="2" y="92"/>
                  </a:lnTo>
                  <a:lnTo>
                    <a:pt x="1" y="85"/>
                  </a:lnTo>
                  <a:lnTo>
                    <a:pt x="0" y="78"/>
                  </a:lnTo>
                  <a:lnTo>
                    <a:pt x="0" y="71"/>
                  </a:lnTo>
                  <a:lnTo>
                    <a:pt x="0" y="63"/>
                  </a:lnTo>
                  <a:lnTo>
                    <a:pt x="1" y="56"/>
                  </a:lnTo>
                  <a:lnTo>
                    <a:pt x="2" y="49"/>
                  </a:lnTo>
                  <a:lnTo>
                    <a:pt x="4" y="43"/>
                  </a:lnTo>
                  <a:lnTo>
                    <a:pt x="7" y="37"/>
                  </a:lnTo>
                  <a:lnTo>
                    <a:pt x="11" y="31"/>
                  </a:lnTo>
                  <a:lnTo>
                    <a:pt x="14" y="25"/>
                  </a:lnTo>
                  <a:lnTo>
                    <a:pt x="18" y="20"/>
                  </a:lnTo>
                  <a:lnTo>
                    <a:pt x="22" y="17"/>
                  </a:lnTo>
                  <a:lnTo>
                    <a:pt x="27" y="12"/>
                  </a:lnTo>
                  <a:lnTo>
                    <a:pt x="32" y="8"/>
                  </a:lnTo>
                  <a:lnTo>
                    <a:pt x="38" y="6"/>
                  </a:lnTo>
                  <a:lnTo>
                    <a:pt x="44" y="4"/>
                  </a:lnTo>
                  <a:lnTo>
                    <a:pt x="49" y="2"/>
                  </a:lnTo>
                  <a:lnTo>
                    <a:pt x="56" y="1"/>
                  </a:lnTo>
                  <a:lnTo>
                    <a:pt x="63" y="0"/>
                  </a:lnTo>
                  <a:lnTo>
                    <a:pt x="70" y="1"/>
                  </a:lnTo>
                  <a:lnTo>
                    <a:pt x="76" y="2"/>
                  </a:lnTo>
                  <a:lnTo>
                    <a:pt x="82" y="4"/>
                  </a:lnTo>
                  <a:lnTo>
                    <a:pt x="88" y="6"/>
                  </a:lnTo>
                  <a:lnTo>
                    <a:pt x="94" y="8"/>
                  </a:lnTo>
                  <a:lnTo>
                    <a:pt x="99" y="12"/>
                  </a:lnTo>
                  <a:lnTo>
                    <a:pt x="103" y="17"/>
                  </a:lnTo>
                  <a:lnTo>
                    <a:pt x="109" y="20"/>
                  </a:lnTo>
                  <a:lnTo>
                    <a:pt x="112" y="25"/>
                  </a:lnTo>
                  <a:lnTo>
                    <a:pt x="116" y="31"/>
                  </a:lnTo>
                  <a:lnTo>
                    <a:pt x="119" y="37"/>
                  </a:lnTo>
                  <a:lnTo>
                    <a:pt x="122" y="43"/>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420" name="Freeform 357"/>
            <p:cNvSpPr>
              <a:spLocks/>
            </p:cNvSpPr>
            <p:nvPr/>
          </p:nvSpPr>
          <p:spPr bwMode="auto">
            <a:xfrm>
              <a:off x="4134" y="3098"/>
              <a:ext cx="26" cy="27"/>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2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8" y="83"/>
                  </a:lnTo>
                  <a:lnTo>
                    <a:pt x="16" y="82"/>
                  </a:lnTo>
                  <a:lnTo>
                    <a:pt x="23" y="80"/>
                  </a:lnTo>
                  <a:lnTo>
                    <a:pt x="30" y="77"/>
                  </a:lnTo>
                  <a:lnTo>
                    <a:pt x="36" y="74"/>
                  </a:lnTo>
                  <a:lnTo>
                    <a:pt x="43" y="70"/>
                  </a:lnTo>
                  <a:lnTo>
                    <a:pt x="49" y="65"/>
                  </a:lnTo>
                  <a:lnTo>
                    <a:pt x="53" y="59"/>
                  </a:lnTo>
                  <a:lnTo>
                    <a:pt x="59" y="54"/>
                  </a:lnTo>
                  <a:lnTo>
                    <a:pt x="63" y="48"/>
                  </a:lnTo>
                  <a:lnTo>
                    <a:pt x="66" y="40"/>
                  </a:lnTo>
                  <a:lnTo>
                    <a:pt x="70" y="33"/>
                  </a:lnTo>
                  <a:lnTo>
                    <a:pt x="73" y="25"/>
                  </a:lnTo>
                  <a:lnTo>
                    <a:pt x="74" y="16"/>
                  </a:lnTo>
                  <a:lnTo>
                    <a:pt x="75" y="8"/>
                  </a:lnTo>
                  <a:lnTo>
                    <a:pt x="76" y="0"/>
                  </a:lnTo>
                  <a:lnTo>
                    <a:pt x="51" y="0"/>
                  </a:lnTo>
                  <a:lnTo>
                    <a:pt x="51" y="6"/>
                  </a:lnTo>
                  <a:lnTo>
                    <a:pt x="50" y="12"/>
                  </a:lnTo>
                  <a:lnTo>
                    <a:pt x="49" y="18"/>
                  </a:lnTo>
                  <a:lnTo>
                    <a:pt x="48" y="22"/>
                  </a:lnTo>
                  <a:lnTo>
                    <a:pt x="46" y="28"/>
                  </a:lnTo>
                  <a:lnTo>
                    <a:pt x="43" y="32"/>
                  </a:lnTo>
                  <a:lnTo>
                    <a:pt x="40" y="37"/>
                  </a:lnTo>
                  <a:lnTo>
                    <a:pt x="37" y="40"/>
                  </a:lnTo>
                  <a:lnTo>
                    <a:pt x="33" y="44"/>
                  </a:lnTo>
                  <a:lnTo>
                    <a:pt x="30" y="48"/>
                  </a:lnTo>
                  <a:lnTo>
                    <a:pt x="25" y="50"/>
                  </a:lnTo>
                  <a:lnTo>
                    <a:pt x="21" y="52"/>
                  </a:lnTo>
                  <a:lnTo>
                    <a:pt x="16" y="55"/>
                  </a:lnTo>
                  <a:lnTo>
                    <a:pt x="11" y="56"/>
                  </a:lnTo>
                  <a:lnTo>
                    <a:pt x="6" y="57"/>
                  </a:lnTo>
                  <a:lnTo>
                    <a:pt x="0" y="57"/>
                  </a:lnTo>
                  <a:lnTo>
                    <a:pt x="0" y="83"/>
                  </a:lnTo>
                  <a:close/>
                </a:path>
              </a:pathLst>
            </a:custGeom>
            <a:solidFill>
              <a:srgbClr val="1F1A17"/>
            </a:solidFill>
            <a:ln w="9525">
              <a:noFill/>
              <a:round/>
              <a:headEnd/>
              <a:tailEnd/>
            </a:ln>
          </p:spPr>
          <p:txBody>
            <a:bodyPr/>
            <a:lstStyle/>
            <a:p>
              <a:endParaRPr lang="en-US"/>
            </a:p>
          </p:txBody>
        </p:sp>
        <p:sp>
          <p:nvSpPr>
            <p:cNvPr id="45421" name="Freeform 358"/>
            <p:cNvSpPr>
              <a:spLocks/>
            </p:cNvSpPr>
            <p:nvPr/>
          </p:nvSpPr>
          <p:spPr bwMode="auto">
            <a:xfrm>
              <a:off x="4109" y="3098"/>
              <a:ext cx="25" cy="27"/>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2 h 83"/>
                <a:gd name="T24" fmla="*/ 1 w 75"/>
                <a:gd name="T25" fmla="*/ 3 h 83"/>
                <a:gd name="T26" fmla="*/ 2 w 75"/>
                <a:gd name="T27" fmla="*/ 3 h 83"/>
                <a:gd name="T28" fmla="*/ 2 w 75"/>
                <a:gd name="T29" fmla="*/ 3 h 83"/>
                <a:gd name="T30" fmla="*/ 2 w 75"/>
                <a:gd name="T31" fmla="*/ 3 h 83"/>
                <a:gd name="T32" fmla="*/ 2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0" y="8"/>
                  </a:lnTo>
                  <a:lnTo>
                    <a:pt x="1" y="16"/>
                  </a:lnTo>
                  <a:lnTo>
                    <a:pt x="3" y="25"/>
                  </a:lnTo>
                  <a:lnTo>
                    <a:pt x="5" y="33"/>
                  </a:lnTo>
                  <a:lnTo>
                    <a:pt x="8" y="40"/>
                  </a:lnTo>
                  <a:lnTo>
                    <a:pt x="12" y="48"/>
                  </a:lnTo>
                  <a:lnTo>
                    <a:pt x="16" y="54"/>
                  </a:lnTo>
                  <a:lnTo>
                    <a:pt x="21" y="59"/>
                  </a:lnTo>
                  <a:lnTo>
                    <a:pt x="27" y="65"/>
                  </a:lnTo>
                  <a:lnTo>
                    <a:pt x="32" y="70"/>
                  </a:lnTo>
                  <a:lnTo>
                    <a:pt x="39" y="74"/>
                  </a:lnTo>
                  <a:lnTo>
                    <a:pt x="45" y="77"/>
                  </a:lnTo>
                  <a:lnTo>
                    <a:pt x="53" y="80"/>
                  </a:lnTo>
                  <a:lnTo>
                    <a:pt x="59" y="82"/>
                  </a:lnTo>
                  <a:lnTo>
                    <a:pt x="67" y="83"/>
                  </a:lnTo>
                  <a:lnTo>
                    <a:pt x="75" y="83"/>
                  </a:lnTo>
                  <a:lnTo>
                    <a:pt x="75" y="57"/>
                  </a:lnTo>
                  <a:lnTo>
                    <a:pt x="69" y="57"/>
                  </a:lnTo>
                  <a:lnTo>
                    <a:pt x="65" y="56"/>
                  </a:lnTo>
                  <a:lnTo>
                    <a:pt x="59" y="55"/>
                  </a:lnTo>
                  <a:lnTo>
                    <a:pt x="54" y="52"/>
                  </a:lnTo>
                  <a:lnTo>
                    <a:pt x="50" y="50"/>
                  </a:lnTo>
                  <a:lnTo>
                    <a:pt x="45" y="48"/>
                  </a:lnTo>
                  <a:lnTo>
                    <a:pt x="42" y="44"/>
                  </a:lnTo>
                  <a:lnTo>
                    <a:pt x="39" y="40"/>
                  </a:lnTo>
                  <a:lnTo>
                    <a:pt x="35" y="37"/>
                  </a:lnTo>
                  <a:lnTo>
                    <a:pt x="32" y="32"/>
                  </a:lnTo>
                  <a:lnTo>
                    <a:pt x="30" y="28"/>
                  </a:lnTo>
                  <a:lnTo>
                    <a:pt x="28" y="22"/>
                  </a:lnTo>
                  <a:lnTo>
                    <a:pt x="26" y="18"/>
                  </a:lnTo>
                  <a:lnTo>
                    <a:pt x="25" y="12"/>
                  </a:lnTo>
                  <a:lnTo>
                    <a:pt x="24" y="6"/>
                  </a:lnTo>
                  <a:lnTo>
                    <a:pt x="24" y="0"/>
                  </a:lnTo>
                  <a:lnTo>
                    <a:pt x="0" y="0"/>
                  </a:lnTo>
                  <a:close/>
                </a:path>
              </a:pathLst>
            </a:custGeom>
            <a:solidFill>
              <a:srgbClr val="1F1A17"/>
            </a:solidFill>
            <a:ln w="9525">
              <a:noFill/>
              <a:round/>
              <a:headEnd/>
              <a:tailEnd/>
            </a:ln>
          </p:spPr>
          <p:txBody>
            <a:bodyPr/>
            <a:lstStyle/>
            <a:p>
              <a:endParaRPr lang="en-US"/>
            </a:p>
          </p:txBody>
        </p:sp>
        <p:sp>
          <p:nvSpPr>
            <p:cNvPr id="45422" name="Freeform 359"/>
            <p:cNvSpPr>
              <a:spLocks/>
            </p:cNvSpPr>
            <p:nvPr/>
          </p:nvSpPr>
          <p:spPr bwMode="auto">
            <a:xfrm>
              <a:off x="4109" y="3070"/>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1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1"/>
                  </a:lnTo>
                  <a:lnTo>
                    <a:pt x="59" y="2"/>
                  </a:lnTo>
                  <a:lnTo>
                    <a:pt x="53" y="3"/>
                  </a:lnTo>
                  <a:lnTo>
                    <a:pt x="45" y="7"/>
                  </a:lnTo>
                  <a:lnTo>
                    <a:pt x="39" y="9"/>
                  </a:lnTo>
                  <a:lnTo>
                    <a:pt x="32" y="14"/>
                  </a:lnTo>
                  <a:lnTo>
                    <a:pt x="27" y="19"/>
                  </a:lnTo>
                  <a:lnTo>
                    <a:pt x="21" y="24"/>
                  </a:lnTo>
                  <a:lnTo>
                    <a:pt x="16" y="30"/>
                  </a:lnTo>
                  <a:lnTo>
                    <a:pt x="12" y="37"/>
                  </a:lnTo>
                  <a:lnTo>
                    <a:pt x="8" y="44"/>
                  </a:lnTo>
                  <a:lnTo>
                    <a:pt x="5" y="51"/>
                  </a:lnTo>
                  <a:lnTo>
                    <a:pt x="3" y="58"/>
                  </a:lnTo>
                  <a:lnTo>
                    <a:pt x="1" y="67"/>
                  </a:lnTo>
                  <a:lnTo>
                    <a:pt x="0" y="75"/>
                  </a:lnTo>
                  <a:lnTo>
                    <a:pt x="0" y="84"/>
                  </a:lnTo>
                  <a:lnTo>
                    <a:pt x="24" y="84"/>
                  </a:lnTo>
                  <a:lnTo>
                    <a:pt x="24" y="78"/>
                  </a:lnTo>
                  <a:lnTo>
                    <a:pt x="25" y="72"/>
                  </a:lnTo>
                  <a:lnTo>
                    <a:pt x="26" y="66"/>
                  </a:lnTo>
                  <a:lnTo>
                    <a:pt x="28" y="61"/>
                  </a:lnTo>
                  <a:lnTo>
                    <a:pt x="30" y="56"/>
                  </a:lnTo>
                  <a:lnTo>
                    <a:pt x="32" y="51"/>
                  </a:lnTo>
                  <a:lnTo>
                    <a:pt x="35" y="46"/>
                  </a:lnTo>
                  <a:lnTo>
                    <a:pt x="39" y="43"/>
                  </a:lnTo>
                  <a:lnTo>
                    <a:pt x="42" y="39"/>
                  </a:lnTo>
                  <a:lnTo>
                    <a:pt x="45" y="37"/>
                  </a:lnTo>
                  <a:lnTo>
                    <a:pt x="50" y="33"/>
                  </a:lnTo>
                  <a:lnTo>
                    <a:pt x="54" y="31"/>
                  </a:lnTo>
                  <a:lnTo>
                    <a:pt x="59" y="30"/>
                  </a:lnTo>
                  <a:lnTo>
                    <a:pt x="65" y="28"/>
                  </a:lnTo>
                  <a:lnTo>
                    <a:pt x="69" y="27"/>
                  </a:lnTo>
                  <a:lnTo>
                    <a:pt x="75" y="27"/>
                  </a:lnTo>
                  <a:lnTo>
                    <a:pt x="75" y="0"/>
                  </a:lnTo>
                  <a:close/>
                </a:path>
              </a:pathLst>
            </a:custGeom>
            <a:solidFill>
              <a:srgbClr val="1F1A17"/>
            </a:solidFill>
            <a:ln w="9525">
              <a:noFill/>
              <a:round/>
              <a:headEnd/>
              <a:tailEnd/>
            </a:ln>
          </p:spPr>
          <p:txBody>
            <a:bodyPr/>
            <a:lstStyle/>
            <a:p>
              <a:endParaRPr lang="en-US"/>
            </a:p>
          </p:txBody>
        </p:sp>
        <p:sp>
          <p:nvSpPr>
            <p:cNvPr id="45423" name="Freeform 360"/>
            <p:cNvSpPr>
              <a:spLocks/>
            </p:cNvSpPr>
            <p:nvPr/>
          </p:nvSpPr>
          <p:spPr bwMode="auto">
            <a:xfrm>
              <a:off x="4134" y="3070"/>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1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5" y="75"/>
                  </a:lnTo>
                  <a:lnTo>
                    <a:pt x="74" y="67"/>
                  </a:lnTo>
                  <a:lnTo>
                    <a:pt x="73" y="58"/>
                  </a:lnTo>
                  <a:lnTo>
                    <a:pt x="70" y="51"/>
                  </a:lnTo>
                  <a:lnTo>
                    <a:pt x="66" y="44"/>
                  </a:lnTo>
                  <a:lnTo>
                    <a:pt x="63" y="37"/>
                  </a:lnTo>
                  <a:lnTo>
                    <a:pt x="59" y="30"/>
                  </a:lnTo>
                  <a:lnTo>
                    <a:pt x="53" y="24"/>
                  </a:lnTo>
                  <a:lnTo>
                    <a:pt x="49" y="19"/>
                  </a:lnTo>
                  <a:lnTo>
                    <a:pt x="43" y="14"/>
                  </a:lnTo>
                  <a:lnTo>
                    <a:pt x="36" y="9"/>
                  </a:lnTo>
                  <a:lnTo>
                    <a:pt x="30" y="7"/>
                  </a:lnTo>
                  <a:lnTo>
                    <a:pt x="23" y="3"/>
                  </a:lnTo>
                  <a:lnTo>
                    <a:pt x="16" y="2"/>
                  </a:lnTo>
                  <a:lnTo>
                    <a:pt x="8" y="1"/>
                  </a:lnTo>
                  <a:lnTo>
                    <a:pt x="0" y="0"/>
                  </a:lnTo>
                  <a:lnTo>
                    <a:pt x="0" y="27"/>
                  </a:lnTo>
                  <a:lnTo>
                    <a:pt x="6" y="27"/>
                  </a:lnTo>
                  <a:lnTo>
                    <a:pt x="11" y="28"/>
                  </a:lnTo>
                  <a:lnTo>
                    <a:pt x="16" y="30"/>
                  </a:lnTo>
                  <a:lnTo>
                    <a:pt x="21" y="31"/>
                  </a:lnTo>
                  <a:lnTo>
                    <a:pt x="25" y="33"/>
                  </a:lnTo>
                  <a:lnTo>
                    <a:pt x="30" y="37"/>
                  </a:lnTo>
                  <a:lnTo>
                    <a:pt x="33" y="39"/>
                  </a:lnTo>
                  <a:lnTo>
                    <a:pt x="37" y="43"/>
                  </a:lnTo>
                  <a:lnTo>
                    <a:pt x="40" y="46"/>
                  </a:lnTo>
                  <a:lnTo>
                    <a:pt x="43" y="51"/>
                  </a:lnTo>
                  <a:lnTo>
                    <a:pt x="46" y="56"/>
                  </a:lnTo>
                  <a:lnTo>
                    <a:pt x="48" y="61"/>
                  </a:lnTo>
                  <a:lnTo>
                    <a:pt x="49" y="66"/>
                  </a:lnTo>
                  <a:lnTo>
                    <a:pt x="50" y="72"/>
                  </a:lnTo>
                  <a:lnTo>
                    <a:pt x="51" y="78"/>
                  </a:lnTo>
                  <a:lnTo>
                    <a:pt x="51" y="84"/>
                  </a:lnTo>
                  <a:lnTo>
                    <a:pt x="76" y="84"/>
                  </a:lnTo>
                  <a:close/>
                </a:path>
              </a:pathLst>
            </a:custGeom>
            <a:solidFill>
              <a:srgbClr val="1F1A17"/>
            </a:solidFill>
            <a:ln w="9525">
              <a:noFill/>
              <a:round/>
              <a:headEnd/>
              <a:tailEnd/>
            </a:ln>
          </p:spPr>
          <p:txBody>
            <a:bodyPr/>
            <a:lstStyle/>
            <a:p>
              <a:endParaRPr lang="en-US"/>
            </a:p>
          </p:txBody>
        </p:sp>
        <p:sp>
          <p:nvSpPr>
            <p:cNvPr id="45424" name="Freeform 361"/>
            <p:cNvSpPr>
              <a:spLocks/>
            </p:cNvSpPr>
            <p:nvPr/>
          </p:nvSpPr>
          <p:spPr bwMode="auto">
            <a:xfrm>
              <a:off x="1248" y="2016"/>
              <a:ext cx="629" cy="644"/>
            </a:xfrm>
            <a:custGeom>
              <a:avLst/>
              <a:gdLst>
                <a:gd name="T0" fmla="*/ 70 w 1888"/>
                <a:gd name="T1" fmla="*/ 39 h 1933"/>
                <a:gd name="T2" fmla="*/ 69 w 1888"/>
                <a:gd name="T3" fmla="*/ 45 h 1933"/>
                <a:gd name="T4" fmla="*/ 67 w 1888"/>
                <a:gd name="T5" fmla="*/ 50 h 1933"/>
                <a:gd name="T6" fmla="*/ 65 w 1888"/>
                <a:gd name="T7" fmla="*/ 54 h 1933"/>
                <a:gd name="T8" fmla="*/ 62 w 1888"/>
                <a:gd name="T9" fmla="*/ 59 h 1933"/>
                <a:gd name="T10" fmla="*/ 58 w 1888"/>
                <a:gd name="T11" fmla="*/ 62 h 1933"/>
                <a:gd name="T12" fmla="*/ 55 w 1888"/>
                <a:gd name="T13" fmla="*/ 65 h 1933"/>
                <a:gd name="T14" fmla="*/ 50 w 1888"/>
                <a:gd name="T15" fmla="*/ 68 h 1933"/>
                <a:gd name="T16" fmla="*/ 45 w 1888"/>
                <a:gd name="T17" fmla="*/ 70 h 1933"/>
                <a:gd name="T18" fmla="*/ 40 w 1888"/>
                <a:gd name="T19" fmla="*/ 71 h 1933"/>
                <a:gd name="T20" fmla="*/ 35 w 1888"/>
                <a:gd name="T21" fmla="*/ 72 h 1933"/>
                <a:gd name="T22" fmla="*/ 30 w 1888"/>
                <a:gd name="T23" fmla="*/ 71 h 1933"/>
                <a:gd name="T24" fmla="*/ 25 w 1888"/>
                <a:gd name="T25" fmla="*/ 70 h 1933"/>
                <a:gd name="T26" fmla="*/ 20 w 1888"/>
                <a:gd name="T27" fmla="*/ 68 h 1933"/>
                <a:gd name="T28" fmla="*/ 15 w 1888"/>
                <a:gd name="T29" fmla="*/ 65 h 1933"/>
                <a:gd name="T30" fmla="*/ 11 w 1888"/>
                <a:gd name="T31" fmla="*/ 62 h 1933"/>
                <a:gd name="T32" fmla="*/ 8 w 1888"/>
                <a:gd name="T33" fmla="*/ 59 h 1933"/>
                <a:gd name="T34" fmla="*/ 5 w 1888"/>
                <a:gd name="T35" fmla="*/ 54 h 1933"/>
                <a:gd name="T36" fmla="*/ 3 w 1888"/>
                <a:gd name="T37" fmla="*/ 50 h 1933"/>
                <a:gd name="T38" fmla="*/ 1 w 1888"/>
                <a:gd name="T39" fmla="*/ 45 h 1933"/>
                <a:gd name="T40" fmla="*/ 0 w 1888"/>
                <a:gd name="T41" fmla="*/ 39 h 1933"/>
                <a:gd name="T42" fmla="*/ 0 w 1888"/>
                <a:gd name="T43" fmla="*/ 34 h 1933"/>
                <a:gd name="T44" fmla="*/ 1 w 1888"/>
                <a:gd name="T45" fmla="*/ 29 h 1933"/>
                <a:gd name="T46" fmla="*/ 2 w 1888"/>
                <a:gd name="T47" fmla="*/ 24 h 1933"/>
                <a:gd name="T48" fmla="*/ 4 w 1888"/>
                <a:gd name="T49" fmla="*/ 19 h 1933"/>
                <a:gd name="T50" fmla="*/ 7 w 1888"/>
                <a:gd name="T51" fmla="*/ 14 h 1933"/>
                <a:gd name="T52" fmla="*/ 10 w 1888"/>
                <a:gd name="T53" fmla="*/ 10 h 1933"/>
                <a:gd name="T54" fmla="*/ 14 w 1888"/>
                <a:gd name="T55" fmla="*/ 7 h 1933"/>
                <a:gd name="T56" fmla="*/ 18 w 1888"/>
                <a:gd name="T57" fmla="*/ 4 h 1933"/>
                <a:gd name="T58" fmla="*/ 23 w 1888"/>
                <a:gd name="T59" fmla="*/ 2 h 1933"/>
                <a:gd name="T60" fmla="*/ 28 w 1888"/>
                <a:gd name="T61" fmla="*/ 1 h 1933"/>
                <a:gd name="T62" fmla="*/ 33 w 1888"/>
                <a:gd name="T63" fmla="*/ 0 h 1933"/>
                <a:gd name="T64" fmla="*/ 39 w 1888"/>
                <a:gd name="T65" fmla="*/ 0 h 1933"/>
                <a:gd name="T66" fmla="*/ 44 w 1888"/>
                <a:gd name="T67" fmla="*/ 1 h 1933"/>
                <a:gd name="T68" fmla="*/ 49 w 1888"/>
                <a:gd name="T69" fmla="*/ 3 h 1933"/>
                <a:gd name="T70" fmla="*/ 53 w 1888"/>
                <a:gd name="T71" fmla="*/ 5 h 1933"/>
                <a:gd name="T72" fmla="*/ 57 w 1888"/>
                <a:gd name="T73" fmla="*/ 8 h 1933"/>
                <a:gd name="T74" fmla="*/ 61 w 1888"/>
                <a:gd name="T75" fmla="*/ 12 h 1933"/>
                <a:gd name="T76" fmla="*/ 64 w 1888"/>
                <a:gd name="T77" fmla="*/ 16 h 1933"/>
                <a:gd name="T78" fmla="*/ 66 w 1888"/>
                <a:gd name="T79" fmla="*/ 20 h 1933"/>
                <a:gd name="T80" fmla="*/ 68 w 1888"/>
                <a:gd name="T81" fmla="*/ 25 h 1933"/>
                <a:gd name="T82" fmla="*/ 70 w 1888"/>
                <a:gd name="T83" fmla="*/ 30 h 1933"/>
                <a:gd name="T84" fmla="*/ 70 w 1888"/>
                <a:gd name="T85" fmla="*/ 36 h 19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8"/>
                <a:gd name="T130" fmla="*/ 0 h 1933"/>
                <a:gd name="T131" fmla="*/ 1888 w 1888"/>
                <a:gd name="T132" fmla="*/ 1933 h 19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8" h="1933">
                  <a:moveTo>
                    <a:pt x="1888" y="967"/>
                  </a:moveTo>
                  <a:lnTo>
                    <a:pt x="1887" y="1017"/>
                  </a:lnTo>
                  <a:lnTo>
                    <a:pt x="1884" y="1066"/>
                  </a:lnTo>
                  <a:lnTo>
                    <a:pt x="1878" y="1114"/>
                  </a:lnTo>
                  <a:lnTo>
                    <a:pt x="1869" y="1162"/>
                  </a:lnTo>
                  <a:lnTo>
                    <a:pt x="1859" y="1208"/>
                  </a:lnTo>
                  <a:lnTo>
                    <a:pt x="1846" y="1254"/>
                  </a:lnTo>
                  <a:lnTo>
                    <a:pt x="1831" y="1298"/>
                  </a:lnTo>
                  <a:lnTo>
                    <a:pt x="1815" y="1342"/>
                  </a:lnTo>
                  <a:lnTo>
                    <a:pt x="1795" y="1384"/>
                  </a:lnTo>
                  <a:lnTo>
                    <a:pt x="1775" y="1426"/>
                  </a:lnTo>
                  <a:lnTo>
                    <a:pt x="1752" y="1467"/>
                  </a:lnTo>
                  <a:lnTo>
                    <a:pt x="1727" y="1505"/>
                  </a:lnTo>
                  <a:lnTo>
                    <a:pt x="1701" y="1544"/>
                  </a:lnTo>
                  <a:lnTo>
                    <a:pt x="1673" y="1581"/>
                  </a:lnTo>
                  <a:lnTo>
                    <a:pt x="1643" y="1616"/>
                  </a:lnTo>
                  <a:lnTo>
                    <a:pt x="1612" y="1649"/>
                  </a:lnTo>
                  <a:lnTo>
                    <a:pt x="1579" y="1681"/>
                  </a:lnTo>
                  <a:lnTo>
                    <a:pt x="1545" y="1711"/>
                  </a:lnTo>
                  <a:lnTo>
                    <a:pt x="1509" y="1740"/>
                  </a:lnTo>
                  <a:lnTo>
                    <a:pt x="1473" y="1768"/>
                  </a:lnTo>
                  <a:lnTo>
                    <a:pt x="1435" y="1793"/>
                  </a:lnTo>
                  <a:lnTo>
                    <a:pt x="1395" y="1816"/>
                  </a:lnTo>
                  <a:lnTo>
                    <a:pt x="1354" y="1837"/>
                  </a:lnTo>
                  <a:lnTo>
                    <a:pt x="1313" y="1856"/>
                  </a:lnTo>
                  <a:lnTo>
                    <a:pt x="1269" y="1874"/>
                  </a:lnTo>
                  <a:lnTo>
                    <a:pt x="1226" y="1890"/>
                  </a:lnTo>
                  <a:lnTo>
                    <a:pt x="1181" y="1902"/>
                  </a:lnTo>
                  <a:lnTo>
                    <a:pt x="1136" y="1914"/>
                  </a:lnTo>
                  <a:lnTo>
                    <a:pt x="1089" y="1922"/>
                  </a:lnTo>
                  <a:lnTo>
                    <a:pt x="1042" y="1928"/>
                  </a:lnTo>
                  <a:lnTo>
                    <a:pt x="994" y="1932"/>
                  </a:lnTo>
                  <a:lnTo>
                    <a:pt x="945" y="1933"/>
                  </a:lnTo>
                  <a:lnTo>
                    <a:pt x="897" y="1932"/>
                  </a:lnTo>
                  <a:lnTo>
                    <a:pt x="849" y="1928"/>
                  </a:lnTo>
                  <a:lnTo>
                    <a:pt x="802" y="1922"/>
                  </a:lnTo>
                  <a:lnTo>
                    <a:pt x="755" y="1914"/>
                  </a:lnTo>
                  <a:lnTo>
                    <a:pt x="709" y="1902"/>
                  </a:lnTo>
                  <a:lnTo>
                    <a:pt x="665" y="1890"/>
                  </a:lnTo>
                  <a:lnTo>
                    <a:pt x="620" y="1874"/>
                  </a:lnTo>
                  <a:lnTo>
                    <a:pt x="577" y="1856"/>
                  </a:lnTo>
                  <a:lnTo>
                    <a:pt x="536" y="1837"/>
                  </a:lnTo>
                  <a:lnTo>
                    <a:pt x="495" y="1816"/>
                  </a:lnTo>
                  <a:lnTo>
                    <a:pt x="455" y="1793"/>
                  </a:lnTo>
                  <a:lnTo>
                    <a:pt x="417" y="1768"/>
                  </a:lnTo>
                  <a:lnTo>
                    <a:pt x="380" y="1740"/>
                  </a:lnTo>
                  <a:lnTo>
                    <a:pt x="344" y="1711"/>
                  </a:lnTo>
                  <a:lnTo>
                    <a:pt x="309" y="1681"/>
                  </a:lnTo>
                  <a:lnTo>
                    <a:pt x="277" y="1649"/>
                  </a:lnTo>
                  <a:lnTo>
                    <a:pt x="246" y="1616"/>
                  </a:lnTo>
                  <a:lnTo>
                    <a:pt x="216" y="1581"/>
                  </a:lnTo>
                  <a:lnTo>
                    <a:pt x="188" y="1544"/>
                  </a:lnTo>
                  <a:lnTo>
                    <a:pt x="161" y="1505"/>
                  </a:lnTo>
                  <a:lnTo>
                    <a:pt x="137" y="1467"/>
                  </a:lnTo>
                  <a:lnTo>
                    <a:pt x="114" y="1426"/>
                  </a:lnTo>
                  <a:lnTo>
                    <a:pt x="93" y="1384"/>
                  </a:lnTo>
                  <a:lnTo>
                    <a:pt x="74" y="1342"/>
                  </a:lnTo>
                  <a:lnTo>
                    <a:pt x="58" y="1298"/>
                  </a:lnTo>
                  <a:lnTo>
                    <a:pt x="43" y="1254"/>
                  </a:lnTo>
                  <a:lnTo>
                    <a:pt x="30" y="1208"/>
                  </a:lnTo>
                  <a:lnTo>
                    <a:pt x="19" y="1162"/>
                  </a:lnTo>
                  <a:lnTo>
                    <a:pt x="11" y="1114"/>
                  </a:lnTo>
                  <a:lnTo>
                    <a:pt x="5" y="1066"/>
                  </a:lnTo>
                  <a:lnTo>
                    <a:pt x="2" y="1017"/>
                  </a:lnTo>
                  <a:lnTo>
                    <a:pt x="0" y="967"/>
                  </a:lnTo>
                  <a:lnTo>
                    <a:pt x="2" y="918"/>
                  </a:lnTo>
                  <a:lnTo>
                    <a:pt x="5" y="869"/>
                  </a:lnTo>
                  <a:lnTo>
                    <a:pt x="11" y="820"/>
                  </a:lnTo>
                  <a:lnTo>
                    <a:pt x="19" y="773"/>
                  </a:lnTo>
                  <a:lnTo>
                    <a:pt x="30" y="727"/>
                  </a:lnTo>
                  <a:lnTo>
                    <a:pt x="43" y="680"/>
                  </a:lnTo>
                  <a:lnTo>
                    <a:pt x="58" y="636"/>
                  </a:lnTo>
                  <a:lnTo>
                    <a:pt x="74" y="591"/>
                  </a:lnTo>
                  <a:lnTo>
                    <a:pt x="93" y="548"/>
                  </a:lnTo>
                  <a:lnTo>
                    <a:pt x="114" y="508"/>
                  </a:lnTo>
                  <a:lnTo>
                    <a:pt x="137" y="467"/>
                  </a:lnTo>
                  <a:lnTo>
                    <a:pt x="161" y="427"/>
                  </a:lnTo>
                  <a:lnTo>
                    <a:pt x="188" y="389"/>
                  </a:lnTo>
                  <a:lnTo>
                    <a:pt x="216" y="353"/>
                  </a:lnTo>
                  <a:lnTo>
                    <a:pt x="246" y="317"/>
                  </a:lnTo>
                  <a:lnTo>
                    <a:pt x="277" y="283"/>
                  </a:lnTo>
                  <a:lnTo>
                    <a:pt x="309" y="251"/>
                  </a:lnTo>
                  <a:lnTo>
                    <a:pt x="344" y="221"/>
                  </a:lnTo>
                  <a:lnTo>
                    <a:pt x="380" y="192"/>
                  </a:lnTo>
                  <a:lnTo>
                    <a:pt x="417" y="165"/>
                  </a:lnTo>
                  <a:lnTo>
                    <a:pt x="455" y="140"/>
                  </a:lnTo>
                  <a:lnTo>
                    <a:pt x="495" y="117"/>
                  </a:lnTo>
                  <a:lnTo>
                    <a:pt x="536" y="95"/>
                  </a:lnTo>
                  <a:lnTo>
                    <a:pt x="577" y="75"/>
                  </a:lnTo>
                  <a:lnTo>
                    <a:pt x="620" y="58"/>
                  </a:lnTo>
                  <a:lnTo>
                    <a:pt x="665" y="43"/>
                  </a:lnTo>
                  <a:lnTo>
                    <a:pt x="709" y="30"/>
                  </a:lnTo>
                  <a:lnTo>
                    <a:pt x="755" y="19"/>
                  </a:lnTo>
                  <a:lnTo>
                    <a:pt x="802" y="10"/>
                  </a:lnTo>
                  <a:lnTo>
                    <a:pt x="849" y="4"/>
                  </a:lnTo>
                  <a:lnTo>
                    <a:pt x="897" y="1"/>
                  </a:lnTo>
                  <a:lnTo>
                    <a:pt x="945" y="0"/>
                  </a:lnTo>
                  <a:lnTo>
                    <a:pt x="994" y="1"/>
                  </a:lnTo>
                  <a:lnTo>
                    <a:pt x="1042" y="4"/>
                  </a:lnTo>
                  <a:lnTo>
                    <a:pt x="1089" y="10"/>
                  </a:lnTo>
                  <a:lnTo>
                    <a:pt x="1136" y="19"/>
                  </a:lnTo>
                  <a:lnTo>
                    <a:pt x="1181" y="30"/>
                  </a:lnTo>
                  <a:lnTo>
                    <a:pt x="1226" y="43"/>
                  </a:lnTo>
                  <a:lnTo>
                    <a:pt x="1269" y="58"/>
                  </a:lnTo>
                  <a:lnTo>
                    <a:pt x="1313" y="75"/>
                  </a:lnTo>
                  <a:lnTo>
                    <a:pt x="1354" y="95"/>
                  </a:lnTo>
                  <a:lnTo>
                    <a:pt x="1395" y="117"/>
                  </a:lnTo>
                  <a:lnTo>
                    <a:pt x="1435" y="140"/>
                  </a:lnTo>
                  <a:lnTo>
                    <a:pt x="1473" y="165"/>
                  </a:lnTo>
                  <a:lnTo>
                    <a:pt x="1509" y="192"/>
                  </a:lnTo>
                  <a:lnTo>
                    <a:pt x="1545" y="221"/>
                  </a:lnTo>
                  <a:lnTo>
                    <a:pt x="1579" y="251"/>
                  </a:lnTo>
                  <a:lnTo>
                    <a:pt x="1612" y="283"/>
                  </a:lnTo>
                  <a:lnTo>
                    <a:pt x="1643" y="317"/>
                  </a:lnTo>
                  <a:lnTo>
                    <a:pt x="1673" y="353"/>
                  </a:lnTo>
                  <a:lnTo>
                    <a:pt x="1701" y="389"/>
                  </a:lnTo>
                  <a:lnTo>
                    <a:pt x="1727" y="427"/>
                  </a:lnTo>
                  <a:lnTo>
                    <a:pt x="1752" y="467"/>
                  </a:lnTo>
                  <a:lnTo>
                    <a:pt x="1775" y="508"/>
                  </a:lnTo>
                  <a:lnTo>
                    <a:pt x="1795" y="548"/>
                  </a:lnTo>
                  <a:lnTo>
                    <a:pt x="1815" y="591"/>
                  </a:lnTo>
                  <a:lnTo>
                    <a:pt x="1831" y="636"/>
                  </a:lnTo>
                  <a:lnTo>
                    <a:pt x="1846" y="680"/>
                  </a:lnTo>
                  <a:lnTo>
                    <a:pt x="1859" y="727"/>
                  </a:lnTo>
                  <a:lnTo>
                    <a:pt x="1869" y="773"/>
                  </a:lnTo>
                  <a:lnTo>
                    <a:pt x="1878" y="820"/>
                  </a:lnTo>
                  <a:lnTo>
                    <a:pt x="1884" y="869"/>
                  </a:lnTo>
                  <a:lnTo>
                    <a:pt x="1887" y="918"/>
                  </a:lnTo>
                  <a:lnTo>
                    <a:pt x="1888" y="967"/>
                  </a:lnTo>
                  <a:close/>
                </a:path>
              </a:pathLst>
            </a:custGeom>
            <a:solidFill>
              <a:srgbClr val="E87A41"/>
            </a:solidFill>
            <a:ln w="9525">
              <a:noFill/>
              <a:round/>
              <a:headEnd/>
              <a:tailEnd/>
            </a:ln>
          </p:spPr>
          <p:txBody>
            <a:bodyPr/>
            <a:lstStyle/>
            <a:p>
              <a:endParaRPr lang="en-US"/>
            </a:p>
          </p:txBody>
        </p:sp>
        <p:sp>
          <p:nvSpPr>
            <p:cNvPr id="45425" name="Rectangle 362"/>
            <p:cNvSpPr>
              <a:spLocks noChangeArrowheads="1"/>
            </p:cNvSpPr>
            <p:nvPr/>
          </p:nvSpPr>
          <p:spPr bwMode="auto">
            <a:xfrm>
              <a:off x="1440" y="2016"/>
              <a:ext cx="132" cy="259"/>
            </a:xfrm>
            <a:prstGeom prst="rect">
              <a:avLst/>
            </a:prstGeom>
            <a:noFill/>
            <a:ln w="9525">
              <a:noFill/>
              <a:miter lim="800000"/>
              <a:headEnd/>
              <a:tailEnd/>
            </a:ln>
          </p:spPr>
          <p:txBody>
            <a:bodyPr wrap="none" lIns="0" tIns="0" rIns="0" bIns="0">
              <a:spAutoFit/>
            </a:bodyPr>
            <a:lstStyle/>
            <a:p>
              <a:pPr eaLnBrk="0" hangingPunct="0"/>
              <a:r>
                <a:rPr lang="en-US" sz="2700">
                  <a:solidFill>
                    <a:srgbClr val="121415"/>
                  </a:solidFill>
                  <a:latin typeface="Times New Roman" pitchFamily="18" charset="0"/>
                </a:rPr>
                <a:t>L</a:t>
              </a:r>
              <a:endParaRPr lang="en-US" sz="2400">
                <a:latin typeface="Times New Roman" pitchFamily="18" charset="0"/>
              </a:endParaRPr>
            </a:p>
          </p:txBody>
        </p:sp>
        <p:sp>
          <p:nvSpPr>
            <p:cNvPr id="45426" name="Line 363"/>
            <p:cNvSpPr>
              <a:spLocks noChangeShapeType="1"/>
            </p:cNvSpPr>
            <p:nvPr/>
          </p:nvSpPr>
          <p:spPr bwMode="auto">
            <a:xfrm>
              <a:off x="1440" y="2640"/>
              <a:ext cx="538" cy="189"/>
            </a:xfrm>
            <a:prstGeom prst="line">
              <a:avLst/>
            </a:prstGeom>
            <a:noFill/>
            <a:ln w="28575">
              <a:solidFill>
                <a:schemeClr val="tx1"/>
              </a:solidFill>
              <a:round/>
              <a:headEnd/>
              <a:tailEnd/>
            </a:ln>
          </p:spPr>
          <p:txBody>
            <a:bodyPr wrap="none" anchor="ctr"/>
            <a:lstStyle/>
            <a:p>
              <a:endParaRPr lang="en-US"/>
            </a:p>
          </p:txBody>
        </p:sp>
        <p:sp>
          <p:nvSpPr>
            <p:cNvPr id="45427" name="Line 364"/>
            <p:cNvSpPr>
              <a:spLocks noChangeShapeType="1"/>
            </p:cNvSpPr>
            <p:nvPr/>
          </p:nvSpPr>
          <p:spPr bwMode="auto">
            <a:xfrm>
              <a:off x="1872" y="2160"/>
              <a:ext cx="154" cy="573"/>
            </a:xfrm>
            <a:prstGeom prst="line">
              <a:avLst/>
            </a:prstGeom>
            <a:noFill/>
            <a:ln w="28575">
              <a:solidFill>
                <a:schemeClr val="tx1"/>
              </a:solidFill>
              <a:round/>
              <a:headEnd/>
              <a:tailEnd/>
            </a:ln>
          </p:spPr>
          <p:txBody>
            <a:bodyPr wrap="none" anchor="ctr"/>
            <a:lstStyle/>
            <a:p>
              <a:endParaRPr lang="en-US"/>
            </a:p>
          </p:txBody>
        </p:sp>
        <p:sp>
          <p:nvSpPr>
            <p:cNvPr id="45428" name="Line 365"/>
            <p:cNvSpPr>
              <a:spLocks noChangeShapeType="1"/>
            </p:cNvSpPr>
            <p:nvPr/>
          </p:nvSpPr>
          <p:spPr bwMode="auto">
            <a:xfrm flipH="1" flipV="1">
              <a:off x="1344" y="2160"/>
              <a:ext cx="240" cy="192"/>
            </a:xfrm>
            <a:prstGeom prst="line">
              <a:avLst/>
            </a:prstGeom>
            <a:noFill/>
            <a:ln w="19050">
              <a:solidFill>
                <a:schemeClr val="bg2"/>
              </a:solidFill>
              <a:round/>
              <a:headEnd type="oval" w="med" len="sm"/>
              <a:tailEnd type="oval" w="med" len="sm"/>
            </a:ln>
          </p:spPr>
          <p:txBody>
            <a:bodyPr wrap="none" anchor="ctr"/>
            <a:lstStyle/>
            <a:p>
              <a:endParaRPr lang="en-US"/>
            </a:p>
          </p:txBody>
        </p:sp>
        <p:sp>
          <p:nvSpPr>
            <p:cNvPr id="45429" name="Line 366"/>
            <p:cNvSpPr>
              <a:spLocks noChangeShapeType="1"/>
            </p:cNvSpPr>
            <p:nvPr/>
          </p:nvSpPr>
          <p:spPr bwMode="auto">
            <a:xfrm>
              <a:off x="816" y="1920"/>
              <a:ext cx="0" cy="768"/>
            </a:xfrm>
            <a:prstGeom prst="line">
              <a:avLst/>
            </a:prstGeom>
            <a:noFill/>
            <a:ln w="28575">
              <a:solidFill>
                <a:schemeClr val="tx1"/>
              </a:solidFill>
              <a:round/>
              <a:headEnd type="triangle" w="med" len="med"/>
              <a:tailEnd/>
            </a:ln>
          </p:spPr>
          <p:txBody>
            <a:bodyPr wrap="none" anchor="ctr"/>
            <a:lstStyle/>
            <a:p>
              <a:endParaRPr lang="en-US"/>
            </a:p>
          </p:txBody>
        </p:sp>
        <p:sp>
          <p:nvSpPr>
            <p:cNvPr id="45430" name="Line 367"/>
            <p:cNvSpPr>
              <a:spLocks noChangeShapeType="1"/>
            </p:cNvSpPr>
            <p:nvPr/>
          </p:nvSpPr>
          <p:spPr bwMode="auto">
            <a:xfrm flipV="1">
              <a:off x="5184" y="1920"/>
              <a:ext cx="0" cy="720"/>
            </a:xfrm>
            <a:prstGeom prst="line">
              <a:avLst/>
            </a:prstGeom>
            <a:noFill/>
            <a:ln w="28575">
              <a:solidFill>
                <a:schemeClr val="tx1"/>
              </a:solidFill>
              <a:round/>
              <a:headEnd type="triangle" w="med" len="med"/>
              <a:tailEnd/>
            </a:ln>
          </p:spPr>
          <p:txBody>
            <a:bodyPr wrap="none" anchor="ctr"/>
            <a:lstStyle/>
            <a:p>
              <a:endParaRPr lang="en-US"/>
            </a:p>
          </p:txBody>
        </p:sp>
        <p:sp>
          <p:nvSpPr>
            <p:cNvPr id="45431" name="Freeform 368"/>
            <p:cNvSpPr>
              <a:spLocks/>
            </p:cNvSpPr>
            <p:nvPr/>
          </p:nvSpPr>
          <p:spPr bwMode="auto">
            <a:xfrm>
              <a:off x="1681" y="3775"/>
              <a:ext cx="53" cy="58"/>
            </a:xfrm>
            <a:custGeom>
              <a:avLst/>
              <a:gdLst>
                <a:gd name="T0" fmla="*/ 6 w 159"/>
                <a:gd name="T1" fmla="*/ 4 h 174"/>
                <a:gd name="T2" fmla="*/ 6 w 159"/>
                <a:gd name="T3" fmla="*/ 4 h 174"/>
                <a:gd name="T4" fmla="*/ 6 w 159"/>
                <a:gd name="T5" fmla="*/ 5 h 174"/>
                <a:gd name="T6" fmla="*/ 5 w 159"/>
                <a:gd name="T7" fmla="*/ 5 h 174"/>
                <a:gd name="T8" fmla="*/ 5 w 159"/>
                <a:gd name="T9" fmla="*/ 6 h 174"/>
                <a:gd name="T10" fmla="*/ 4 w 159"/>
                <a:gd name="T11" fmla="*/ 6 h 174"/>
                <a:gd name="T12" fmla="*/ 4 w 159"/>
                <a:gd name="T13" fmla="*/ 6 h 174"/>
                <a:gd name="T14" fmla="*/ 3 w 159"/>
                <a:gd name="T15" fmla="*/ 6 h 174"/>
                <a:gd name="T16" fmla="*/ 3 w 159"/>
                <a:gd name="T17" fmla="*/ 6 h 174"/>
                <a:gd name="T18" fmla="*/ 2 w 159"/>
                <a:gd name="T19" fmla="*/ 6 h 174"/>
                <a:gd name="T20" fmla="*/ 2 w 159"/>
                <a:gd name="T21" fmla="*/ 6 h 174"/>
                <a:gd name="T22" fmla="*/ 1 w 159"/>
                <a:gd name="T23" fmla="*/ 6 h 174"/>
                <a:gd name="T24" fmla="*/ 1 w 159"/>
                <a:gd name="T25" fmla="*/ 5 h 174"/>
                <a:gd name="T26" fmla="*/ 0 w 159"/>
                <a:gd name="T27" fmla="*/ 5 h 174"/>
                <a:gd name="T28" fmla="*/ 0 w 159"/>
                <a:gd name="T29" fmla="*/ 4 h 174"/>
                <a:gd name="T30" fmla="*/ 0 w 159"/>
                <a:gd name="T31" fmla="*/ 4 h 174"/>
                <a:gd name="T32" fmla="*/ 0 w 159"/>
                <a:gd name="T33" fmla="*/ 3 h 174"/>
                <a:gd name="T34" fmla="*/ 0 w 159"/>
                <a:gd name="T35" fmla="*/ 2 h 174"/>
                <a:gd name="T36" fmla="*/ 0 w 159"/>
                <a:gd name="T37" fmla="*/ 2 h 174"/>
                <a:gd name="T38" fmla="*/ 1 w 159"/>
                <a:gd name="T39" fmla="*/ 1 h 174"/>
                <a:gd name="T40" fmla="*/ 1 w 159"/>
                <a:gd name="T41" fmla="*/ 1 h 174"/>
                <a:gd name="T42" fmla="*/ 2 w 159"/>
                <a:gd name="T43" fmla="*/ 0 h 174"/>
                <a:gd name="T44" fmla="*/ 2 w 159"/>
                <a:gd name="T45" fmla="*/ 0 h 174"/>
                <a:gd name="T46" fmla="*/ 3 w 159"/>
                <a:gd name="T47" fmla="*/ 0 h 174"/>
                <a:gd name="T48" fmla="*/ 3 w 159"/>
                <a:gd name="T49" fmla="*/ 0 h 174"/>
                <a:gd name="T50" fmla="*/ 4 w 159"/>
                <a:gd name="T51" fmla="*/ 0 h 174"/>
                <a:gd name="T52" fmla="*/ 4 w 159"/>
                <a:gd name="T53" fmla="*/ 0 h 174"/>
                <a:gd name="T54" fmla="*/ 5 w 159"/>
                <a:gd name="T55" fmla="*/ 1 h 174"/>
                <a:gd name="T56" fmla="*/ 5 w 159"/>
                <a:gd name="T57" fmla="*/ 1 h 174"/>
                <a:gd name="T58" fmla="*/ 6 w 159"/>
                <a:gd name="T59" fmla="*/ 2 h 174"/>
                <a:gd name="T60" fmla="*/ 6 w 159"/>
                <a:gd name="T61" fmla="*/ 2 h 174"/>
                <a:gd name="T62" fmla="*/ 6 w 159"/>
                <a:gd name="T63" fmla="*/ 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74"/>
                <a:gd name="T98" fmla="*/ 159 w 159"/>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74">
                  <a:moveTo>
                    <a:pt x="159" y="89"/>
                  </a:moveTo>
                  <a:lnTo>
                    <a:pt x="159" y="97"/>
                  </a:lnTo>
                  <a:lnTo>
                    <a:pt x="158" y="105"/>
                  </a:lnTo>
                  <a:lnTo>
                    <a:pt x="156" y="114"/>
                  </a:lnTo>
                  <a:lnTo>
                    <a:pt x="154" y="122"/>
                  </a:lnTo>
                  <a:lnTo>
                    <a:pt x="151" y="129"/>
                  </a:lnTo>
                  <a:lnTo>
                    <a:pt x="147" y="137"/>
                  </a:lnTo>
                  <a:lnTo>
                    <a:pt x="142" y="143"/>
                  </a:lnTo>
                  <a:lnTo>
                    <a:pt x="137" y="149"/>
                  </a:lnTo>
                  <a:lnTo>
                    <a:pt x="131" y="155"/>
                  </a:lnTo>
                  <a:lnTo>
                    <a:pt x="125" y="159"/>
                  </a:lnTo>
                  <a:lnTo>
                    <a:pt x="118" y="163"/>
                  </a:lnTo>
                  <a:lnTo>
                    <a:pt x="111" y="167"/>
                  </a:lnTo>
                  <a:lnTo>
                    <a:pt x="104" y="170"/>
                  </a:lnTo>
                  <a:lnTo>
                    <a:pt x="96" y="171"/>
                  </a:lnTo>
                  <a:lnTo>
                    <a:pt x="88" y="173"/>
                  </a:lnTo>
                  <a:lnTo>
                    <a:pt x="80" y="174"/>
                  </a:lnTo>
                  <a:lnTo>
                    <a:pt x="71" y="173"/>
                  </a:lnTo>
                  <a:lnTo>
                    <a:pt x="63" y="171"/>
                  </a:lnTo>
                  <a:lnTo>
                    <a:pt x="55" y="170"/>
                  </a:lnTo>
                  <a:lnTo>
                    <a:pt x="48" y="167"/>
                  </a:lnTo>
                  <a:lnTo>
                    <a:pt x="41" y="163"/>
                  </a:lnTo>
                  <a:lnTo>
                    <a:pt x="34" y="159"/>
                  </a:lnTo>
                  <a:lnTo>
                    <a:pt x="28" y="155"/>
                  </a:lnTo>
                  <a:lnTo>
                    <a:pt x="22" y="149"/>
                  </a:lnTo>
                  <a:lnTo>
                    <a:pt x="17" y="143"/>
                  </a:lnTo>
                  <a:lnTo>
                    <a:pt x="13" y="137"/>
                  </a:lnTo>
                  <a:lnTo>
                    <a:pt x="8" y="129"/>
                  </a:lnTo>
                  <a:lnTo>
                    <a:pt x="5" y="122"/>
                  </a:lnTo>
                  <a:lnTo>
                    <a:pt x="3" y="114"/>
                  </a:lnTo>
                  <a:lnTo>
                    <a:pt x="1" y="105"/>
                  </a:lnTo>
                  <a:lnTo>
                    <a:pt x="0" y="97"/>
                  </a:lnTo>
                  <a:lnTo>
                    <a:pt x="0" y="89"/>
                  </a:lnTo>
                  <a:lnTo>
                    <a:pt x="0" y="79"/>
                  </a:lnTo>
                  <a:lnTo>
                    <a:pt x="1" y="71"/>
                  </a:lnTo>
                  <a:lnTo>
                    <a:pt x="3" y="61"/>
                  </a:lnTo>
                  <a:lnTo>
                    <a:pt x="5" y="54"/>
                  </a:lnTo>
                  <a:lnTo>
                    <a:pt x="8" y="46"/>
                  </a:lnTo>
                  <a:lnTo>
                    <a:pt x="13" y="38"/>
                  </a:lnTo>
                  <a:lnTo>
                    <a:pt x="17" y="31"/>
                  </a:lnTo>
                  <a:lnTo>
                    <a:pt x="22" y="25"/>
                  </a:lnTo>
                  <a:lnTo>
                    <a:pt x="28" y="19"/>
                  </a:lnTo>
                  <a:lnTo>
                    <a:pt x="34" y="14"/>
                  </a:lnTo>
                  <a:lnTo>
                    <a:pt x="41" y="10"/>
                  </a:lnTo>
                  <a:lnTo>
                    <a:pt x="48" y="6"/>
                  </a:lnTo>
                  <a:lnTo>
                    <a:pt x="55" y="4"/>
                  </a:lnTo>
                  <a:lnTo>
                    <a:pt x="63" y="1"/>
                  </a:lnTo>
                  <a:lnTo>
                    <a:pt x="71" y="0"/>
                  </a:lnTo>
                  <a:lnTo>
                    <a:pt x="80" y="0"/>
                  </a:lnTo>
                  <a:lnTo>
                    <a:pt x="88" y="0"/>
                  </a:lnTo>
                  <a:lnTo>
                    <a:pt x="96" y="1"/>
                  </a:lnTo>
                  <a:lnTo>
                    <a:pt x="104" y="4"/>
                  </a:lnTo>
                  <a:lnTo>
                    <a:pt x="111" y="6"/>
                  </a:lnTo>
                  <a:lnTo>
                    <a:pt x="118" y="10"/>
                  </a:lnTo>
                  <a:lnTo>
                    <a:pt x="125" y="14"/>
                  </a:lnTo>
                  <a:lnTo>
                    <a:pt x="131" y="19"/>
                  </a:lnTo>
                  <a:lnTo>
                    <a:pt x="137" y="25"/>
                  </a:lnTo>
                  <a:lnTo>
                    <a:pt x="142" y="31"/>
                  </a:lnTo>
                  <a:lnTo>
                    <a:pt x="147" y="38"/>
                  </a:lnTo>
                  <a:lnTo>
                    <a:pt x="151" y="46"/>
                  </a:lnTo>
                  <a:lnTo>
                    <a:pt x="154" y="54"/>
                  </a:lnTo>
                  <a:lnTo>
                    <a:pt x="156" y="61"/>
                  </a:lnTo>
                  <a:lnTo>
                    <a:pt x="158" y="71"/>
                  </a:lnTo>
                  <a:lnTo>
                    <a:pt x="159" y="79"/>
                  </a:lnTo>
                  <a:lnTo>
                    <a:pt x="159" y="89"/>
                  </a:lnTo>
                  <a:close/>
                </a:path>
              </a:pathLst>
            </a:custGeom>
            <a:solidFill>
              <a:srgbClr val="E87A41"/>
            </a:solidFill>
            <a:ln w="9525">
              <a:noFill/>
              <a:round/>
              <a:headEnd/>
              <a:tailEnd/>
            </a:ln>
          </p:spPr>
          <p:txBody>
            <a:bodyPr/>
            <a:lstStyle/>
            <a:p>
              <a:endParaRPr lang="en-US"/>
            </a:p>
          </p:txBody>
        </p:sp>
        <p:sp>
          <p:nvSpPr>
            <p:cNvPr id="45432" name="Freeform 369"/>
            <p:cNvSpPr>
              <a:spLocks/>
            </p:cNvSpPr>
            <p:nvPr/>
          </p:nvSpPr>
          <p:spPr bwMode="auto">
            <a:xfrm>
              <a:off x="1708" y="3804"/>
              <a:ext cx="30" cy="33"/>
            </a:xfrm>
            <a:custGeom>
              <a:avLst/>
              <a:gdLst>
                <a:gd name="T0" fmla="*/ 0 w 91"/>
                <a:gd name="T1" fmla="*/ 4 h 98"/>
                <a:gd name="T2" fmla="*/ 0 w 91"/>
                <a:gd name="T3" fmla="*/ 4 h 98"/>
                <a:gd name="T4" fmla="*/ 0 w 91"/>
                <a:gd name="T5" fmla="*/ 4 h 98"/>
                <a:gd name="T6" fmla="*/ 1 w 91"/>
                <a:gd name="T7" fmla="*/ 4 h 98"/>
                <a:gd name="T8" fmla="*/ 1 w 91"/>
                <a:gd name="T9" fmla="*/ 3 h 98"/>
                <a:gd name="T10" fmla="*/ 1 w 91"/>
                <a:gd name="T11" fmla="*/ 3 h 98"/>
                <a:gd name="T12" fmla="*/ 2 w 91"/>
                <a:gd name="T13" fmla="*/ 3 h 98"/>
                <a:gd name="T14" fmla="*/ 2 w 91"/>
                <a:gd name="T15" fmla="*/ 3 h 98"/>
                <a:gd name="T16" fmla="*/ 2 w 91"/>
                <a:gd name="T17" fmla="*/ 3 h 98"/>
                <a:gd name="T18" fmla="*/ 2 w 91"/>
                <a:gd name="T19" fmla="*/ 3 h 98"/>
                <a:gd name="T20" fmla="*/ 3 w 91"/>
                <a:gd name="T21" fmla="*/ 2 h 98"/>
                <a:gd name="T22" fmla="*/ 3 w 91"/>
                <a:gd name="T23" fmla="*/ 2 h 98"/>
                <a:gd name="T24" fmla="*/ 3 w 91"/>
                <a:gd name="T25" fmla="*/ 2 h 98"/>
                <a:gd name="T26" fmla="*/ 3 w 91"/>
                <a:gd name="T27" fmla="*/ 1 h 98"/>
                <a:gd name="T28" fmla="*/ 3 w 91"/>
                <a:gd name="T29" fmla="*/ 1 h 98"/>
                <a:gd name="T30" fmla="*/ 3 w 91"/>
                <a:gd name="T31" fmla="*/ 1 h 98"/>
                <a:gd name="T32" fmla="*/ 3 w 91"/>
                <a:gd name="T33" fmla="*/ 0 h 98"/>
                <a:gd name="T34" fmla="*/ 3 w 91"/>
                <a:gd name="T35" fmla="*/ 0 h 98"/>
                <a:gd name="T36" fmla="*/ 2 w 91"/>
                <a:gd name="T37" fmla="*/ 0 h 98"/>
                <a:gd name="T38" fmla="*/ 2 w 91"/>
                <a:gd name="T39" fmla="*/ 0 h 98"/>
                <a:gd name="T40" fmla="*/ 2 w 91"/>
                <a:gd name="T41" fmla="*/ 1 h 98"/>
                <a:gd name="T42" fmla="*/ 2 w 91"/>
                <a:gd name="T43" fmla="*/ 1 h 98"/>
                <a:gd name="T44" fmla="*/ 2 w 91"/>
                <a:gd name="T45" fmla="*/ 1 h 98"/>
                <a:gd name="T46" fmla="*/ 2 w 91"/>
                <a:gd name="T47" fmla="*/ 1 h 98"/>
                <a:gd name="T48" fmla="*/ 2 w 91"/>
                <a:gd name="T49" fmla="*/ 1 h 98"/>
                <a:gd name="T50" fmla="*/ 2 w 91"/>
                <a:gd name="T51" fmla="*/ 2 h 98"/>
                <a:gd name="T52" fmla="*/ 2 w 91"/>
                <a:gd name="T53" fmla="*/ 2 h 98"/>
                <a:gd name="T54" fmla="*/ 2 w 91"/>
                <a:gd name="T55" fmla="*/ 2 h 98"/>
                <a:gd name="T56" fmla="*/ 1 w 91"/>
                <a:gd name="T57" fmla="*/ 2 h 98"/>
                <a:gd name="T58" fmla="*/ 1 w 91"/>
                <a:gd name="T59" fmla="*/ 2 h 98"/>
                <a:gd name="T60" fmla="*/ 1 w 91"/>
                <a:gd name="T61" fmla="*/ 2 h 98"/>
                <a:gd name="T62" fmla="*/ 1 w 91"/>
                <a:gd name="T63" fmla="*/ 3 h 98"/>
                <a:gd name="T64" fmla="*/ 1 w 91"/>
                <a:gd name="T65" fmla="*/ 3 h 98"/>
                <a:gd name="T66" fmla="*/ 0 w 91"/>
                <a:gd name="T67" fmla="*/ 3 h 98"/>
                <a:gd name="T68" fmla="*/ 0 w 91"/>
                <a:gd name="T69" fmla="*/ 3 h 98"/>
                <a:gd name="T70" fmla="*/ 0 w 91"/>
                <a:gd name="T71" fmla="*/ 3 h 98"/>
                <a:gd name="T72" fmla="*/ 0 w 91"/>
                <a:gd name="T73" fmla="*/ 4 h 98"/>
                <a:gd name="T74" fmla="*/ 0 w 91"/>
                <a:gd name="T75" fmla="*/ 4 h 98"/>
                <a:gd name="T76" fmla="*/ 0 w 91"/>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98"/>
                <a:gd name="T119" fmla="*/ 91 w 91"/>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98">
                  <a:moveTo>
                    <a:pt x="0" y="98"/>
                  </a:moveTo>
                  <a:lnTo>
                    <a:pt x="0" y="98"/>
                  </a:lnTo>
                  <a:lnTo>
                    <a:pt x="9" y="97"/>
                  </a:lnTo>
                  <a:lnTo>
                    <a:pt x="18" y="96"/>
                  </a:lnTo>
                  <a:lnTo>
                    <a:pt x="28" y="93"/>
                  </a:lnTo>
                  <a:lnTo>
                    <a:pt x="36" y="91"/>
                  </a:lnTo>
                  <a:lnTo>
                    <a:pt x="44" y="86"/>
                  </a:lnTo>
                  <a:lnTo>
                    <a:pt x="51" y="81"/>
                  </a:lnTo>
                  <a:lnTo>
                    <a:pt x="59" y="75"/>
                  </a:lnTo>
                  <a:lnTo>
                    <a:pt x="65" y="69"/>
                  </a:lnTo>
                  <a:lnTo>
                    <a:pt x="71" y="62"/>
                  </a:lnTo>
                  <a:lnTo>
                    <a:pt x="76" y="55"/>
                  </a:lnTo>
                  <a:lnTo>
                    <a:pt x="81" y="46"/>
                  </a:lnTo>
                  <a:lnTo>
                    <a:pt x="85" y="38"/>
                  </a:lnTo>
                  <a:lnTo>
                    <a:pt x="88" y="28"/>
                  </a:lnTo>
                  <a:lnTo>
                    <a:pt x="90" y="20"/>
                  </a:lnTo>
                  <a:lnTo>
                    <a:pt x="91" y="9"/>
                  </a:lnTo>
                  <a:lnTo>
                    <a:pt x="91" y="0"/>
                  </a:lnTo>
                  <a:lnTo>
                    <a:pt x="68" y="0"/>
                  </a:lnTo>
                  <a:lnTo>
                    <a:pt x="68" y="7"/>
                  </a:lnTo>
                  <a:lnTo>
                    <a:pt x="67" y="14"/>
                  </a:lnTo>
                  <a:lnTo>
                    <a:pt x="64" y="21"/>
                  </a:lnTo>
                  <a:lnTo>
                    <a:pt x="62" y="27"/>
                  </a:lnTo>
                  <a:lnTo>
                    <a:pt x="60" y="33"/>
                  </a:lnTo>
                  <a:lnTo>
                    <a:pt x="57" y="39"/>
                  </a:lnTo>
                  <a:lnTo>
                    <a:pt x="52" y="45"/>
                  </a:lnTo>
                  <a:lnTo>
                    <a:pt x="48" y="50"/>
                  </a:lnTo>
                  <a:lnTo>
                    <a:pt x="44" y="55"/>
                  </a:lnTo>
                  <a:lnTo>
                    <a:pt x="38" y="58"/>
                  </a:lnTo>
                  <a:lnTo>
                    <a:pt x="33" y="62"/>
                  </a:lnTo>
                  <a:lnTo>
                    <a:pt x="27" y="66"/>
                  </a:lnTo>
                  <a:lnTo>
                    <a:pt x="20" y="68"/>
                  </a:lnTo>
                  <a:lnTo>
                    <a:pt x="14" y="69"/>
                  </a:lnTo>
                  <a:lnTo>
                    <a:pt x="7" y="70"/>
                  </a:lnTo>
                  <a:lnTo>
                    <a:pt x="0" y="72"/>
                  </a:lnTo>
                  <a:lnTo>
                    <a:pt x="0" y="98"/>
                  </a:lnTo>
                  <a:close/>
                </a:path>
              </a:pathLst>
            </a:custGeom>
            <a:solidFill>
              <a:srgbClr val="1F1A17"/>
            </a:solidFill>
            <a:ln w="9525">
              <a:noFill/>
              <a:round/>
              <a:headEnd/>
              <a:tailEnd/>
            </a:ln>
          </p:spPr>
          <p:txBody>
            <a:bodyPr/>
            <a:lstStyle/>
            <a:p>
              <a:endParaRPr lang="en-US"/>
            </a:p>
          </p:txBody>
        </p:sp>
        <p:sp>
          <p:nvSpPr>
            <p:cNvPr id="45433" name="Freeform 370"/>
            <p:cNvSpPr>
              <a:spLocks/>
            </p:cNvSpPr>
            <p:nvPr/>
          </p:nvSpPr>
          <p:spPr bwMode="auto">
            <a:xfrm>
              <a:off x="1677" y="3804"/>
              <a:ext cx="31" cy="33"/>
            </a:xfrm>
            <a:custGeom>
              <a:avLst/>
              <a:gdLst>
                <a:gd name="T0" fmla="*/ 0 w 92"/>
                <a:gd name="T1" fmla="*/ 0 h 98"/>
                <a:gd name="T2" fmla="*/ 0 w 92"/>
                <a:gd name="T3" fmla="*/ 0 h 98"/>
                <a:gd name="T4" fmla="*/ 0 w 92"/>
                <a:gd name="T5" fmla="*/ 0 h 98"/>
                <a:gd name="T6" fmla="*/ 0 w 92"/>
                <a:gd name="T7" fmla="*/ 1 h 98"/>
                <a:gd name="T8" fmla="*/ 0 w 92"/>
                <a:gd name="T9" fmla="*/ 1 h 98"/>
                <a:gd name="T10" fmla="*/ 0 w 92"/>
                <a:gd name="T11" fmla="*/ 1 h 98"/>
                <a:gd name="T12" fmla="*/ 0 w 92"/>
                <a:gd name="T13" fmla="*/ 2 h 98"/>
                <a:gd name="T14" fmla="*/ 1 w 92"/>
                <a:gd name="T15" fmla="*/ 2 h 98"/>
                <a:gd name="T16" fmla="*/ 1 w 92"/>
                <a:gd name="T17" fmla="*/ 2 h 98"/>
                <a:gd name="T18" fmla="*/ 1 w 92"/>
                <a:gd name="T19" fmla="*/ 3 h 98"/>
                <a:gd name="T20" fmla="*/ 1 w 92"/>
                <a:gd name="T21" fmla="*/ 3 h 98"/>
                <a:gd name="T22" fmla="*/ 1 w 92"/>
                <a:gd name="T23" fmla="*/ 3 h 98"/>
                <a:gd name="T24" fmla="*/ 2 w 92"/>
                <a:gd name="T25" fmla="*/ 3 h 98"/>
                <a:gd name="T26" fmla="*/ 2 w 92"/>
                <a:gd name="T27" fmla="*/ 3 h 98"/>
                <a:gd name="T28" fmla="*/ 2 w 92"/>
                <a:gd name="T29" fmla="*/ 3 h 98"/>
                <a:gd name="T30" fmla="*/ 3 w 92"/>
                <a:gd name="T31" fmla="*/ 4 h 98"/>
                <a:gd name="T32" fmla="*/ 3 w 92"/>
                <a:gd name="T33" fmla="*/ 4 h 98"/>
                <a:gd name="T34" fmla="*/ 3 w 92"/>
                <a:gd name="T35" fmla="*/ 4 h 98"/>
                <a:gd name="T36" fmla="*/ 3 w 92"/>
                <a:gd name="T37" fmla="*/ 3 h 98"/>
                <a:gd name="T38" fmla="*/ 3 w 92"/>
                <a:gd name="T39" fmla="*/ 3 h 98"/>
                <a:gd name="T40" fmla="*/ 3 w 92"/>
                <a:gd name="T41" fmla="*/ 3 h 98"/>
                <a:gd name="T42" fmla="*/ 3 w 92"/>
                <a:gd name="T43" fmla="*/ 3 h 98"/>
                <a:gd name="T44" fmla="*/ 2 w 92"/>
                <a:gd name="T45" fmla="*/ 2 h 98"/>
                <a:gd name="T46" fmla="*/ 2 w 92"/>
                <a:gd name="T47" fmla="*/ 2 h 98"/>
                <a:gd name="T48" fmla="*/ 2 w 92"/>
                <a:gd name="T49" fmla="*/ 2 h 98"/>
                <a:gd name="T50" fmla="*/ 2 w 92"/>
                <a:gd name="T51" fmla="*/ 2 h 98"/>
                <a:gd name="T52" fmla="*/ 2 w 92"/>
                <a:gd name="T53" fmla="*/ 2 h 98"/>
                <a:gd name="T54" fmla="*/ 1 w 92"/>
                <a:gd name="T55" fmla="*/ 2 h 98"/>
                <a:gd name="T56" fmla="*/ 1 w 92"/>
                <a:gd name="T57" fmla="*/ 1 h 98"/>
                <a:gd name="T58" fmla="*/ 1 w 92"/>
                <a:gd name="T59" fmla="*/ 1 h 98"/>
                <a:gd name="T60" fmla="*/ 1 w 92"/>
                <a:gd name="T61" fmla="*/ 1 h 98"/>
                <a:gd name="T62" fmla="*/ 1 w 92"/>
                <a:gd name="T63" fmla="*/ 1 h 98"/>
                <a:gd name="T64" fmla="*/ 1 w 92"/>
                <a:gd name="T65" fmla="*/ 1 h 98"/>
                <a:gd name="T66" fmla="*/ 1 w 92"/>
                <a:gd name="T67" fmla="*/ 0 h 98"/>
                <a:gd name="T68" fmla="*/ 1 w 92"/>
                <a:gd name="T69" fmla="*/ 0 h 98"/>
                <a:gd name="T70" fmla="*/ 1 w 92"/>
                <a:gd name="T71" fmla="*/ 0 h 98"/>
                <a:gd name="T72" fmla="*/ 0 w 92"/>
                <a:gd name="T73" fmla="*/ 0 h 98"/>
                <a:gd name="T74" fmla="*/ 0 w 92"/>
                <a:gd name="T75" fmla="*/ 0 h 98"/>
                <a:gd name="T76" fmla="*/ 0 w 92"/>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98"/>
                <a:gd name="T119" fmla="*/ 92 w 92"/>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98">
                  <a:moveTo>
                    <a:pt x="0" y="0"/>
                  </a:moveTo>
                  <a:lnTo>
                    <a:pt x="0" y="0"/>
                  </a:lnTo>
                  <a:lnTo>
                    <a:pt x="0" y="9"/>
                  </a:lnTo>
                  <a:lnTo>
                    <a:pt x="1" y="19"/>
                  </a:lnTo>
                  <a:lnTo>
                    <a:pt x="3" y="28"/>
                  </a:lnTo>
                  <a:lnTo>
                    <a:pt x="6" y="38"/>
                  </a:lnTo>
                  <a:lnTo>
                    <a:pt x="11" y="46"/>
                  </a:lnTo>
                  <a:lnTo>
                    <a:pt x="15" y="55"/>
                  </a:lnTo>
                  <a:lnTo>
                    <a:pt x="20" y="62"/>
                  </a:lnTo>
                  <a:lnTo>
                    <a:pt x="26" y="69"/>
                  </a:lnTo>
                  <a:lnTo>
                    <a:pt x="32" y="75"/>
                  </a:lnTo>
                  <a:lnTo>
                    <a:pt x="40" y="81"/>
                  </a:lnTo>
                  <a:lnTo>
                    <a:pt x="47" y="86"/>
                  </a:lnTo>
                  <a:lnTo>
                    <a:pt x="55" y="91"/>
                  </a:lnTo>
                  <a:lnTo>
                    <a:pt x="63" y="93"/>
                  </a:lnTo>
                  <a:lnTo>
                    <a:pt x="73" y="96"/>
                  </a:lnTo>
                  <a:lnTo>
                    <a:pt x="82" y="97"/>
                  </a:lnTo>
                  <a:lnTo>
                    <a:pt x="92" y="98"/>
                  </a:lnTo>
                  <a:lnTo>
                    <a:pt x="92" y="72"/>
                  </a:lnTo>
                  <a:lnTo>
                    <a:pt x="84" y="70"/>
                  </a:lnTo>
                  <a:lnTo>
                    <a:pt x="78" y="69"/>
                  </a:lnTo>
                  <a:lnTo>
                    <a:pt x="70" y="68"/>
                  </a:lnTo>
                  <a:lnTo>
                    <a:pt x="65" y="66"/>
                  </a:lnTo>
                  <a:lnTo>
                    <a:pt x="58" y="62"/>
                  </a:lnTo>
                  <a:lnTo>
                    <a:pt x="53" y="58"/>
                  </a:lnTo>
                  <a:lnTo>
                    <a:pt x="47" y="55"/>
                  </a:lnTo>
                  <a:lnTo>
                    <a:pt x="43" y="50"/>
                  </a:lnTo>
                  <a:lnTo>
                    <a:pt x="39" y="45"/>
                  </a:lnTo>
                  <a:lnTo>
                    <a:pt x="34" y="39"/>
                  </a:lnTo>
                  <a:lnTo>
                    <a:pt x="31" y="33"/>
                  </a:lnTo>
                  <a:lnTo>
                    <a:pt x="29" y="27"/>
                  </a:lnTo>
                  <a:lnTo>
                    <a:pt x="27" y="21"/>
                  </a:lnTo>
                  <a:lnTo>
                    <a:pt x="25" y="14"/>
                  </a:lnTo>
                  <a:lnTo>
                    <a:pt x="24" y="7"/>
                  </a:lnTo>
                  <a:lnTo>
                    <a:pt x="24" y="0"/>
                  </a:lnTo>
                  <a:lnTo>
                    <a:pt x="0" y="0"/>
                  </a:lnTo>
                  <a:close/>
                </a:path>
              </a:pathLst>
            </a:custGeom>
            <a:solidFill>
              <a:srgbClr val="1F1A17"/>
            </a:solidFill>
            <a:ln w="9525">
              <a:noFill/>
              <a:round/>
              <a:headEnd/>
              <a:tailEnd/>
            </a:ln>
          </p:spPr>
          <p:txBody>
            <a:bodyPr/>
            <a:lstStyle/>
            <a:p>
              <a:endParaRPr lang="en-US"/>
            </a:p>
          </p:txBody>
        </p:sp>
        <p:sp>
          <p:nvSpPr>
            <p:cNvPr id="45434" name="Freeform 371"/>
            <p:cNvSpPr>
              <a:spLocks/>
            </p:cNvSpPr>
            <p:nvPr/>
          </p:nvSpPr>
          <p:spPr bwMode="auto">
            <a:xfrm>
              <a:off x="1677" y="3770"/>
              <a:ext cx="31" cy="34"/>
            </a:xfrm>
            <a:custGeom>
              <a:avLst/>
              <a:gdLst>
                <a:gd name="T0" fmla="*/ 3 w 92"/>
                <a:gd name="T1" fmla="*/ 0 h 102"/>
                <a:gd name="T2" fmla="*/ 3 w 92"/>
                <a:gd name="T3" fmla="*/ 0 h 102"/>
                <a:gd name="T4" fmla="*/ 3 w 92"/>
                <a:gd name="T5" fmla="*/ 0 h 102"/>
                <a:gd name="T6" fmla="*/ 3 w 92"/>
                <a:gd name="T7" fmla="*/ 0 h 102"/>
                <a:gd name="T8" fmla="*/ 2 w 92"/>
                <a:gd name="T9" fmla="*/ 0 h 102"/>
                <a:gd name="T10" fmla="*/ 2 w 92"/>
                <a:gd name="T11" fmla="*/ 0 h 102"/>
                <a:gd name="T12" fmla="*/ 2 w 92"/>
                <a:gd name="T13" fmla="*/ 0 h 102"/>
                <a:gd name="T14" fmla="*/ 1 w 92"/>
                <a:gd name="T15" fmla="*/ 1 h 102"/>
                <a:gd name="T16" fmla="*/ 1 w 92"/>
                <a:gd name="T17" fmla="*/ 1 h 102"/>
                <a:gd name="T18" fmla="*/ 1 w 92"/>
                <a:gd name="T19" fmla="*/ 1 h 102"/>
                <a:gd name="T20" fmla="*/ 1 w 92"/>
                <a:gd name="T21" fmla="*/ 1 h 102"/>
                <a:gd name="T22" fmla="*/ 1 w 92"/>
                <a:gd name="T23" fmla="*/ 2 h 102"/>
                <a:gd name="T24" fmla="*/ 0 w 92"/>
                <a:gd name="T25" fmla="*/ 2 h 102"/>
                <a:gd name="T26" fmla="*/ 0 w 92"/>
                <a:gd name="T27" fmla="*/ 2 h 102"/>
                <a:gd name="T28" fmla="*/ 0 w 92"/>
                <a:gd name="T29" fmla="*/ 3 h 102"/>
                <a:gd name="T30" fmla="*/ 0 w 92"/>
                <a:gd name="T31" fmla="*/ 3 h 102"/>
                <a:gd name="T32" fmla="*/ 0 w 92"/>
                <a:gd name="T33" fmla="*/ 3 h 102"/>
                <a:gd name="T34" fmla="*/ 0 w 92"/>
                <a:gd name="T35" fmla="*/ 4 h 102"/>
                <a:gd name="T36" fmla="*/ 1 w 92"/>
                <a:gd name="T37" fmla="*/ 4 h 102"/>
                <a:gd name="T38" fmla="*/ 1 w 92"/>
                <a:gd name="T39" fmla="*/ 3 h 102"/>
                <a:gd name="T40" fmla="*/ 1 w 92"/>
                <a:gd name="T41" fmla="*/ 3 h 102"/>
                <a:gd name="T42" fmla="*/ 1 w 92"/>
                <a:gd name="T43" fmla="*/ 3 h 102"/>
                <a:gd name="T44" fmla="*/ 1 w 92"/>
                <a:gd name="T45" fmla="*/ 3 h 102"/>
                <a:gd name="T46" fmla="*/ 1 w 92"/>
                <a:gd name="T47" fmla="*/ 2 h 102"/>
                <a:gd name="T48" fmla="*/ 1 w 92"/>
                <a:gd name="T49" fmla="*/ 2 h 102"/>
                <a:gd name="T50" fmla="*/ 1 w 92"/>
                <a:gd name="T51" fmla="*/ 2 h 102"/>
                <a:gd name="T52" fmla="*/ 2 w 92"/>
                <a:gd name="T53" fmla="*/ 2 h 102"/>
                <a:gd name="T54" fmla="*/ 2 w 92"/>
                <a:gd name="T55" fmla="*/ 2 h 102"/>
                <a:gd name="T56" fmla="*/ 2 w 92"/>
                <a:gd name="T57" fmla="*/ 1 h 102"/>
                <a:gd name="T58" fmla="*/ 2 w 92"/>
                <a:gd name="T59" fmla="*/ 1 h 102"/>
                <a:gd name="T60" fmla="*/ 2 w 92"/>
                <a:gd name="T61" fmla="*/ 1 h 102"/>
                <a:gd name="T62" fmla="*/ 3 w 92"/>
                <a:gd name="T63" fmla="*/ 1 h 102"/>
                <a:gd name="T64" fmla="*/ 3 w 92"/>
                <a:gd name="T65" fmla="*/ 1 h 102"/>
                <a:gd name="T66" fmla="*/ 3 w 92"/>
                <a:gd name="T67" fmla="*/ 1 h 102"/>
                <a:gd name="T68" fmla="*/ 3 w 92"/>
                <a:gd name="T69" fmla="*/ 1 h 102"/>
                <a:gd name="T70" fmla="*/ 3 w 92"/>
                <a:gd name="T71" fmla="*/ 1 h 102"/>
                <a:gd name="T72" fmla="*/ 3 w 92"/>
                <a:gd name="T73" fmla="*/ 0 h 102"/>
                <a:gd name="T74" fmla="*/ 3 w 92"/>
                <a:gd name="T75" fmla="*/ 0 h 102"/>
                <a:gd name="T76" fmla="*/ 3 w 92"/>
                <a:gd name="T77" fmla="*/ 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102"/>
                <a:gd name="T119" fmla="*/ 92 w 92"/>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102">
                  <a:moveTo>
                    <a:pt x="92" y="0"/>
                  </a:moveTo>
                  <a:lnTo>
                    <a:pt x="92" y="0"/>
                  </a:lnTo>
                  <a:lnTo>
                    <a:pt x="82" y="0"/>
                  </a:lnTo>
                  <a:lnTo>
                    <a:pt x="73" y="1"/>
                  </a:lnTo>
                  <a:lnTo>
                    <a:pt x="63" y="3"/>
                  </a:lnTo>
                  <a:lnTo>
                    <a:pt x="55" y="7"/>
                  </a:lnTo>
                  <a:lnTo>
                    <a:pt x="47" y="12"/>
                  </a:lnTo>
                  <a:lnTo>
                    <a:pt x="40" y="17"/>
                  </a:lnTo>
                  <a:lnTo>
                    <a:pt x="32" y="23"/>
                  </a:lnTo>
                  <a:lnTo>
                    <a:pt x="26" y="29"/>
                  </a:lnTo>
                  <a:lnTo>
                    <a:pt x="20" y="36"/>
                  </a:lnTo>
                  <a:lnTo>
                    <a:pt x="15" y="44"/>
                  </a:lnTo>
                  <a:lnTo>
                    <a:pt x="11" y="53"/>
                  </a:lnTo>
                  <a:lnTo>
                    <a:pt x="6" y="61"/>
                  </a:lnTo>
                  <a:lnTo>
                    <a:pt x="3" y="71"/>
                  </a:lnTo>
                  <a:lnTo>
                    <a:pt x="1" y="81"/>
                  </a:lnTo>
                  <a:lnTo>
                    <a:pt x="0" y="91"/>
                  </a:lnTo>
                  <a:lnTo>
                    <a:pt x="0" y="102"/>
                  </a:lnTo>
                  <a:lnTo>
                    <a:pt x="24" y="102"/>
                  </a:lnTo>
                  <a:lnTo>
                    <a:pt x="24" y="93"/>
                  </a:lnTo>
                  <a:lnTo>
                    <a:pt x="25" y="86"/>
                  </a:lnTo>
                  <a:lnTo>
                    <a:pt x="27" y="79"/>
                  </a:lnTo>
                  <a:lnTo>
                    <a:pt x="29" y="72"/>
                  </a:lnTo>
                  <a:lnTo>
                    <a:pt x="31" y="65"/>
                  </a:lnTo>
                  <a:lnTo>
                    <a:pt x="34" y="59"/>
                  </a:lnTo>
                  <a:lnTo>
                    <a:pt x="39" y="53"/>
                  </a:lnTo>
                  <a:lnTo>
                    <a:pt x="43" y="48"/>
                  </a:lnTo>
                  <a:lnTo>
                    <a:pt x="47" y="43"/>
                  </a:lnTo>
                  <a:lnTo>
                    <a:pt x="53" y="38"/>
                  </a:lnTo>
                  <a:lnTo>
                    <a:pt x="58" y="35"/>
                  </a:lnTo>
                  <a:lnTo>
                    <a:pt x="65" y="32"/>
                  </a:lnTo>
                  <a:lnTo>
                    <a:pt x="71" y="30"/>
                  </a:lnTo>
                  <a:lnTo>
                    <a:pt x="78" y="27"/>
                  </a:lnTo>
                  <a:lnTo>
                    <a:pt x="84" y="26"/>
                  </a:lnTo>
                  <a:lnTo>
                    <a:pt x="92" y="26"/>
                  </a:lnTo>
                  <a:lnTo>
                    <a:pt x="92" y="0"/>
                  </a:lnTo>
                  <a:close/>
                </a:path>
              </a:pathLst>
            </a:custGeom>
            <a:solidFill>
              <a:srgbClr val="1F1A17"/>
            </a:solidFill>
            <a:ln w="9525">
              <a:noFill/>
              <a:round/>
              <a:headEnd/>
              <a:tailEnd/>
            </a:ln>
          </p:spPr>
          <p:txBody>
            <a:bodyPr/>
            <a:lstStyle/>
            <a:p>
              <a:endParaRPr lang="en-US"/>
            </a:p>
          </p:txBody>
        </p:sp>
        <p:sp>
          <p:nvSpPr>
            <p:cNvPr id="45435" name="Freeform 372"/>
            <p:cNvSpPr>
              <a:spLocks/>
            </p:cNvSpPr>
            <p:nvPr/>
          </p:nvSpPr>
          <p:spPr bwMode="auto">
            <a:xfrm>
              <a:off x="1708" y="3770"/>
              <a:ext cx="30" cy="34"/>
            </a:xfrm>
            <a:custGeom>
              <a:avLst/>
              <a:gdLst>
                <a:gd name="T0" fmla="*/ 3 w 91"/>
                <a:gd name="T1" fmla="*/ 4 h 102"/>
                <a:gd name="T2" fmla="*/ 3 w 91"/>
                <a:gd name="T3" fmla="*/ 4 h 102"/>
                <a:gd name="T4" fmla="*/ 3 w 91"/>
                <a:gd name="T5" fmla="*/ 3 h 102"/>
                <a:gd name="T6" fmla="*/ 3 w 91"/>
                <a:gd name="T7" fmla="*/ 3 h 102"/>
                <a:gd name="T8" fmla="*/ 3 w 91"/>
                <a:gd name="T9" fmla="*/ 3 h 102"/>
                <a:gd name="T10" fmla="*/ 3 w 91"/>
                <a:gd name="T11" fmla="*/ 2 h 102"/>
                <a:gd name="T12" fmla="*/ 3 w 91"/>
                <a:gd name="T13" fmla="*/ 2 h 102"/>
                <a:gd name="T14" fmla="*/ 3 w 91"/>
                <a:gd name="T15" fmla="*/ 2 h 102"/>
                <a:gd name="T16" fmla="*/ 3 w 91"/>
                <a:gd name="T17" fmla="*/ 1 h 102"/>
                <a:gd name="T18" fmla="*/ 2 w 91"/>
                <a:gd name="T19" fmla="*/ 1 h 102"/>
                <a:gd name="T20" fmla="*/ 2 w 91"/>
                <a:gd name="T21" fmla="*/ 1 h 102"/>
                <a:gd name="T22" fmla="*/ 2 w 91"/>
                <a:gd name="T23" fmla="*/ 1 h 102"/>
                <a:gd name="T24" fmla="*/ 2 w 91"/>
                <a:gd name="T25" fmla="*/ 0 h 102"/>
                <a:gd name="T26" fmla="*/ 1 w 91"/>
                <a:gd name="T27" fmla="*/ 0 h 102"/>
                <a:gd name="T28" fmla="*/ 1 w 91"/>
                <a:gd name="T29" fmla="*/ 0 h 102"/>
                <a:gd name="T30" fmla="*/ 1 w 91"/>
                <a:gd name="T31" fmla="*/ 0 h 102"/>
                <a:gd name="T32" fmla="*/ 0 w 91"/>
                <a:gd name="T33" fmla="*/ 0 h 102"/>
                <a:gd name="T34" fmla="*/ 0 w 91"/>
                <a:gd name="T35" fmla="*/ 0 h 102"/>
                <a:gd name="T36" fmla="*/ 0 w 91"/>
                <a:gd name="T37" fmla="*/ 1 h 102"/>
                <a:gd name="T38" fmla="*/ 0 w 91"/>
                <a:gd name="T39" fmla="*/ 1 h 102"/>
                <a:gd name="T40" fmla="*/ 1 w 91"/>
                <a:gd name="T41" fmla="*/ 1 h 102"/>
                <a:gd name="T42" fmla="*/ 1 w 91"/>
                <a:gd name="T43" fmla="*/ 1 h 102"/>
                <a:gd name="T44" fmla="*/ 1 w 91"/>
                <a:gd name="T45" fmla="*/ 1 h 102"/>
                <a:gd name="T46" fmla="*/ 1 w 91"/>
                <a:gd name="T47" fmla="*/ 1 h 102"/>
                <a:gd name="T48" fmla="*/ 1 w 91"/>
                <a:gd name="T49" fmla="*/ 1 h 102"/>
                <a:gd name="T50" fmla="*/ 2 w 91"/>
                <a:gd name="T51" fmla="*/ 2 h 102"/>
                <a:gd name="T52" fmla="*/ 2 w 91"/>
                <a:gd name="T53" fmla="*/ 2 h 102"/>
                <a:gd name="T54" fmla="*/ 2 w 91"/>
                <a:gd name="T55" fmla="*/ 2 h 102"/>
                <a:gd name="T56" fmla="*/ 2 w 91"/>
                <a:gd name="T57" fmla="*/ 2 h 102"/>
                <a:gd name="T58" fmla="*/ 2 w 91"/>
                <a:gd name="T59" fmla="*/ 2 h 102"/>
                <a:gd name="T60" fmla="*/ 2 w 91"/>
                <a:gd name="T61" fmla="*/ 3 h 102"/>
                <a:gd name="T62" fmla="*/ 2 w 91"/>
                <a:gd name="T63" fmla="*/ 3 h 102"/>
                <a:gd name="T64" fmla="*/ 2 w 91"/>
                <a:gd name="T65" fmla="*/ 3 h 102"/>
                <a:gd name="T66" fmla="*/ 2 w 91"/>
                <a:gd name="T67" fmla="*/ 3 h 102"/>
                <a:gd name="T68" fmla="*/ 2 w 91"/>
                <a:gd name="T69" fmla="*/ 4 h 102"/>
                <a:gd name="T70" fmla="*/ 2 w 91"/>
                <a:gd name="T71" fmla="*/ 4 h 102"/>
                <a:gd name="T72" fmla="*/ 3 w 91"/>
                <a:gd name="T73" fmla="*/ 4 h 102"/>
                <a:gd name="T74" fmla="*/ 3 w 91"/>
                <a:gd name="T75" fmla="*/ 4 h 102"/>
                <a:gd name="T76" fmla="*/ 3 w 91"/>
                <a:gd name="T77" fmla="*/ 4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02"/>
                <a:gd name="T119" fmla="*/ 91 w 91"/>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02">
                  <a:moveTo>
                    <a:pt x="91" y="102"/>
                  </a:moveTo>
                  <a:lnTo>
                    <a:pt x="91" y="102"/>
                  </a:lnTo>
                  <a:lnTo>
                    <a:pt x="91" y="91"/>
                  </a:lnTo>
                  <a:lnTo>
                    <a:pt x="90" y="81"/>
                  </a:lnTo>
                  <a:lnTo>
                    <a:pt x="88" y="71"/>
                  </a:lnTo>
                  <a:lnTo>
                    <a:pt x="85" y="61"/>
                  </a:lnTo>
                  <a:lnTo>
                    <a:pt x="81" y="53"/>
                  </a:lnTo>
                  <a:lnTo>
                    <a:pt x="76" y="44"/>
                  </a:lnTo>
                  <a:lnTo>
                    <a:pt x="71" y="36"/>
                  </a:lnTo>
                  <a:lnTo>
                    <a:pt x="65" y="29"/>
                  </a:lnTo>
                  <a:lnTo>
                    <a:pt x="59" y="23"/>
                  </a:lnTo>
                  <a:lnTo>
                    <a:pt x="51" y="17"/>
                  </a:lnTo>
                  <a:lnTo>
                    <a:pt x="44" y="12"/>
                  </a:lnTo>
                  <a:lnTo>
                    <a:pt x="36" y="7"/>
                  </a:lnTo>
                  <a:lnTo>
                    <a:pt x="28" y="3"/>
                  </a:lnTo>
                  <a:lnTo>
                    <a:pt x="18" y="1"/>
                  </a:lnTo>
                  <a:lnTo>
                    <a:pt x="9" y="0"/>
                  </a:lnTo>
                  <a:lnTo>
                    <a:pt x="0" y="0"/>
                  </a:lnTo>
                  <a:lnTo>
                    <a:pt x="0" y="26"/>
                  </a:lnTo>
                  <a:lnTo>
                    <a:pt x="7" y="26"/>
                  </a:lnTo>
                  <a:lnTo>
                    <a:pt x="14" y="27"/>
                  </a:lnTo>
                  <a:lnTo>
                    <a:pt x="20" y="30"/>
                  </a:lnTo>
                  <a:lnTo>
                    <a:pt x="27" y="32"/>
                  </a:lnTo>
                  <a:lnTo>
                    <a:pt x="33" y="35"/>
                  </a:lnTo>
                  <a:lnTo>
                    <a:pt x="38" y="38"/>
                  </a:lnTo>
                  <a:lnTo>
                    <a:pt x="44" y="43"/>
                  </a:lnTo>
                  <a:lnTo>
                    <a:pt x="48" y="48"/>
                  </a:lnTo>
                  <a:lnTo>
                    <a:pt x="52" y="53"/>
                  </a:lnTo>
                  <a:lnTo>
                    <a:pt x="57" y="59"/>
                  </a:lnTo>
                  <a:lnTo>
                    <a:pt x="60" y="65"/>
                  </a:lnTo>
                  <a:lnTo>
                    <a:pt x="62" y="72"/>
                  </a:lnTo>
                  <a:lnTo>
                    <a:pt x="64" y="79"/>
                  </a:lnTo>
                  <a:lnTo>
                    <a:pt x="67" y="86"/>
                  </a:lnTo>
                  <a:lnTo>
                    <a:pt x="68" y="93"/>
                  </a:lnTo>
                  <a:lnTo>
                    <a:pt x="68" y="102"/>
                  </a:lnTo>
                  <a:lnTo>
                    <a:pt x="91" y="102"/>
                  </a:lnTo>
                  <a:close/>
                </a:path>
              </a:pathLst>
            </a:custGeom>
            <a:solidFill>
              <a:srgbClr val="1F1A17"/>
            </a:solidFill>
            <a:ln w="9525">
              <a:noFill/>
              <a:round/>
              <a:headEnd/>
              <a:tailEnd/>
            </a:ln>
          </p:spPr>
          <p:txBody>
            <a:bodyPr/>
            <a:lstStyle/>
            <a:p>
              <a:endParaRPr lang="en-US"/>
            </a:p>
          </p:txBody>
        </p:sp>
        <p:sp>
          <p:nvSpPr>
            <p:cNvPr id="45436" name="Freeform 373"/>
            <p:cNvSpPr>
              <a:spLocks/>
            </p:cNvSpPr>
            <p:nvPr/>
          </p:nvSpPr>
          <p:spPr bwMode="auto">
            <a:xfrm>
              <a:off x="1876" y="3606"/>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5"/>
                  </a:lnTo>
                  <a:lnTo>
                    <a:pt x="124" y="92"/>
                  </a:lnTo>
                  <a:lnTo>
                    <a:pt x="122" y="98"/>
                  </a:lnTo>
                  <a:lnTo>
                    <a:pt x="120" y="104"/>
                  </a:lnTo>
                  <a:lnTo>
                    <a:pt x="117" y="110"/>
                  </a:lnTo>
                  <a:lnTo>
                    <a:pt x="113" y="116"/>
                  </a:lnTo>
                  <a:lnTo>
                    <a:pt x="109" y="121"/>
                  </a:lnTo>
                  <a:lnTo>
                    <a:pt x="105" y="124"/>
                  </a:lnTo>
                  <a:lnTo>
                    <a:pt x="99" y="129"/>
                  </a:lnTo>
                  <a:lnTo>
                    <a:pt x="95" y="133"/>
                  </a:lnTo>
                  <a:lnTo>
                    <a:pt x="88" y="135"/>
                  </a:lnTo>
                  <a:lnTo>
                    <a:pt x="83" y="137"/>
                  </a:lnTo>
                  <a:lnTo>
                    <a:pt x="77" y="139"/>
                  </a:lnTo>
                  <a:lnTo>
                    <a:pt x="70" y="140"/>
                  </a:lnTo>
                  <a:lnTo>
                    <a:pt x="64" y="140"/>
                  </a:lnTo>
                  <a:lnTo>
                    <a:pt x="57" y="140"/>
                  </a:lnTo>
                  <a:lnTo>
                    <a:pt x="51" y="139"/>
                  </a:lnTo>
                  <a:lnTo>
                    <a:pt x="44" y="137"/>
                  </a:lnTo>
                  <a:lnTo>
                    <a:pt x="39" y="135"/>
                  </a:lnTo>
                  <a:lnTo>
                    <a:pt x="33" y="133"/>
                  </a:lnTo>
                  <a:lnTo>
                    <a:pt x="28" y="129"/>
                  </a:lnTo>
                  <a:lnTo>
                    <a:pt x="23" y="124"/>
                  </a:lnTo>
                  <a:lnTo>
                    <a:pt x="18" y="121"/>
                  </a:lnTo>
                  <a:lnTo>
                    <a:pt x="14" y="116"/>
                  </a:lnTo>
                  <a:lnTo>
                    <a:pt x="11" y="110"/>
                  </a:lnTo>
                  <a:lnTo>
                    <a:pt x="7" y="104"/>
                  </a:lnTo>
                  <a:lnTo>
                    <a:pt x="5" y="98"/>
                  </a:lnTo>
                  <a:lnTo>
                    <a:pt x="3" y="92"/>
                  </a:lnTo>
                  <a:lnTo>
                    <a:pt x="1" y="85"/>
                  </a:lnTo>
                  <a:lnTo>
                    <a:pt x="1" y="77"/>
                  </a:lnTo>
                  <a:lnTo>
                    <a:pt x="0" y="70"/>
                  </a:lnTo>
                  <a:lnTo>
                    <a:pt x="1" y="62"/>
                  </a:lnTo>
                  <a:lnTo>
                    <a:pt x="1" y="56"/>
                  </a:lnTo>
                  <a:lnTo>
                    <a:pt x="3" y="49"/>
                  </a:lnTo>
                  <a:lnTo>
                    <a:pt x="5" y="41"/>
                  </a:lnTo>
                  <a:lnTo>
                    <a:pt x="7" y="35"/>
                  </a:lnTo>
                  <a:lnTo>
                    <a:pt x="11" y="30"/>
                  </a:lnTo>
                  <a:lnTo>
                    <a:pt x="14" y="25"/>
                  </a:lnTo>
                  <a:lnTo>
                    <a:pt x="18" y="20"/>
                  </a:lnTo>
                  <a:lnTo>
                    <a:pt x="23" y="15"/>
                  </a:lnTo>
                  <a:lnTo>
                    <a:pt x="28" y="12"/>
                  </a:lnTo>
                  <a:lnTo>
                    <a:pt x="33" y="8"/>
                  </a:lnTo>
                  <a:lnTo>
                    <a:pt x="39" y="4"/>
                  </a:lnTo>
                  <a:lnTo>
                    <a:pt x="44" y="2"/>
                  </a:lnTo>
                  <a:lnTo>
                    <a:pt x="51" y="1"/>
                  </a:lnTo>
                  <a:lnTo>
                    <a:pt x="57" y="0"/>
                  </a:lnTo>
                  <a:lnTo>
                    <a:pt x="64" y="0"/>
                  </a:lnTo>
                  <a:lnTo>
                    <a:pt x="70" y="0"/>
                  </a:lnTo>
                  <a:lnTo>
                    <a:pt x="77" y="1"/>
                  </a:lnTo>
                  <a:lnTo>
                    <a:pt x="83" y="2"/>
                  </a:lnTo>
                  <a:lnTo>
                    <a:pt x="88" y="4"/>
                  </a:lnTo>
                  <a:lnTo>
                    <a:pt x="95" y="8"/>
                  </a:lnTo>
                  <a:lnTo>
                    <a:pt x="99" y="12"/>
                  </a:lnTo>
                  <a:lnTo>
                    <a:pt x="105" y="15"/>
                  </a:lnTo>
                  <a:lnTo>
                    <a:pt x="109" y="20"/>
                  </a:lnTo>
                  <a:lnTo>
                    <a:pt x="113" y="25"/>
                  </a:lnTo>
                  <a:lnTo>
                    <a:pt x="117" y="30"/>
                  </a:lnTo>
                  <a:lnTo>
                    <a:pt x="120" y="35"/>
                  </a:lnTo>
                  <a:lnTo>
                    <a:pt x="122" y="41"/>
                  </a:lnTo>
                  <a:lnTo>
                    <a:pt x="124" y="49"/>
                  </a:lnTo>
                  <a:lnTo>
                    <a:pt x="126" y="56"/>
                  </a:lnTo>
                  <a:lnTo>
                    <a:pt x="126" y="62"/>
                  </a:lnTo>
                  <a:lnTo>
                    <a:pt x="127" y="70"/>
                  </a:lnTo>
                  <a:close/>
                </a:path>
              </a:pathLst>
            </a:custGeom>
            <a:solidFill>
              <a:srgbClr val="E87A41"/>
            </a:solidFill>
            <a:ln w="9525">
              <a:noFill/>
              <a:round/>
              <a:headEnd/>
              <a:tailEnd/>
            </a:ln>
          </p:spPr>
          <p:txBody>
            <a:bodyPr/>
            <a:lstStyle/>
            <a:p>
              <a:endParaRPr lang="en-US"/>
            </a:p>
          </p:txBody>
        </p:sp>
        <p:sp>
          <p:nvSpPr>
            <p:cNvPr id="45437" name="Freeform 374"/>
            <p:cNvSpPr>
              <a:spLocks/>
            </p:cNvSpPr>
            <p:nvPr/>
          </p:nvSpPr>
          <p:spPr bwMode="auto">
            <a:xfrm>
              <a:off x="1897" y="3630"/>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7" y="83"/>
                  </a:lnTo>
                  <a:lnTo>
                    <a:pt x="15" y="82"/>
                  </a:lnTo>
                  <a:lnTo>
                    <a:pt x="22" y="80"/>
                  </a:lnTo>
                  <a:lnTo>
                    <a:pt x="30" y="77"/>
                  </a:lnTo>
                  <a:lnTo>
                    <a:pt x="36" y="73"/>
                  </a:lnTo>
                  <a:lnTo>
                    <a:pt x="43" y="70"/>
                  </a:lnTo>
                  <a:lnTo>
                    <a:pt x="48" y="65"/>
                  </a:lnTo>
                  <a:lnTo>
                    <a:pt x="54" y="60"/>
                  </a:lnTo>
                  <a:lnTo>
                    <a:pt x="58" y="54"/>
                  </a:lnTo>
                  <a:lnTo>
                    <a:pt x="62" y="47"/>
                  </a:lnTo>
                  <a:lnTo>
                    <a:pt x="67" y="40"/>
                  </a:lnTo>
                  <a:lnTo>
                    <a:pt x="70" y="33"/>
                  </a:lnTo>
                  <a:lnTo>
                    <a:pt x="72" y="25"/>
                  </a:lnTo>
                  <a:lnTo>
                    <a:pt x="74" y="17"/>
                  </a:lnTo>
                  <a:lnTo>
                    <a:pt x="75" y="9"/>
                  </a:lnTo>
                  <a:lnTo>
                    <a:pt x="75" y="0"/>
                  </a:lnTo>
                  <a:lnTo>
                    <a:pt x="51" y="0"/>
                  </a:lnTo>
                  <a:lnTo>
                    <a:pt x="50" y="6"/>
                  </a:lnTo>
                  <a:lnTo>
                    <a:pt x="50" y="12"/>
                  </a:lnTo>
                  <a:lnTo>
                    <a:pt x="49" y="17"/>
                  </a:lnTo>
                  <a:lnTo>
                    <a:pt x="47" y="23"/>
                  </a:lnTo>
                  <a:lnTo>
                    <a:pt x="45" y="28"/>
                  </a:lnTo>
                  <a:lnTo>
                    <a:pt x="43" y="33"/>
                  </a:lnTo>
                  <a:lnTo>
                    <a:pt x="40" y="36"/>
                  </a:lnTo>
                  <a:lnTo>
                    <a:pt x="36" y="41"/>
                  </a:lnTo>
                  <a:lnTo>
                    <a:pt x="33" y="45"/>
                  </a:lnTo>
                  <a:lnTo>
                    <a:pt x="29" y="47"/>
                  </a:lnTo>
                  <a:lnTo>
                    <a:pt x="24" y="51"/>
                  </a:lnTo>
                  <a:lnTo>
                    <a:pt x="20" y="53"/>
                  </a:lnTo>
                  <a:lnTo>
                    <a:pt x="16" y="54"/>
                  </a:lnTo>
                  <a:lnTo>
                    <a:pt x="10" y="55"/>
                  </a:lnTo>
                  <a:lnTo>
                    <a:pt x="5" y="57"/>
                  </a:lnTo>
                  <a:lnTo>
                    <a:pt x="0" y="57"/>
                  </a:lnTo>
                  <a:lnTo>
                    <a:pt x="0" y="84"/>
                  </a:lnTo>
                  <a:close/>
                </a:path>
              </a:pathLst>
            </a:custGeom>
            <a:solidFill>
              <a:srgbClr val="1F1A17"/>
            </a:solidFill>
            <a:ln w="9525">
              <a:noFill/>
              <a:round/>
              <a:headEnd/>
              <a:tailEnd/>
            </a:ln>
          </p:spPr>
          <p:txBody>
            <a:bodyPr/>
            <a:lstStyle/>
            <a:p>
              <a:endParaRPr lang="en-US"/>
            </a:p>
          </p:txBody>
        </p:sp>
        <p:sp>
          <p:nvSpPr>
            <p:cNvPr id="45438" name="Freeform 375"/>
            <p:cNvSpPr>
              <a:spLocks/>
            </p:cNvSpPr>
            <p:nvPr/>
          </p:nvSpPr>
          <p:spPr bwMode="auto">
            <a:xfrm>
              <a:off x="1872" y="3630"/>
              <a:ext cx="25" cy="28"/>
            </a:xfrm>
            <a:custGeom>
              <a:avLst/>
              <a:gdLst>
                <a:gd name="T0" fmla="*/ 0 w 76"/>
                <a:gd name="T1" fmla="*/ 0 h 84"/>
                <a:gd name="T2" fmla="*/ 0 w 76"/>
                <a:gd name="T3" fmla="*/ 0 h 84"/>
                <a:gd name="T4" fmla="*/ 0 w 76"/>
                <a:gd name="T5" fmla="*/ 0 h 84"/>
                <a:gd name="T6" fmla="*/ 0 w 76"/>
                <a:gd name="T7" fmla="*/ 1 h 84"/>
                <a:gd name="T8" fmla="*/ 0 w 76"/>
                <a:gd name="T9" fmla="*/ 1 h 84"/>
                <a:gd name="T10" fmla="*/ 0 w 76"/>
                <a:gd name="T11" fmla="*/ 1 h 84"/>
                <a:gd name="T12" fmla="*/ 0 w 76"/>
                <a:gd name="T13" fmla="*/ 1 h 84"/>
                <a:gd name="T14" fmla="*/ 0 w 76"/>
                <a:gd name="T15" fmla="*/ 2 h 84"/>
                <a:gd name="T16" fmla="*/ 1 w 76"/>
                <a:gd name="T17" fmla="*/ 2 h 84"/>
                <a:gd name="T18" fmla="*/ 1 w 76"/>
                <a:gd name="T19" fmla="*/ 2 h 84"/>
                <a:gd name="T20" fmla="*/ 1 w 76"/>
                <a:gd name="T21" fmla="*/ 2 h 84"/>
                <a:gd name="T22" fmla="*/ 1 w 76"/>
                <a:gd name="T23" fmla="*/ 3 h 84"/>
                <a:gd name="T24" fmla="*/ 1 w 76"/>
                <a:gd name="T25" fmla="*/ 3 h 84"/>
                <a:gd name="T26" fmla="*/ 2 w 76"/>
                <a:gd name="T27" fmla="*/ 3 h 84"/>
                <a:gd name="T28" fmla="*/ 2 w 76"/>
                <a:gd name="T29" fmla="*/ 3 h 84"/>
                <a:gd name="T30" fmla="*/ 2 w 76"/>
                <a:gd name="T31" fmla="*/ 3 h 84"/>
                <a:gd name="T32" fmla="*/ 2 w 76"/>
                <a:gd name="T33" fmla="*/ 3 h 84"/>
                <a:gd name="T34" fmla="*/ 3 w 76"/>
                <a:gd name="T35" fmla="*/ 3 h 84"/>
                <a:gd name="T36" fmla="*/ 3 w 76"/>
                <a:gd name="T37" fmla="*/ 2 h 84"/>
                <a:gd name="T38" fmla="*/ 3 w 76"/>
                <a:gd name="T39" fmla="*/ 2 h 84"/>
                <a:gd name="T40" fmla="*/ 2 w 76"/>
                <a:gd name="T41" fmla="*/ 2 h 84"/>
                <a:gd name="T42" fmla="*/ 2 w 76"/>
                <a:gd name="T43" fmla="*/ 2 h 84"/>
                <a:gd name="T44" fmla="*/ 2 w 76"/>
                <a:gd name="T45" fmla="*/ 2 h 84"/>
                <a:gd name="T46" fmla="*/ 2 w 76"/>
                <a:gd name="T47" fmla="*/ 2 h 84"/>
                <a:gd name="T48" fmla="*/ 2 w 76"/>
                <a:gd name="T49" fmla="*/ 2 h 84"/>
                <a:gd name="T50" fmla="*/ 2 w 76"/>
                <a:gd name="T51" fmla="*/ 2 h 84"/>
                <a:gd name="T52" fmla="*/ 1 w 76"/>
                <a:gd name="T53" fmla="*/ 2 h 84"/>
                <a:gd name="T54" fmla="*/ 1 w 76"/>
                <a:gd name="T55" fmla="*/ 1 h 84"/>
                <a:gd name="T56" fmla="*/ 1 w 76"/>
                <a:gd name="T57" fmla="*/ 1 h 84"/>
                <a:gd name="T58" fmla="*/ 1 w 76"/>
                <a:gd name="T59" fmla="*/ 1 h 84"/>
                <a:gd name="T60" fmla="*/ 1 w 76"/>
                <a:gd name="T61" fmla="*/ 1 h 84"/>
                <a:gd name="T62" fmla="*/ 1 w 76"/>
                <a:gd name="T63" fmla="*/ 1 h 84"/>
                <a:gd name="T64" fmla="*/ 1 w 76"/>
                <a:gd name="T65" fmla="*/ 0 h 84"/>
                <a:gd name="T66" fmla="*/ 1 w 76"/>
                <a:gd name="T67" fmla="*/ 0 h 84"/>
                <a:gd name="T68" fmla="*/ 1 w 76"/>
                <a:gd name="T69" fmla="*/ 0 h 84"/>
                <a:gd name="T70" fmla="*/ 1 w 76"/>
                <a:gd name="T71" fmla="*/ 0 h 84"/>
                <a:gd name="T72" fmla="*/ 0 w 76"/>
                <a:gd name="T73" fmla="*/ 0 h 84"/>
                <a:gd name="T74" fmla="*/ 0 w 76"/>
                <a:gd name="T75" fmla="*/ 0 h 84"/>
                <a:gd name="T76" fmla="*/ 0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0"/>
                  </a:moveTo>
                  <a:lnTo>
                    <a:pt x="0" y="0"/>
                  </a:lnTo>
                  <a:lnTo>
                    <a:pt x="0" y="9"/>
                  </a:lnTo>
                  <a:lnTo>
                    <a:pt x="1" y="17"/>
                  </a:lnTo>
                  <a:lnTo>
                    <a:pt x="3" y="25"/>
                  </a:lnTo>
                  <a:lnTo>
                    <a:pt x="5" y="33"/>
                  </a:lnTo>
                  <a:lnTo>
                    <a:pt x="9" y="40"/>
                  </a:lnTo>
                  <a:lnTo>
                    <a:pt x="13" y="47"/>
                  </a:lnTo>
                  <a:lnTo>
                    <a:pt x="17" y="54"/>
                  </a:lnTo>
                  <a:lnTo>
                    <a:pt x="22" y="60"/>
                  </a:lnTo>
                  <a:lnTo>
                    <a:pt x="27" y="65"/>
                  </a:lnTo>
                  <a:lnTo>
                    <a:pt x="34" y="70"/>
                  </a:lnTo>
                  <a:lnTo>
                    <a:pt x="39" y="73"/>
                  </a:lnTo>
                  <a:lnTo>
                    <a:pt x="45" y="77"/>
                  </a:lnTo>
                  <a:lnTo>
                    <a:pt x="53" y="80"/>
                  </a:lnTo>
                  <a:lnTo>
                    <a:pt x="61" y="82"/>
                  </a:lnTo>
                  <a:lnTo>
                    <a:pt x="68" y="83"/>
                  </a:lnTo>
                  <a:lnTo>
                    <a:pt x="76" y="84"/>
                  </a:lnTo>
                  <a:lnTo>
                    <a:pt x="76" y="57"/>
                  </a:lnTo>
                  <a:lnTo>
                    <a:pt x="70" y="57"/>
                  </a:lnTo>
                  <a:lnTo>
                    <a:pt x="65" y="55"/>
                  </a:lnTo>
                  <a:lnTo>
                    <a:pt x="59" y="54"/>
                  </a:lnTo>
                  <a:lnTo>
                    <a:pt x="55" y="53"/>
                  </a:lnTo>
                  <a:lnTo>
                    <a:pt x="51" y="51"/>
                  </a:lnTo>
                  <a:lnTo>
                    <a:pt x="46" y="47"/>
                  </a:lnTo>
                  <a:lnTo>
                    <a:pt x="42" y="45"/>
                  </a:lnTo>
                  <a:lnTo>
                    <a:pt x="39" y="41"/>
                  </a:lnTo>
                  <a:lnTo>
                    <a:pt x="36" y="36"/>
                  </a:lnTo>
                  <a:lnTo>
                    <a:pt x="32" y="33"/>
                  </a:lnTo>
                  <a:lnTo>
                    <a:pt x="30" y="28"/>
                  </a:lnTo>
                  <a:lnTo>
                    <a:pt x="28" y="23"/>
                  </a:lnTo>
                  <a:lnTo>
                    <a:pt x="27" y="17"/>
                  </a:lnTo>
                  <a:lnTo>
                    <a:pt x="25" y="12"/>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439" name="Freeform 376"/>
            <p:cNvSpPr>
              <a:spLocks/>
            </p:cNvSpPr>
            <p:nvPr/>
          </p:nvSpPr>
          <p:spPr bwMode="auto">
            <a:xfrm>
              <a:off x="1872" y="3602"/>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2"/>
                  </a:lnTo>
                  <a:lnTo>
                    <a:pt x="53" y="4"/>
                  </a:lnTo>
                  <a:lnTo>
                    <a:pt x="45" y="6"/>
                  </a:lnTo>
                  <a:lnTo>
                    <a:pt x="39" y="10"/>
                  </a:lnTo>
                  <a:lnTo>
                    <a:pt x="34" y="14"/>
                  </a:lnTo>
                  <a:lnTo>
                    <a:pt x="27" y="18"/>
                  </a:lnTo>
                  <a:lnTo>
                    <a:pt x="22" y="24"/>
                  </a:lnTo>
                  <a:lnTo>
                    <a:pt x="17" y="30"/>
                  </a:lnTo>
                  <a:lnTo>
                    <a:pt x="13" y="36"/>
                  </a:lnTo>
                  <a:lnTo>
                    <a:pt x="9" y="44"/>
                  </a:lnTo>
                  <a:lnTo>
                    <a:pt x="5" y="51"/>
                  </a:lnTo>
                  <a:lnTo>
                    <a:pt x="3" y="59"/>
                  </a:lnTo>
                  <a:lnTo>
                    <a:pt x="1" y="66"/>
                  </a:lnTo>
                  <a:lnTo>
                    <a:pt x="0" y="75"/>
                  </a:lnTo>
                  <a:lnTo>
                    <a:pt x="0" y="84"/>
                  </a:lnTo>
                  <a:lnTo>
                    <a:pt x="24" y="84"/>
                  </a:lnTo>
                  <a:lnTo>
                    <a:pt x="25" y="77"/>
                  </a:lnTo>
                  <a:lnTo>
                    <a:pt x="25" y="72"/>
                  </a:lnTo>
                  <a:lnTo>
                    <a:pt x="27" y="66"/>
                  </a:lnTo>
                  <a:lnTo>
                    <a:pt x="28" y="61"/>
                  </a:lnTo>
                  <a:lnTo>
                    <a:pt x="30" y="55"/>
                  </a:lnTo>
                  <a:lnTo>
                    <a:pt x="32" y="51"/>
                  </a:lnTo>
                  <a:lnTo>
                    <a:pt x="36" y="47"/>
                  </a:lnTo>
                  <a:lnTo>
                    <a:pt x="39" y="44"/>
                  </a:lnTo>
                  <a:lnTo>
                    <a:pt x="42" y="40"/>
                  </a:lnTo>
                  <a:lnTo>
                    <a:pt x="46" y="36"/>
                  </a:lnTo>
                  <a:lnTo>
                    <a:pt x="51" y="34"/>
                  </a:lnTo>
                  <a:lnTo>
                    <a:pt x="55" y="32"/>
                  </a:lnTo>
                  <a:lnTo>
                    <a:pt x="59" y="29"/>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440" name="Freeform 377"/>
            <p:cNvSpPr>
              <a:spLocks/>
            </p:cNvSpPr>
            <p:nvPr/>
          </p:nvSpPr>
          <p:spPr bwMode="auto">
            <a:xfrm>
              <a:off x="1897" y="3602"/>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6"/>
                  </a:lnTo>
                  <a:lnTo>
                    <a:pt x="72" y="59"/>
                  </a:lnTo>
                  <a:lnTo>
                    <a:pt x="70" y="51"/>
                  </a:lnTo>
                  <a:lnTo>
                    <a:pt x="67" y="44"/>
                  </a:lnTo>
                  <a:lnTo>
                    <a:pt x="62" y="36"/>
                  </a:lnTo>
                  <a:lnTo>
                    <a:pt x="58" y="30"/>
                  </a:lnTo>
                  <a:lnTo>
                    <a:pt x="54" y="24"/>
                  </a:lnTo>
                  <a:lnTo>
                    <a:pt x="48" y="18"/>
                  </a:lnTo>
                  <a:lnTo>
                    <a:pt x="43" y="14"/>
                  </a:lnTo>
                  <a:lnTo>
                    <a:pt x="36" y="10"/>
                  </a:lnTo>
                  <a:lnTo>
                    <a:pt x="30" y="6"/>
                  </a:lnTo>
                  <a:lnTo>
                    <a:pt x="22" y="4"/>
                  </a:lnTo>
                  <a:lnTo>
                    <a:pt x="15" y="2"/>
                  </a:lnTo>
                  <a:lnTo>
                    <a:pt x="7" y="0"/>
                  </a:lnTo>
                  <a:lnTo>
                    <a:pt x="0" y="0"/>
                  </a:lnTo>
                  <a:lnTo>
                    <a:pt x="0" y="27"/>
                  </a:lnTo>
                  <a:lnTo>
                    <a:pt x="5" y="27"/>
                  </a:lnTo>
                  <a:lnTo>
                    <a:pt x="10" y="28"/>
                  </a:lnTo>
                  <a:lnTo>
                    <a:pt x="16" y="29"/>
                  </a:lnTo>
                  <a:lnTo>
                    <a:pt x="20" y="32"/>
                  </a:lnTo>
                  <a:lnTo>
                    <a:pt x="24" y="34"/>
                  </a:lnTo>
                  <a:lnTo>
                    <a:pt x="29" y="36"/>
                  </a:lnTo>
                  <a:lnTo>
                    <a:pt x="33" y="40"/>
                  </a:lnTo>
                  <a:lnTo>
                    <a:pt x="36" y="44"/>
                  </a:lnTo>
                  <a:lnTo>
                    <a:pt x="40" y="47"/>
                  </a:lnTo>
                  <a:lnTo>
                    <a:pt x="43" y="51"/>
                  </a:lnTo>
                  <a:lnTo>
                    <a:pt x="45" y="55"/>
                  </a:lnTo>
                  <a:lnTo>
                    <a:pt x="47" y="61"/>
                  </a:lnTo>
                  <a:lnTo>
                    <a:pt x="49" y="66"/>
                  </a:lnTo>
                  <a:lnTo>
                    <a:pt x="50" y="72"/>
                  </a:lnTo>
                  <a:lnTo>
                    <a:pt x="50" y="78"/>
                  </a:lnTo>
                  <a:lnTo>
                    <a:pt x="51" y="84"/>
                  </a:lnTo>
                  <a:lnTo>
                    <a:pt x="75" y="84"/>
                  </a:lnTo>
                  <a:close/>
                </a:path>
              </a:pathLst>
            </a:custGeom>
            <a:solidFill>
              <a:srgbClr val="1F1A17"/>
            </a:solidFill>
            <a:ln w="9525">
              <a:noFill/>
              <a:round/>
              <a:headEnd/>
              <a:tailEnd/>
            </a:ln>
          </p:spPr>
          <p:txBody>
            <a:bodyPr/>
            <a:lstStyle/>
            <a:p>
              <a:endParaRPr lang="en-US"/>
            </a:p>
          </p:txBody>
        </p:sp>
        <p:sp>
          <p:nvSpPr>
            <p:cNvPr id="45441" name="Freeform 378"/>
            <p:cNvSpPr>
              <a:spLocks/>
            </p:cNvSpPr>
            <p:nvPr/>
          </p:nvSpPr>
          <p:spPr bwMode="auto">
            <a:xfrm>
              <a:off x="1581" y="3719"/>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1"/>
                  </a:moveTo>
                  <a:lnTo>
                    <a:pt x="127" y="78"/>
                  </a:lnTo>
                  <a:lnTo>
                    <a:pt x="126" y="85"/>
                  </a:lnTo>
                  <a:lnTo>
                    <a:pt x="125" y="93"/>
                  </a:lnTo>
                  <a:lnTo>
                    <a:pt x="123" y="99"/>
                  </a:lnTo>
                  <a:lnTo>
                    <a:pt x="119" y="105"/>
                  </a:lnTo>
                  <a:lnTo>
                    <a:pt x="117" y="111"/>
                  </a:lnTo>
                  <a:lnTo>
                    <a:pt x="113" y="117"/>
                  </a:lnTo>
                  <a:lnTo>
                    <a:pt x="110" y="121"/>
                  </a:lnTo>
                  <a:lnTo>
                    <a:pt x="104" y="125"/>
                  </a:lnTo>
                  <a:lnTo>
                    <a:pt x="100" y="130"/>
                  </a:lnTo>
                  <a:lnTo>
                    <a:pt x="94" y="133"/>
                  </a:lnTo>
                  <a:lnTo>
                    <a:pt x="89" y="136"/>
                  </a:lnTo>
                  <a:lnTo>
                    <a:pt x="83" y="138"/>
                  </a:lnTo>
                  <a:lnTo>
                    <a:pt x="77" y="139"/>
                  </a:lnTo>
                  <a:lnTo>
                    <a:pt x="71" y="141"/>
                  </a:lnTo>
                  <a:lnTo>
                    <a:pt x="64" y="141"/>
                  </a:lnTo>
                  <a:lnTo>
                    <a:pt x="57" y="141"/>
                  </a:lnTo>
                  <a:lnTo>
                    <a:pt x="50" y="139"/>
                  </a:lnTo>
                  <a:lnTo>
                    <a:pt x="45" y="138"/>
                  </a:lnTo>
                  <a:lnTo>
                    <a:pt x="38" y="136"/>
                  </a:lnTo>
                  <a:lnTo>
                    <a:pt x="33" y="133"/>
                  </a:lnTo>
                  <a:lnTo>
                    <a:pt x="27" y="130"/>
                  </a:lnTo>
                  <a:lnTo>
                    <a:pt x="23" y="125"/>
                  </a:lnTo>
                  <a:lnTo>
                    <a:pt x="19" y="121"/>
                  </a:lnTo>
                  <a:lnTo>
                    <a:pt x="15" y="117"/>
                  </a:lnTo>
                  <a:lnTo>
                    <a:pt x="11" y="111"/>
                  </a:lnTo>
                  <a:lnTo>
                    <a:pt x="8" y="105"/>
                  </a:lnTo>
                  <a:lnTo>
                    <a:pt x="5" y="99"/>
                  </a:lnTo>
                  <a:lnTo>
                    <a:pt x="3" y="93"/>
                  </a:lnTo>
                  <a:lnTo>
                    <a:pt x="2" y="85"/>
                  </a:lnTo>
                  <a:lnTo>
                    <a:pt x="0" y="78"/>
                  </a:lnTo>
                  <a:lnTo>
                    <a:pt x="0" y="71"/>
                  </a:lnTo>
                  <a:lnTo>
                    <a:pt x="0" y="63"/>
                  </a:lnTo>
                  <a:lnTo>
                    <a:pt x="2" y="57"/>
                  </a:lnTo>
                  <a:lnTo>
                    <a:pt x="3" y="49"/>
                  </a:lnTo>
                  <a:lnTo>
                    <a:pt x="5" y="42"/>
                  </a:lnTo>
                  <a:lnTo>
                    <a:pt x="8" y="36"/>
                  </a:lnTo>
                  <a:lnTo>
                    <a:pt x="11" y="30"/>
                  </a:lnTo>
                  <a:lnTo>
                    <a:pt x="15" y="26"/>
                  </a:lnTo>
                  <a:lnTo>
                    <a:pt x="19" y="21"/>
                  </a:lnTo>
                  <a:lnTo>
                    <a:pt x="23" y="16"/>
                  </a:lnTo>
                  <a:lnTo>
                    <a:pt x="27" y="12"/>
                  </a:lnTo>
                  <a:lnTo>
                    <a:pt x="33" y="9"/>
                  </a:lnTo>
                  <a:lnTo>
                    <a:pt x="38" y="5"/>
                  </a:lnTo>
                  <a:lnTo>
                    <a:pt x="45" y="3"/>
                  </a:lnTo>
                  <a:lnTo>
                    <a:pt x="50" y="2"/>
                  </a:lnTo>
                  <a:lnTo>
                    <a:pt x="57" y="0"/>
                  </a:lnTo>
                  <a:lnTo>
                    <a:pt x="64" y="0"/>
                  </a:lnTo>
                  <a:lnTo>
                    <a:pt x="71" y="0"/>
                  </a:lnTo>
                  <a:lnTo>
                    <a:pt x="77" y="2"/>
                  </a:lnTo>
                  <a:lnTo>
                    <a:pt x="83" y="3"/>
                  </a:lnTo>
                  <a:lnTo>
                    <a:pt x="89" y="5"/>
                  </a:lnTo>
                  <a:lnTo>
                    <a:pt x="94" y="9"/>
                  </a:lnTo>
                  <a:lnTo>
                    <a:pt x="100" y="12"/>
                  </a:lnTo>
                  <a:lnTo>
                    <a:pt x="104" y="16"/>
                  </a:lnTo>
                  <a:lnTo>
                    <a:pt x="110" y="21"/>
                  </a:lnTo>
                  <a:lnTo>
                    <a:pt x="113" y="26"/>
                  </a:lnTo>
                  <a:lnTo>
                    <a:pt x="117" y="30"/>
                  </a:lnTo>
                  <a:lnTo>
                    <a:pt x="119" y="36"/>
                  </a:lnTo>
                  <a:lnTo>
                    <a:pt x="123" y="42"/>
                  </a:lnTo>
                  <a:lnTo>
                    <a:pt x="125" y="49"/>
                  </a:lnTo>
                  <a:lnTo>
                    <a:pt x="126" y="57"/>
                  </a:lnTo>
                  <a:lnTo>
                    <a:pt x="127" y="63"/>
                  </a:lnTo>
                  <a:lnTo>
                    <a:pt x="127" y="71"/>
                  </a:lnTo>
                  <a:close/>
                </a:path>
              </a:pathLst>
            </a:custGeom>
            <a:solidFill>
              <a:srgbClr val="E87A41"/>
            </a:solidFill>
            <a:ln w="9525">
              <a:noFill/>
              <a:round/>
              <a:headEnd/>
              <a:tailEnd/>
            </a:ln>
          </p:spPr>
          <p:txBody>
            <a:bodyPr/>
            <a:lstStyle/>
            <a:p>
              <a:endParaRPr lang="en-US"/>
            </a:p>
          </p:txBody>
        </p:sp>
        <p:sp>
          <p:nvSpPr>
            <p:cNvPr id="45442" name="Freeform 379"/>
            <p:cNvSpPr>
              <a:spLocks/>
            </p:cNvSpPr>
            <p:nvPr/>
          </p:nvSpPr>
          <p:spPr bwMode="auto">
            <a:xfrm>
              <a:off x="1602" y="3742"/>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8" y="83"/>
                  </a:lnTo>
                  <a:lnTo>
                    <a:pt x="15" y="82"/>
                  </a:lnTo>
                  <a:lnTo>
                    <a:pt x="23" y="80"/>
                  </a:lnTo>
                  <a:lnTo>
                    <a:pt x="29" y="77"/>
                  </a:lnTo>
                  <a:lnTo>
                    <a:pt x="36" y="73"/>
                  </a:lnTo>
                  <a:lnTo>
                    <a:pt x="42" y="70"/>
                  </a:lnTo>
                  <a:lnTo>
                    <a:pt x="48" y="65"/>
                  </a:lnTo>
                  <a:lnTo>
                    <a:pt x="53" y="60"/>
                  </a:lnTo>
                  <a:lnTo>
                    <a:pt x="59" y="54"/>
                  </a:lnTo>
                  <a:lnTo>
                    <a:pt x="63" y="47"/>
                  </a:lnTo>
                  <a:lnTo>
                    <a:pt x="66" y="40"/>
                  </a:lnTo>
                  <a:lnTo>
                    <a:pt x="69" y="32"/>
                  </a:lnTo>
                  <a:lnTo>
                    <a:pt x="71" y="25"/>
                  </a:lnTo>
                  <a:lnTo>
                    <a:pt x="74" y="17"/>
                  </a:lnTo>
                  <a:lnTo>
                    <a:pt x="75" y="8"/>
                  </a:lnTo>
                  <a:lnTo>
                    <a:pt x="75" y="0"/>
                  </a:lnTo>
                  <a:lnTo>
                    <a:pt x="51" y="0"/>
                  </a:lnTo>
                  <a:lnTo>
                    <a:pt x="51" y="6"/>
                  </a:lnTo>
                  <a:lnTo>
                    <a:pt x="50" y="12"/>
                  </a:lnTo>
                  <a:lnTo>
                    <a:pt x="49" y="17"/>
                  </a:lnTo>
                  <a:lnTo>
                    <a:pt x="47" y="23"/>
                  </a:lnTo>
                  <a:lnTo>
                    <a:pt x="46" y="28"/>
                  </a:lnTo>
                  <a:lnTo>
                    <a:pt x="42" y="32"/>
                  </a:lnTo>
                  <a:lnTo>
                    <a:pt x="40" y="36"/>
                  </a:lnTo>
                  <a:lnTo>
                    <a:pt x="37" y="41"/>
                  </a:lnTo>
                  <a:lnTo>
                    <a:pt x="33" y="44"/>
                  </a:lnTo>
                  <a:lnTo>
                    <a:pt x="29" y="47"/>
                  </a:lnTo>
                  <a:lnTo>
                    <a:pt x="25" y="50"/>
                  </a:lnTo>
                  <a:lnTo>
                    <a:pt x="21" y="53"/>
                  </a:lnTo>
                  <a:lnTo>
                    <a:pt x="15" y="54"/>
                  </a:lnTo>
                  <a:lnTo>
                    <a:pt x="11" y="55"/>
                  </a:lnTo>
                  <a:lnTo>
                    <a:pt x="6" y="56"/>
                  </a:lnTo>
                  <a:lnTo>
                    <a:pt x="0" y="56"/>
                  </a:lnTo>
                  <a:lnTo>
                    <a:pt x="0" y="84"/>
                  </a:lnTo>
                  <a:close/>
                </a:path>
              </a:pathLst>
            </a:custGeom>
            <a:solidFill>
              <a:srgbClr val="1F1A17"/>
            </a:solidFill>
            <a:ln w="9525">
              <a:noFill/>
              <a:round/>
              <a:headEnd/>
              <a:tailEnd/>
            </a:ln>
          </p:spPr>
          <p:txBody>
            <a:bodyPr/>
            <a:lstStyle/>
            <a:p>
              <a:endParaRPr lang="en-US"/>
            </a:p>
          </p:txBody>
        </p:sp>
        <p:sp>
          <p:nvSpPr>
            <p:cNvPr id="45443" name="Freeform 380"/>
            <p:cNvSpPr>
              <a:spLocks/>
            </p:cNvSpPr>
            <p:nvPr/>
          </p:nvSpPr>
          <p:spPr bwMode="auto">
            <a:xfrm>
              <a:off x="1577" y="3742"/>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8"/>
                  </a:lnTo>
                  <a:lnTo>
                    <a:pt x="1" y="17"/>
                  </a:lnTo>
                  <a:lnTo>
                    <a:pt x="3" y="25"/>
                  </a:lnTo>
                  <a:lnTo>
                    <a:pt x="5" y="32"/>
                  </a:lnTo>
                  <a:lnTo>
                    <a:pt x="8" y="40"/>
                  </a:lnTo>
                  <a:lnTo>
                    <a:pt x="11" y="47"/>
                  </a:lnTo>
                  <a:lnTo>
                    <a:pt x="16" y="54"/>
                  </a:lnTo>
                  <a:lnTo>
                    <a:pt x="21" y="60"/>
                  </a:lnTo>
                  <a:lnTo>
                    <a:pt x="27" y="65"/>
                  </a:lnTo>
                  <a:lnTo>
                    <a:pt x="32" y="70"/>
                  </a:lnTo>
                  <a:lnTo>
                    <a:pt x="38" y="73"/>
                  </a:lnTo>
                  <a:lnTo>
                    <a:pt x="45" y="77"/>
                  </a:lnTo>
                  <a:lnTo>
                    <a:pt x="51" y="80"/>
                  </a:lnTo>
                  <a:lnTo>
                    <a:pt x="59" y="82"/>
                  </a:lnTo>
                  <a:lnTo>
                    <a:pt x="67" y="83"/>
                  </a:lnTo>
                  <a:lnTo>
                    <a:pt x="75" y="84"/>
                  </a:lnTo>
                  <a:lnTo>
                    <a:pt x="75" y="56"/>
                  </a:lnTo>
                  <a:lnTo>
                    <a:pt x="69" y="56"/>
                  </a:lnTo>
                  <a:lnTo>
                    <a:pt x="63" y="55"/>
                  </a:lnTo>
                  <a:lnTo>
                    <a:pt x="59" y="54"/>
                  </a:lnTo>
                  <a:lnTo>
                    <a:pt x="54" y="53"/>
                  </a:lnTo>
                  <a:lnTo>
                    <a:pt x="49" y="50"/>
                  </a:lnTo>
                  <a:lnTo>
                    <a:pt x="45" y="47"/>
                  </a:lnTo>
                  <a:lnTo>
                    <a:pt x="42" y="44"/>
                  </a:lnTo>
                  <a:lnTo>
                    <a:pt x="37" y="41"/>
                  </a:lnTo>
                  <a:lnTo>
                    <a:pt x="34" y="36"/>
                  </a:lnTo>
                  <a:lnTo>
                    <a:pt x="32" y="32"/>
                  </a:lnTo>
                  <a:lnTo>
                    <a:pt x="30" y="28"/>
                  </a:lnTo>
                  <a:lnTo>
                    <a:pt x="28" y="23"/>
                  </a:lnTo>
                  <a:lnTo>
                    <a:pt x="26" y="17"/>
                  </a:lnTo>
                  <a:lnTo>
                    <a:pt x="24" y="12"/>
                  </a:lnTo>
                  <a:lnTo>
                    <a:pt x="23" y="6"/>
                  </a:lnTo>
                  <a:lnTo>
                    <a:pt x="23" y="0"/>
                  </a:lnTo>
                  <a:lnTo>
                    <a:pt x="0" y="0"/>
                  </a:lnTo>
                  <a:close/>
                </a:path>
              </a:pathLst>
            </a:custGeom>
            <a:solidFill>
              <a:srgbClr val="1F1A17"/>
            </a:solidFill>
            <a:ln w="9525">
              <a:noFill/>
              <a:round/>
              <a:headEnd/>
              <a:tailEnd/>
            </a:ln>
          </p:spPr>
          <p:txBody>
            <a:bodyPr/>
            <a:lstStyle/>
            <a:p>
              <a:endParaRPr lang="en-US"/>
            </a:p>
          </p:txBody>
        </p:sp>
        <p:sp>
          <p:nvSpPr>
            <p:cNvPr id="45444" name="Freeform 381"/>
            <p:cNvSpPr>
              <a:spLocks/>
            </p:cNvSpPr>
            <p:nvPr/>
          </p:nvSpPr>
          <p:spPr bwMode="auto">
            <a:xfrm>
              <a:off x="1577" y="3714"/>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0"/>
                  </a:lnTo>
                  <a:lnTo>
                    <a:pt x="59" y="1"/>
                  </a:lnTo>
                  <a:lnTo>
                    <a:pt x="51" y="4"/>
                  </a:lnTo>
                  <a:lnTo>
                    <a:pt x="45" y="6"/>
                  </a:lnTo>
                  <a:lnTo>
                    <a:pt x="38" y="10"/>
                  </a:lnTo>
                  <a:lnTo>
                    <a:pt x="32" y="13"/>
                  </a:lnTo>
                  <a:lnTo>
                    <a:pt x="27" y="18"/>
                  </a:lnTo>
                  <a:lnTo>
                    <a:pt x="21" y="24"/>
                  </a:lnTo>
                  <a:lnTo>
                    <a:pt x="16" y="30"/>
                  </a:lnTo>
                  <a:lnTo>
                    <a:pt x="11" y="36"/>
                  </a:lnTo>
                  <a:lnTo>
                    <a:pt x="8" y="43"/>
                  </a:lnTo>
                  <a:lnTo>
                    <a:pt x="5" y="51"/>
                  </a:lnTo>
                  <a:lnTo>
                    <a:pt x="3" y="59"/>
                  </a:lnTo>
                  <a:lnTo>
                    <a:pt x="1" y="66"/>
                  </a:lnTo>
                  <a:lnTo>
                    <a:pt x="0" y="74"/>
                  </a:lnTo>
                  <a:lnTo>
                    <a:pt x="0" y="84"/>
                  </a:lnTo>
                  <a:lnTo>
                    <a:pt x="23" y="84"/>
                  </a:lnTo>
                  <a:lnTo>
                    <a:pt x="23" y="77"/>
                  </a:lnTo>
                  <a:lnTo>
                    <a:pt x="24" y="72"/>
                  </a:lnTo>
                  <a:lnTo>
                    <a:pt x="26" y="66"/>
                  </a:lnTo>
                  <a:lnTo>
                    <a:pt x="28" y="61"/>
                  </a:lnTo>
                  <a:lnTo>
                    <a:pt x="30" y="55"/>
                  </a:lnTo>
                  <a:lnTo>
                    <a:pt x="32" y="51"/>
                  </a:lnTo>
                  <a:lnTo>
                    <a:pt x="34" y="47"/>
                  </a:lnTo>
                  <a:lnTo>
                    <a:pt x="37" y="43"/>
                  </a:lnTo>
                  <a:lnTo>
                    <a:pt x="42" y="40"/>
                  </a:lnTo>
                  <a:lnTo>
                    <a:pt x="45" y="36"/>
                  </a:lnTo>
                  <a:lnTo>
                    <a:pt x="49" y="34"/>
                  </a:lnTo>
                  <a:lnTo>
                    <a:pt x="54" y="31"/>
                  </a:lnTo>
                  <a:lnTo>
                    <a:pt x="59" y="29"/>
                  </a:lnTo>
                  <a:lnTo>
                    <a:pt x="63" y="28"/>
                  </a:lnTo>
                  <a:lnTo>
                    <a:pt x="69" y="27"/>
                  </a:lnTo>
                  <a:lnTo>
                    <a:pt x="75" y="27"/>
                  </a:lnTo>
                  <a:lnTo>
                    <a:pt x="75" y="0"/>
                  </a:lnTo>
                  <a:close/>
                </a:path>
              </a:pathLst>
            </a:custGeom>
            <a:solidFill>
              <a:srgbClr val="1F1A17"/>
            </a:solidFill>
            <a:ln w="9525">
              <a:noFill/>
              <a:round/>
              <a:headEnd/>
              <a:tailEnd/>
            </a:ln>
          </p:spPr>
          <p:txBody>
            <a:bodyPr/>
            <a:lstStyle/>
            <a:p>
              <a:endParaRPr lang="en-US"/>
            </a:p>
          </p:txBody>
        </p:sp>
        <p:sp>
          <p:nvSpPr>
            <p:cNvPr id="45445" name="Freeform 382"/>
            <p:cNvSpPr>
              <a:spLocks/>
            </p:cNvSpPr>
            <p:nvPr/>
          </p:nvSpPr>
          <p:spPr bwMode="auto">
            <a:xfrm>
              <a:off x="1602" y="3714"/>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0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4"/>
                  </a:lnTo>
                  <a:lnTo>
                    <a:pt x="74" y="66"/>
                  </a:lnTo>
                  <a:lnTo>
                    <a:pt x="71" y="59"/>
                  </a:lnTo>
                  <a:lnTo>
                    <a:pt x="69" y="51"/>
                  </a:lnTo>
                  <a:lnTo>
                    <a:pt x="66" y="43"/>
                  </a:lnTo>
                  <a:lnTo>
                    <a:pt x="63" y="36"/>
                  </a:lnTo>
                  <a:lnTo>
                    <a:pt x="59" y="30"/>
                  </a:lnTo>
                  <a:lnTo>
                    <a:pt x="53" y="24"/>
                  </a:lnTo>
                  <a:lnTo>
                    <a:pt x="48" y="18"/>
                  </a:lnTo>
                  <a:lnTo>
                    <a:pt x="42" y="13"/>
                  </a:lnTo>
                  <a:lnTo>
                    <a:pt x="36" y="10"/>
                  </a:lnTo>
                  <a:lnTo>
                    <a:pt x="29" y="6"/>
                  </a:lnTo>
                  <a:lnTo>
                    <a:pt x="23" y="4"/>
                  </a:lnTo>
                  <a:lnTo>
                    <a:pt x="15" y="1"/>
                  </a:lnTo>
                  <a:lnTo>
                    <a:pt x="8" y="0"/>
                  </a:lnTo>
                  <a:lnTo>
                    <a:pt x="0" y="0"/>
                  </a:lnTo>
                  <a:lnTo>
                    <a:pt x="0" y="27"/>
                  </a:lnTo>
                  <a:lnTo>
                    <a:pt x="6" y="27"/>
                  </a:lnTo>
                  <a:lnTo>
                    <a:pt x="11" y="28"/>
                  </a:lnTo>
                  <a:lnTo>
                    <a:pt x="15" y="29"/>
                  </a:lnTo>
                  <a:lnTo>
                    <a:pt x="21" y="31"/>
                  </a:lnTo>
                  <a:lnTo>
                    <a:pt x="25" y="34"/>
                  </a:lnTo>
                  <a:lnTo>
                    <a:pt x="29" y="36"/>
                  </a:lnTo>
                  <a:lnTo>
                    <a:pt x="33" y="40"/>
                  </a:lnTo>
                  <a:lnTo>
                    <a:pt x="37" y="43"/>
                  </a:lnTo>
                  <a:lnTo>
                    <a:pt x="40" y="47"/>
                  </a:lnTo>
                  <a:lnTo>
                    <a:pt x="42" y="51"/>
                  </a:lnTo>
                  <a:lnTo>
                    <a:pt x="46" y="55"/>
                  </a:lnTo>
                  <a:lnTo>
                    <a:pt x="47" y="61"/>
                  </a:lnTo>
                  <a:lnTo>
                    <a:pt x="49"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446" name="Freeform 383"/>
            <p:cNvSpPr>
              <a:spLocks/>
            </p:cNvSpPr>
            <p:nvPr/>
          </p:nvSpPr>
          <p:spPr bwMode="auto">
            <a:xfrm>
              <a:off x="1632" y="3552"/>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447" name="Freeform 384"/>
            <p:cNvSpPr>
              <a:spLocks/>
            </p:cNvSpPr>
            <p:nvPr/>
          </p:nvSpPr>
          <p:spPr bwMode="auto">
            <a:xfrm>
              <a:off x="1652" y="3576"/>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448" name="Freeform 385"/>
            <p:cNvSpPr>
              <a:spLocks/>
            </p:cNvSpPr>
            <p:nvPr/>
          </p:nvSpPr>
          <p:spPr bwMode="auto">
            <a:xfrm>
              <a:off x="1627" y="3576"/>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449" name="Freeform 386"/>
            <p:cNvSpPr>
              <a:spLocks/>
            </p:cNvSpPr>
            <p:nvPr/>
          </p:nvSpPr>
          <p:spPr bwMode="auto">
            <a:xfrm>
              <a:off x="1627" y="3548"/>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450" name="Freeform 387"/>
            <p:cNvSpPr>
              <a:spLocks/>
            </p:cNvSpPr>
            <p:nvPr/>
          </p:nvSpPr>
          <p:spPr bwMode="auto">
            <a:xfrm>
              <a:off x="1652" y="3548"/>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451" name="Freeform 388"/>
            <p:cNvSpPr>
              <a:spLocks/>
            </p:cNvSpPr>
            <p:nvPr/>
          </p:nvSpPr>
          <p:spPr bwMode="auto">
            <a:xfrm>
              <a:off x="1774" y="3884"/>
              <a:ext cx="49" cy="54"/>
            </a:xfrm>
            <a:custGeom>
              <a:avLst/>
              <a:gdLst>
                <a:gd name="T0" fmla="*/ 6 w 145"/>
                <a:gd name="T1" fmla="*/ 3 h 161"/>
                <a:gd name="T2" fmla="*/ 5 w 145"/>
                <a:gd name="T3" fmla="*/ 4 h 161"/>
                <a:gd name="T4" fmla="*/ 5 w 145"/>
                <a:gd name="T5" fmla="*/ 4 h 161"/>
                <a:gd name="T6" fmla="*/ 5 w 145"/>
                <a:gd name="T7" fmla="*/ 5 h 161"/>
                <a:gd name="T8" fmla="*/ 5 w 145"/>
                <a:gd name="T9" fmla="*/ 5 h 161"/>
                <a:gd name="T10" fmla="*/ 4 w 145"/>
                <a:gd name="T11" fmla="*/ 6 h 161"/>
                <a:gd name="T12" fmla="*/ 4 w 145"/>
                <a:gd name="T13" fmla="*/ 6 h 161"/>
                <a:gd name="T14" fmla="*/ 3 w 145"/>
                <a:gd name="T15" fmla="*/ 6 h 161"/>
                <a:gd name="T16" fmla="*/ 2 w 145"/>
                <a:gd name="T17" fmla="*/ 6 h 161"/>
                <a:gd name="T18" fmla="*/ 2 w 145"/>
                <a:gd name="T19" fmla="*/ 6 h 161"/>
                <a:gd name="T20" fmla="*/ 1 w 145"/>
                <a:gd name="T21" fmla="*/ 6 h 161"/>
                <a:gd name="T22" fmla="*/ 1 w 145"/>
                <a:gd name="T23" fmla="*/ 5 h 161"/>
                <a:gd name="T24" fmla="*/ 1 w 145"/>
                <a:gd name="T25" fmla="*/ 5 h 161"/>
                <a:gd name="T26" fmla="*/ 0 w 145"/>
                <a:gd name="T27" fmla="*/ 4 h 161"/>
                <a:gd name="T28" fmla="*/ 0 w 145"/>
                <a:gd name="T29" fmla="*/ 4 h 161"/>
                <a:gd name="T30" fmla="*/ 0 w 145"/>
                <a:gd name="T31" fmla="*/ 3 h 161"/>
                <a:gd name="T32" fmla="*/ 0 w 145"/>
                <a:gd name="T33" fmla="*/ 3 h 161"/>
                <a:gd name="T34" fmla="*/ 0 w 145"/>
                <a:gd name="T35" fmla="*/ 2 h 161"/>
                <a:gd name="T36" fmla="*/ 0 w 145"/>
                <a:gd name="T37" fmla="*/ 2 h 161"/>
                <a:gd name="T38" fmla="*/ 1 w 145"/>
                <a:gd name="T39" fmla="*/ 1 h 161"/>
                <a:gd name="T40" fmla="*/ 1 w 145"/>
                <a:gd name="T41" fmla="*/ 1 h 161"/>
                <a:gd name="T42" fmla="*/ 1 w 145"/>
                <a:gd name="T43" fmla="*/ 0 h 161"/>
                <a:gd name="T44" fmla="*/ 2 w 145"/>
                <a:gd name="T45" fmla="*/ 0 h 161"/>
                <a:gd name="T46" fmla="*/ 2 w 145"/>
                <a:gd name="T47" fmla="*/ 0 h 161"/>
                <a:gd name="T48" fmla="*/ 3 w 145"/>
                <a:gd name="T49" fmla="*/ 0 h 161"/>
                <a:gd name="T50" fmla="*/ 4 w 145"/>
                <a:gd name="T51" fmla="*/ 0 h 161"/>
                <a:gd name="T52" fmla="*/ 4 w 145"/>
                <a:gd name="T53" fmla="*/ 0 h 161"/>
                <a:gd name="T54" fmla="*/ 5 w 145"/>
                <a:gd name="T55" fmla="*/ 1 h 161"/>
                <a:gd name="T56" fmla="*/ 5 w 145"/>
                <a:gd name="T57" fmla="*/ 1 h 161"/>
                <a:gd name="T58" fmla="*/ 5 w 145"/>
                <a:gd name="T59" fmla="*/ 2 h 161"/>
                <a:gd name="T60" fmla="*/ 5 w 145"/>
                <a:gd name="T61" fmla="*/ 2 h 161"/>
                <a:gd name="T62" fmla="*/ 6 w 145"/>
                <a:gd name="T63" fmla="*/ 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61"/>
                <a:gd name="T98" fmla="*/ 145 w 145"/>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61">
                  <a:moveTo>
                    <a:pt x="145" y="81"/>
                  </a:moveTo>
                  <a:lnTo>
                    <a:pt x="145" y="89"/>
                  </a:lnTo>
                  <a:lnTo>
                    <a:pt x="144" y="97"/>
                  </a:lnTo>
                  <a:lnTo>
                    <a:pt x="142" y="106"/>
                  </a:lnTo>
                  <a:lnTo>
                    <a:pt x="140" y="113"/>
                  </a:lnTo>
                  <a:lnTo>
                    <a:pt x="137" y="120"/>
                  </a:lnTo>
                  <a:lnTo>
                    <a:pt x="133" y="126"/>
                  </a:lnTo>
                  <a:lnTo>
                    <a:pt x="129" y="133"/>
                  </a:lnTo>
                  <a:lnTo>
                    <a:pt x="125" y="138"/>
                  </a:lnTo>
                  <a:lnTo>
                    <a:pt x="119" y="144"/>
                  </a:lnTo>
                  <a:lnTo>
                    <a:pt x="114" y="148"/>
                  </a:lnTo>
                  <a:lnTo>
                    <a:pt x="108" y="152"/>
                  </a:lnTo>
                  <a:lnTo>
                    <a:pt x="102" y="155"/>
                  </a:lnTo>
                  <a:lnTo>
                    <a:pt x="94" y="158"/>
                  </a:lnTo>
                  <a:lnTo>
                    <a:pt x="88" y="160"/>
                  </a:lnTo>
                  <a:lnTo>
                    <a:pt x="80" y="161"/>
                  </a:lnTo>
                  <a:lnTo>
                    <a:pt x="73" y="161"/>
                  </a:lnTo>
                  <a:lnTo>
                    <a:pt x="65" y="161"/>
                  </a:lnTo>
                  <a:lnTo>
                    <a:pt x="58" y="160"/>
                  </a:lnTo>
                  <a:lnTo>
                    <a:pt x="51" y="158"/>
                  </a:lnTo>
                  <a:lnTo>
                    <a:pt x="44" y="155"/>
                  </a:lnTo>
                  <a:lnTo>
                    <a:pt x="37" y="152"/>
                  </a:lnTo>
                  <a:lnTo>
                    <a:pt x="32" y="148"/>
                  </a:lnTo>
                  <a:lnTo>
                    <a:pt x="26" y="144"/>
                  </a:lnTo>
                  <a:lnTo>
                    <a:pt x="21" y="138"/>
                  </a:lnTo>
                  <a:lnTo>
                    <a:pt x="17" y="133"/>
                  </a:lnTo>
                  <a:lnTo>
                    <a:pt x="12" y="126"/>
                  </a:lnTo>
                  <a:lnTo>
                    <a:pt x="9" y="120"/>
                  </a:lnTo>
                  <a:lnTo>
                    <a:pt x="6" y="113"/>
                  </a:lnTo>
                  <a:lnTo>
                    <a:pt x="4" y="106"/>
                  </a:lnTo>
                  <a:lnTo>
                    <a:pt x="2" y="97"/>
                  </a:lnTo>
                  <a:lnTo>
                    <a:pt x="0" y="89"/>
                  </a:lnTo>
                  <a:lnTo>
                    <a:pt x="0" y="81"/>
                  </a:lnTo>
                  <a:lnTo>
                    <a:pt x="0" y="72"/>
                  </a:lnTo>
                  <a:lnTo>
                    <a:pt x="2" y="64"/>
                  </a:lnTo>
                  <a:lnTo>
                    <a:pt x="4" y="57"/>
                  </a:lnTo>
                  <a:lnTo>
                    <a:pt x="6" y="49"/>
                  </a:lnTo>
                  <a:lnTo>
                    <a:pt x="9" y="42"/>
                  </a:lnTo>
                  <a:lnTo>
                    <a:pt x="12" y="35"/>
                  </a:lnTo>
                  <a:lnTo>
                    <a:pt x="17" y="29"/>
                  </a:lnTo>
                  <a:lnTo>
                    <a:pt x="21" y="23"/>
                  </a:lnTo>
                  <a:lnTo>
                    <a:pt x="26" y="18"/>
                  </a:lnTo>
                  <a:lnTo>
                    <a:pt x="32" y="13"/>
                  </a:lnTo>
                  <a:lnTo>
                    <a:pt x="37" y="10"/>
                  </a:lnTo>
                  <a:lnTo>
                    <a:pt x="44" y="6"/>
                  </a:lnTo>
                  <a:lnTo>
                    <a:pt x="51" y="4"/>
                  </a:lnTo>
                  <a:lnTo>
                    <a:pt x="58" y="1"/>
                  </a:lnTo>
                  <a:lnTo>
                    <a:pt x="65" y="0"/>
                  </a:lnTo>
                  <a:lnTo>
                    <a:pt x="73" y="0"/>
                  </a:lnTo>
                  <a:lnTo>
                    <a:pt x="80" y="0"/>
                  </a:lnTo>
                  <a:lnTo>
                    <a:pt x="88" y="1"/>
                  </a:lnTo>
                  <a:lnTo>
                    <a:pt x="94" y="4"/>
                  </a:lnTo>
                  <a:lnTo>
                    <a:pt x="102" y="6"/>
                  </a:lnTo>
                  <a:lnTo>
                    <a:pt x="108" y="10"/>
                  </a:lnTo>
                  <a:lnTo>
                    <a:pt x="114" y="13"/>
                  </a:lnTo>
                  <a:lnTo>
                    <a:pt x="119" y="18"/>
                  </a:lnTo>
                  <a:lnTo>
                    <a:pt x="125" y="23"/>
                  </a:lnTo>
                  <a:lnTo>
                    <a:pt x="129" y="29"/>
                  </a:lnTo>
                  <a:lnTo>
                    <a:pt x="133" y="35"/>
                  </a:lnTo>
                  <a:lnTo>
                    <a:pt x="137" y="42"/>
                  </a:lnTo>
                  <a:lnTo>
                    <a:pt x="140" y="49"/>
                  </a:lnTo>
                  <a:lnTo>
                    <a:pt x="142" y="57"/>
                  </a:lnTo>
                  <a:lnTo>
                    <a:pt x="144" y="64"/>
                  </a:lnTo>
                  <a:lnTo>
                    <a:pt x="145" y="72"/>
                  </a:lnTo>
                  <a:lnTo>
                    <a:pt x="145" y="81"/>
                  </a:lnTo>
                  <a:close/>
                </a:path>
              </a:pathLst>
            </a:custGeom>
            <a:solidFill>
              <a:srgbClr val="E87A41"/>
            </a:solidFill>
            <a:ln w="9525">
              <a:noFill/>
              <a:round/>
              <a:headEnd/>
              <a:tailEnd/>
            </a:ln>
          </p:spPr>
          <p:txBody>
            <a:bodyPr/>
            <a:lstStyle/>
            <a:p>
              <a:endParaRPr lang="en-US"/>
            </a:p>
          </p:txBody>
        </p:sp>
        <p:sp>
          <p:nvSpPr>
            <p:cNvPr id="45452" name="Freeform 389"/>
            <p:cNvSpPr>
              <a:spLocks/>
            </p:cNvSpPr>
            <p:nvPr/>
          </p:nvSpPr>
          <p:spPr bwMode="auto">
            <a:xfrm>
              <a:off x="1799" y="3911"/>
              <a:ext cx="28" cy="31"/>
            </a:xfrm>
            <a:custGeom>
              <a:avLst/>
              <a:gdLst>
                <a:gd name="T0" fmla="*/ 0 w 84"/>
                <a:gd name="T1" fmla="*/ 3 h 94"/>
                <a:gd name="T2" fmla="*/ 0 w 84"/>
                <a:gd name="T3" fmla="*/ 3 h 94"/>
                <a:gd name="T4" fmla="*/ 0 w 84"/>
                <a:gd name="T5" fmla="*/ 3 h 94"/>
                <a:gd name="T6" fmla="*/ 1 w 84"/>
                <a:gd name="T7" fmla="*/ 3 h 94"/>
                <a:gd name="T8" fmla="*/ 1 w 84"/>
                <a:gd name="T9" fmla="*/ 3 h 94"/>
                <a:gd name="T10" fmla="*/ 1 w 84"/>
                <a:gd name="T11" fmla="*/ 3 h 94"/>
                <a:gd name="T12" fmla="*/ 2 w 84"/>
                <a:gd name="T13" fmla="*/ 3 h 94"/>
                <a:gd name="T14" fmla="*/ 2 w 84"/>
                <a:gd name="T15" fmla="*/ 3 h 94"/>
                <a:gd name="T16" fmla="*/ 2 w 84"/>
                <a:gd name="T17" fmla="*/ 3 h 94"/>
                <a:gd name="T18" fmla="*/ 2 w 84"/>
                <a:gd name="T19" fmla="*/ 2 h 94"/>
                <a:gd name="T20" fmla="*/ 2 w 84"/>
                <a:gd name="T21" fmla="*/ 2 h 94"/>
                <a:gd name="T22" fmla="*/ 3 w 84"/>
                <a:gd name="T23" fmla="*/ 2 h 94"/>
                <a:gd name="T24" fmla="*/ 3 w 84"/>
                <a:gd name="T25" fmla="*/ 2 h 94"/>
                <a:gd name="T26" fmla="*/ 3 w 84"/>
                <a:gd name="T27" fmla="*/ 1 h 94"/>
                <a:gd name="T28" fmla="*/ 3 w 84"/>
                <a:gd name="T29" fmla="*/ 1 h 94"/>
                <a:gd name="T30" fmla="*/ 3 w 84"/>
                <a:gd name="T31" fmla="*/ 1 h 94"/>
                <a:gd name="T32" fmla="*/ 3 w 84"/>
                <a:gd name="T33" fmla="*/ 0 h 94"/>
                <a:gd name="T34" fmla="*/ 3 w 84"/>
                <a:gd name="T35" fmla="*/ 0 h 94"/>
                <a:gd name="T36" fmla="*/ 2 w 84"/>
                <a:gd name="T37" fmla="*/ 0 h 94"/>
                <a:gd name="T38" fmla="*/ 2 w 84"/>
                <a:gd name="T39" fmla="*/ 0 h 94"/>
                <a:gd name="T40" fmla="*/ 2 w 84"/>
                <a:gd name="T41" fmla="*/ 1 h 94"/>
                <a:gd name="T42" fmla="*/ 2 w 84"/>
                <a:gd name="T43" fmla="*/ 1 h 94"/>
                <a:gd name="T44" fmla="*/ 2 w 84"/>
                <a:gd name="T45" fmla="*/ 1 h 94"/>
                <a:gd name="T46" fmla="*/ 2 w 84"/>
                <a:gd name="T47" fmla="*/ 1 h 94"/>
                <a:gd name="T48" fmla="*/ 2 w 84"/>
                <a:gd name="T49" fmla="*/ 1 h 94"/>
                <a:gd name="T50" fmla="*/ 2 w 84"/>
                <a:gd name="T51" fmla="*/ 2 h 94"/>
                <a:gd name="T52" fmla="*/ 2 w 84"/>
                <a:gd name="T53" fmla="*/ 2 h 94"/>
                <a:gd name="T54" fmla="*/ 1 w 84"/>
                <a:gd name="T55" fmla="*/ 2 h 94"/>
                <a:gd name="T56" fmla="*/ 1 w 84"/>
                <a:gd name="T57" fmla="*/ 2 h 94"/>
                <a:gd name="T58" fmla="*/ 1 w 84"/>
                <a:gd name="T59" fmla="*/ 2 h 94"/>
                <a:gd name="T60" fmla="*/ 1 w 84"/>
                <a:gd name="T61" fmla="*/ 2 h 94"/>
                <a:gd name="T62" fmla="*/ 1 w 84"/>
                <a:gd name="T63" fmla="*/ 2 h 94"/>
                <a:gd name="T64" fmla="*/ 0 w 84"/>
                <a:gd name="T65" fmla="*/ 2 h 94"/>
                <a:gd name="T66" fmla="*/ 0 w 84"/>
                <a:gd name="T67" fmla="*/ 2 h 94"/>
                <a:gd name="T68" fmla="*/ 0 w 84"/>
                <a:gd name="T69" fmla="*/ 2 h 94"/>
                <a:gd name="T70" fmla="*/ 0 w 84"/>
                <a:gd name="T71" fmla="*/ 2 h 94"/>
                <a:gd name="T72" fmla="*/ 0 w 84"/>
                <a:gd name="T73" fmla="*/ 3 h 94"/>
                <a:gd name="T74" fmla="*/ 0 w 84"/>
                <a:gd name="T75" fmla="*/ 3 h 94"/>
                <a:gd name="T76" fmla="*/ 0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94"/>
                  </a:moveTo>
                  <a:lnTo>
                    <a:pt x="0" y="94"/>
                  </a:lnTo>
                  <a:lnTo>
                    <a:pt x="8" y="93"/>
                  </a:lnTo>
                  <a:lnTo>
                    <a:pt x="17" y="92"/>
                  </a:lnTo>
                  <a:lnTo>
                    <a:pt x="26" y="89"/>
                  </a:lnTo>
                  <a:lnTo>
                    <a:pt x="33" y="87"/>
                  </a:lnTo>
                  <a:lnTo>
                    <a:pt x="41" y="82"/>
                  </a:lnTo>
                  <a:lnTo>
                    <a:pt x="47" y="79"/>
                  </a:lnTo>
                  <a:lnTo>
                    <a:pt x="54" y="73"/>
                  </a:lnTo>
                  <a:lnTo>
                    <a:pt x="60" y="67"/>
                  </a:lnTo>
                  <a:lnTo>
                    <a:pt x="66" y="61"/>
                  </a:lnTo>
                  <a:lnTo>
                    <a:pt x="70" y="53"/>
                  </a:lnTo>
                  <a:lnTo>
                    <a:pt x="74" y="45"/>
                  </a:lnTo>
                  <a:lnTo>
                    <a:pt x="78" y="37"/>
                  </a:lnTo>
                  <a:lnTo>
                    <a:pt x="81" y="28"/>
                  </a:lnTo>
                  <a:lnTo>
                    <a:pt x="83" y="19"/>
                  </a:lnTo>
                  <a:lnTo>
                    <a:pt x="84" y="9"/>
                  </a:lnTo>
                  <a:lnTo>
                    <a:pt x="84" y="0"/>
                  </a:lnTo>
                  <a:lnTo>
                    <a:pt x="60" y="0"/>
                  </a:lnTo>
                  <a:lnTo>
                    <a:pt x="60" y="7"/>
                  </a:lnTo>
                  <a:lnTo>
                    <a:pt x="59" y="14"/>
                  </a:lnTo>
                  <a:lnTo>
                    <a:pt x="58" y="21"/>
                  </a:lnTo>
                  <a:lnTo>
                    <a:pt x="56" y="27"/>
                  </a:lnTo>
                  <a:lnTo>
                    <a:pt x="54" y="33"/>
                  </a:lnTo>
                  <a:lnTo>
                    <a:pt x="51" y="38"/>
                  </a:lnTo>
                  <a:lnTo>
                    <a:pt x="47" y="43"/>
                  </a:lnTo>
                  <a:lnTo>
                    <a:pt x="43" y="47"/>
                  </a:lnTo>
                  <a:lnTo>
                    <a:pt x="39" y="52"/>
                  </a:lnTo>
                  <a:lnTo>
                    <a:pt x="34" y="56"/>
                  </a:lnTo>
                  <a:lnTo>
                    <a:pt x="29" y="59"/>
                  </a:lnTo>
                  <a:lnTo>
                    <a:pt x="25" y="62"/>
                  </a:lnTo>
                  <a:lnTo>
                    <a:pt x="18" y="64"/>
                  </a:lnTo>
                  <a:lnTo>
                    <a:pt x="13" y="65"/>
                  </a:lnTo>
                  <a:lnTo>
                    <a:pt x="6" y="67"/>
                  </a:lnTo>
                  <a:lnTo>
                    <a:pt x="0" y="67"/>
                  </a:lnTo>
                  <a:lnTo>
                    <a:pt x="0" y="94"/>
                  </a:lnTo>
                  <a:close/>
                </a:path>
              </a:pathLst>
            </a:custGeom>
            <a:solidFill>
              <a:srgbClr val="1F1A17"/>
            </a:solidFill>
            <a:ln w="9525">
              <a:noFill/>
              <a:round/>
              <a:headEnd/>
              <a:tailEnd/>
            </a:ln>
          </p:spPr>
          <p:txBody>
            <a:bodyPr/>
            <a:lstStyle/>
            <a:p>
              <a:endParaRPr lang="en-US"/>
            </a:p>
          </p:txBody>
        </p:sp>
        <p:sp>
          <p:nvSpPr>
            <p:cNvPr id="45453" name="Freeform 390"/>
            <p:cNvSpPr>
              <a:spLocks/>
            </p:cNvSpPr>
            <p:nvPr/>
          </p:nvSpPr>
          <p:spPr bwMode="auto">
            <a:xfrm>
              <a:off x="1771" y="3911"/>
              <a:ext cx="28" cy="31"/>
            </a:xfrm>
            <a:custGeom>
              <a:avLst/>
              <a:gdLst>
                <a:gd name="T0" fmla="*/ 0 w 84"/>
                <a:gd name="T1" fmla="*/ 0 h 94"/>
                <a:gd name="T2" fmla="*/ 0 w 84"/>
                <a:gd name="T3" fmla="*/ 0 h 94"/>
                <a:gd name="T4" fmla="*/ 0 w 84"/>
                <a:gd name="T5" fmla="*/ 0 h 94"/>
                <a:gd name="T6" fmla="*/ 0 w 84"/>
                <a:gd name="T7" fmla="*/ 1 h 94"/>
                <a:gd name="T8" fmla="*/ 0 w 84"/>
                <a:gd name="T9" fmla="*/ 1 h 94"/>
                <a:gd name="T10" fmla="*/ 0 w 84"/>
                <a:gd name="T11" fmla="*/ 1 h 94"/>
                <a:gd name="T12" fmla="*/ 0 w 84"/>
                <a:gd name="T13" fmla="*/ 2 h 94"/>
                <a:gd name="T14" fmla="*/ 1 w 84"/>
                <a:gd name="T15" fmla="*/ 2 h 94"/>
                <a:gd name="T16" fmla="*/ 1 w 84"/>
                <a:gd name="T17" fmla="*/ 2 h 94"/>
                <a:gd name="T18" fmla="*/ 1 w 84"/>
                <a:gd name="T19" fmla="*/ 2 h 94"/>
                <a:gd name="T20" fmla="*/ 1 w 84"/>
                <a:gd name="T21" fmla="*/ 3 h 94"/>
                <a:gd name="T22" fmla="*/ 1 w 84"/>
                <a:gd name="T23" fmla="*/ 3 h 94"/>
                <a:gd name="T24" fmla="*/ 2 w 84"/>
                <a:gd name="T25" fmla="*/ 3 h 94"/>
                <a:gd name="T26" fmla="*/ 2 w 84"/>
                <a:gd name="T27" fmla="*/ 3 h 94"/>
                <a:gd name="T28" fmla="*/ 2 w 84"/>
                <a:gd name="T29" fmla="*/ 3 h 94"/>
                <a:gd name="T30" fmla="*/ 2 w 84"/>
                <a:gd name="T31" fmla="*/ 3 h 94"/>
                <a:gd name="T32" fmla="*/ 3 w 84"/>
                <a:gd name="T33" fmla="*/ 3 h 94"/>
                <a:gd name="T34" fmla="*/ 3 w 84"/>
                <a:gd name="T35" fmla="*/ 3 h 94"/>
                <a:gd name="T36" fmla="*/ 3 w 84"/>
                <a:gd name="T37" fmla="*/ 2 h 94"/>
                <a:gd name="T38" fmla="*/ 3 w 84"/>
                <a:gd name="T39" fmla="*/ 2 h 94"/>
                <a:gd name="T40" fmla="*/ 3 w 84"/>
                <a:gd name="T41" fmla="*/ 2 h 94"/>
                <a:gd name="T42" fmla="*/ 2 w 84"/>
                <a:gd name="T43" fmla="*/ 2 h 94"/>
                <a:gd name="T44" fmla="*/ 2 w 84"/>
                <a:gd name="T45" fmla="*/ 2 h 94"/>
                <a:gd name="T46" fmla="*/ 2 w 84"/>
                <a:gd name="T47" fmla="*/ 2 h 94"/>
                <a:gd name="T48" fmla="*/ 2 w 84"/>
                <a:gd name="T49" fmla="*/ 2 h 94"/>
                <a:gd name="T50" fmla="*/ 2 w 84"/>
                <a:gd name="T51" fmla="*/ 2 h 94"/>
                <a:gd name="T52" fmla="*/ 2 w 84"/>
                <a:gd name="T53" fmla="*/ 2 h 94"/>
                <a:gd name="T54" fmla="*/ 1 w 84"/>
                <a:gd name="T55" fmla="*/ 2 h 94"/>
                <a:gd name="T56" fmla="*/ 1 w 84"/>
                <a:gd name="T57" fmla="*/ 1 h 94"/>
                <a:gd name="T58" fmla="*/ 1 w 84"/>
                <a:gd name="T59" fmla="*/ 1 h 94"/>
                <a:gd name="T60" fmla="*/ 1 w 84"/>
                <a:gd name="T61" fmla="*/ 1 h 94"/>
                <a:gd name="T62" fmla="*/ 1 w 84"/>
                <a:gd name="T63" fmla="*/ 1 h 94"/>
                <a:gd name="T64" fmla="*/ 1 w 84"/>
                <a:gd name="T65" fmla="*/ 1 h 94"/>
                <a:gd name="T66" fmla="*/ 1 w 84"/>
                <a:gd name="T67" fmla="*/ 0 h 94"/>
                <a:gd name="T68" fmla="*/ 1 w 84"/>
                <a:gd name="T69" fmla="*/ 0 h 94"/>
                <a:gd name="T70" fmla="*/ 1 w 84"/>
                <a:gd name="T71" fmla="*/ 0 h 94"/>
                <a:gd name="T72" fmla="*/ 0 w 84"/>
                <a:gd name="T73" fmla="*/ 0 h 94"/>
                <a:gd name="T74" fmla="*/ 0 w 84"/>
                <a:gd name="T75" fmla="*/ 0 h 94"/>
                <a:gd name="T76" fmla="*/ 0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0"/>
                  </a:moveTo>
                  <a:lnTo>
                    <a:pt x="0" y="0"/>
                  </a:lnTo>
                  <a:lnTo>
                    <a:pt x="0" y="9"/>
                  </a:lnTo>
                  <a:lnTo>
                    <a:pt x="1" y="19"/>
                  </a:lnTo>
                  <a:lnTo>
                    <a:pt x="3" y="28"/>
                  </a:lnTo>
                  <a:lnTo>
                    <a:pt x="6" y="37"/>
                  </a:lnTo>
                  <a:lnTo>
                    <a:pt x="9" y="45"/>
                  </a:lnTo>
                  <a:lnTo>
                    <a:pt x="14" y="53"/>
                  </a:lnTo>
                  <a:lnTo>
                    <a:pt x="18" y="61"/>
                  </a:lnTo>
                  <a:lnTo>
                    <a:pt x="23" y="67"/>
                  </a:lnTo>
                  <a:lnTo>
                    <a:pt x="30" y="73"/>
                  </a:lnTo>
                  <a:lnTo>
                    <a:pt x="36" y="79"/>
                  </a:lnTo>
                  <a:lnTo>
                    <a:pt x="43" y="82"/>
                  </a:lnTo>
                  <a:lnTo>
                    <a:pt x="50" y="87"/>
                  </a:lnTo>
                  <a:lnTo>
                    <a:pt x="58" y="89"/>
                  </a:lnTo>
                  <a:lnTo>
                    <a:pt x="67" y="92"/>
                  </a:lnTo>
                  <a:lnTo>
                    <a:pt x="75" y="93"/>
                  </a:lnTo>
                  <a:lnTo>
                    <a:pt x="84" y="94"/>
                  </a:lnTo>
                  <a:lnTo>
                    <a:pt x="84" y="67"/>
                  </a:lnTo>
                  <a:lnTo>
                    <a:pt x="77" y="67"/>
                  </a:lnTo>
                  <a:lnTo>
                    <a:pt x="71" y="65"/>
                  </a:lnTo>
                  <a:lnTo>
                    <a:pt x="65" y="64"/>
                  </a:lnTo>
                  <a:lnTo>
                    <a:pt x="59" y="62"/>
                  </a:lnTo>
                  <a:lnTo>
                    <a:pt x="55" y="59"/>
                  </a:lnTo>
                  <a:lnTo>
                    <a:pt x="49" y="56"/>
                  </a:lnTo>
                  <a:lnTo>
                    <a:pt x="45" y="52"/>
                  </a:lnTo>
                  <a:lnTo>
                    <a:pt x="41" y="47"/>
                  </a:lnTo>
                  <a:lnTo>
                    <a:pt x="36" y="43"/>
                  </a:lnTo>
                  <a:lnTo>
                    <a:pt x="33" y="38"/>
                  </a:lnTo>
                  <a:lnTo>
                    <a:pt x="30" y="33"/>
                  </a:lnTo>
                  <a:lnTo>
                    <a:pt x="28" y="27"/>
                  </a:lnTo>
                  <a:lnTo>
                    <a:pt x="25" y="21"/>
                  </a:lnTo>
                  <a:lnTo>
                    <a:pt x="24" y="14"/>
                  </a:lnTo>
                  <a:lnTo>
                    <a:pt x="23" y="7"/>
                  </a:lnTo>
                  <a:lnTo>
                    <a:pt x="23" y="0"/>
                  </a:lnTo>
                  <a:lnTo>
                    <a:pt x="0" y="0"/>
                  </a:lnTo>
                  <a:close/>
                </a:path>
              </a:pathLst>
            </a:custGeom>
            <a:solidFill>
              <a:srgbClr val="1F1A17"/>
            </a:solidFill>
            <a:ln w="9525">
              <a:noFill/>
              <a:round/>
              <a:headEnd/>
              <a:tailEnd/>
            </a:ln>
          </p:spPr>
          <p:txBody>
            <a:bodyPr/>
            <a:lstStyle/>
            <a:p>
              <a:endParaRPr lang="en-US"/>
            </a:p>
          </p:txBody>
        </p:sp>
        <p:sp>
          <p:nvSpPr>
            <p:cNvPr id="45454" name="Freeform 391"/>
            <p:cNvSpPr>
              <a:spLocks/>
            </p:cNvSpPr>
            <p:nvPr/>
          </p:nvSpPr>
          <p:spPr bwMode="auto">
            <a:xfrm>
              <a:off x="1771" y="3880"/>
              <a:ext cx="28" cy="31"/>
            </a:xfrm>
            <a:custGeom>
              <a:avLst/>
              <a:gdLst>
                <a:gd name="T0" fmla="*/ 3 w 84"/>
                <a:gd name="T1" fmla="*/ 0 h 94"/>
                <a:gd name="T2" fmla="*/ 3 w 84"/>
                <a:gd name="T3" fmla="*/ 0 h 94"/>
                <a:gd name="T4" fmla="*/ 3 w 84"/>
                <a:gd name="T5" fmla="*/ 0 h 94"/>
                <a:gd name="T6" fmla="*/ 2 w 84"/>
                <a:gd name="T7" fmla="*/ 0 h 94"/>
                <a:gd name="T8" fmla="*/ 2 w 84"/>
                <a:gd name="T9" fmla="*/ 0 h 94"/>
                <a:gd name="T10" fmla="*/ 2 w 84"/>
                <a:gd name="T11" fmla="*/ 0 h 94"/>
                <a:gd name="T12" fmla="*/ 2 w 84"/>
                <a:gd name="T13" fmla="*/ 0 h 94"/>
                <a:gd name="T14" fmla="*/ 1 w 84"/>
                <a:gd name="T15" fmla="*/ 1 h 94"/>
                <a:gd name="T16" fmla="*/ 1 w 84"/>
                <a:gd name="T17" fmla="*/ 1 h 94"/>
                <a:gd name="T18" fmla="*/ 1 w 84"/>
                <a:gd name="T19" fmla="*/ 1 h 94"/>
                <a:gd name="T20" fmla="*/ 1 w 84"/>
                <a:gd name="T21" fmla="*/ 1 h 94"/>
                <a:gd name="T22" fmla="*/ 1 w 84"/>
                <a:gd name="T23" fmla="*/ 2 h 94"/>
                <a:gd name="T24" fmla="*/ 0 w 84"/>
                <a:gd name="T25" fmla="*/ 2 h 94"/>
                <a:gd name="T26" fmla="*/ 0 w 84"/>
                <a:gd name="T27" fmla="*/ 2 h 94"/>
                <a:gd name="T28" fmla="*/ 0 w 84"/>
                <a:gd name="T29" fmla="*/ 2 h 94"/>
                <a:gd name="T30" fmla="*/ 0 w 84"/>
                <a:gd name="T31" fmla="*/ 3 h 94"/>
                <a:gd name="T32" fmla="*/ 0 w 84"/>
                <a:gd name="T33" fmla="*/ 3 h 94"/>
                <a:gd name="T34" fmla="*/ 0 w 84"/>
                <a:gd name="T35" fmla="*/ 3 h 94"/>
                <a:gd name="T36" fmla="*/ 1 w 84"/>
                <a:gd name="T37" fmla="*/ 3 h 94"/>
                <a:gd name="T38" fmla="*/ 1 w 84"/>
                <a:gd name="T39" fmla="*/ 3 h 94"/>
                <a:gd name="T40" fmla="*/ 1 w 84"/>
                <a:gd name="T41" fmla="*/ 3 h 94"/>
                <a:gd name="T42" fmla="*/ 1 w 84"/>
                <a:gd name="T43" fmla="*/ 3 h 94"/>
                <a:gd name="T44" fmla="*/ 1 w 84"/>
                <a:gd name="T45" fmla="*/ 2 h 94"/>
                <a:gd name="T46" fmla="*/ 1 w 84"/>
                <a:gd name="T47" fmla="*/ 2 h 94"/>
                <a:gd name="T48" fmla="*/ 1 w 84"/>
                <a:gd name="T49" fmla="*/ 2 h 94"/>
                <a:gd name="T50" fmla="*/ 1 w 84"/>
                <a:gd name="T51" fmla="*/ 2 h 94"/>
                <a:gd name="T52" fmla="*/ 2 w 84"/>
                <a:gd name="T53" fmla="*/ 2 h 94"/>
                <a:gd name="T54" fmla="*/ 2 w 84"/>
                <a:gd name="T55" fmla="*/ 2 h 94"/>
                <a:gd name="T56" fmla="*/ 2 w 84"/>
                <a:gd name="T57" fmla="*/ 1 h 94"/>
                <a:gd name="T58" fmla="*/ 2 w 84"/>
                <a:gd name="T59" fmla="*/ 1 h 94"/>
                <a:gd name="T60" fmla="*/ 2 w 84"/>
                <a:gd name="T61" fmla="*/ 1 h 94"/>
                <a:gd name="T62" fmla="*/ 2 w 84"/>
                <a:gd name="T63" fmla="*/ 1 h 94"/>
                <a:gd name="T64" fmla="*/ 3 w 84"/>
                <a:gd name="T65" fmla="*/ 1 h 94"/>
                <a:gd name="T66" fmla="*/ 3 w 84"/>
                <a:gd name="T67" fmla="*/ 1 h 94"/>
                <a:gd name="T68" fmla="*/ 3 w 84"/>
                <a:gd name="T69" fmla="*/ 1 h 94"/>
                <a:gd name="T70" fmla="*/ 3 w 84"/>
                <a:gd name="T71" fmla="*/ 1 h 94"/>
                <a:gd name="T72" fmla="*/ 3 w 84"/>
                <a:gd name="T73" fmla="*/ 0 h 94"/>
                <a:gd name="T74" fmla="*/ 3 w 84"/>
                <a:gd name="T75" fmla="*/ 0 h 94"/>
                <a:gd name="T76" fmla="*/ 3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0"/>
                  </a:moveTo>
                  <a:lnTo>
                    <a:pt x="84" y="0"/>
                  </a:lnTo>
                  <a:lnTo>
                    <a:pt x="75" y="0"/>
                  </a:lnTo>
                  <a:lnTo>
                    <a:pt x="67" y="1"/>
                  </a:lnTo>
                  <a:lnTo>
                    <a:pt x="58" y="4"/>
                  </a:lnTo>
                  <a:lnTo>
                    <a:pt x="50" y="7"/>
                  </a:lnTo>
                  <a:lnTo>
                    <a:pt x="43" y="11"/>
                  </a:lnTo>
                  <a:lnTo>
                    <a:pt x="36" y="16"/>
                  </a:lnTo>
                  <a:lnTo>
                    <a:pt x="30" y="20"/>
                  </a:lnTo>
                  <a:lnTo>
                    <a:pt x="23" y="26"/>
                  </a:lnTo>
                  <a:lnTo>
                    <a:pt x="18" y="34"/>
                  </a:lnTo>
                  <a:lnTo>
                    <a:pt x="14" y="41"/>
                  </a:lnTo>
                  <a:lnTo>
                    <a:pt x="9" y="48"/>
                  </a:lnTo>
                  <a:lnTo>
                    <a:pt x="6" y="56"/>
                  </a:lnTo>
                  <a:lnTo>
                    <a:pt x="3" y="66"/>
                  </a:lnTo>
                  <a:lnTo>
                    <a:pt x="1" y="74"/>
                  </a:lnTo>
                  <a:lnTo>
                    <a:pt x="0" y="84"/>
                  </a:lnTo>
                  <a:lnTo>
                    <a:pt x="0" y="94"/>
                  </a:lnTo>
                  <a:lnTo>
                    <a:pt x="23" y="94"/>
                  </a:lnTo>
                  <a:lnTo>
                    <a:pt x="23" y="86"/>
                  </a:lnTo>
                  <a:lnTo>
                    <a:pt x="24" y="79"/>
                  </a:lnTo>
                  <a:lnTo>
                    <a:pt x="25" y="73"/>
                  </a:lnTo>
                  <a:lnTo>
                    <a:pt x="28" y="67"/>
                  </a:lnTo>
                  <a:lnTo>
                    <a:pt x="30" y="61"/>
                  </a:lnTo>
                  <a:lnTo>
                    <a:pt x="33" y="55"/>
                  </a:lnTo>
                  <a:lnTo>
                    <a:pt x="36" y="50"/>
                  </a:lnTo>
                  <a:lnTo>
                    <a:pt x="41" y="46"/>
                  </a:lnTo>
                  <a:lnTo>
                    <a:pt x="45" y="42"/>
                  </a:lnTo>
                  <a:lnTo>
                    <a:pt x="49" y="37"/>
                  </a:lnTo>
                  <a:lnTo>
                    <a:pt x="55" y="35"/>
                  </a:lnTo>
                  <a:lnTo>
                    <a:pt x="59" y="31"/>
                  </a:lnTo>
                  <a:lnTo>
                    <a:pt x="65" y="30"/>
                  </a:lnTo>
                  <a:lnTo>
                    <a:pt x="71" y="28"/>
                  </a:lnTo>
                  <a:lnTo>
                    <a:pt x="77" y="26"/>
                  </a:lnTo>
                  <a:lnTo>
                    <a:pt x="84" y="26"/>
                  </a:lnTo>
                  <a:lnTo>
                    <a:pt x="84" y="0"/>
                  </a:lnTo>
                  <a:close/>
                </a:path>
              </a:pathLst>
            </a:custGeom>
            <a:solidFill>
              <a:srgbClr val="1F1A17"/>
            </a:solidFill>
            <a:ln w="9525">
              <a:noFill/>
              <a:round/>
              <a:headEnd/>
              <a:tailEnd/>
            </a:ln>
          </p:spPr>
          <p:txBody>
            <a:bodyPr/>
            <a:lstStyle/>
            <a:p>
              <a:endParaRPr lang="en-US"/>
            </a:p>
          </p:txBody>
        </p:sp>
        <p:sp>
          <p:nvSpPr>
            <p:cNvPr id="45455" name="Freeform 392"/>
            <p:cNvSpPr>
              <a:spLocks/>
            </p:cNvSpPr>
            <p:nvPr/>
          </p:nvSpPr>
          <p:spPr bwMode="auto">
            <a:xfrm>
              <a:off x="1799" y="3880"/>
              <a:ext cx="28" cy="31"/>
            </a:xfrm>
            <a:custGeom>
              <a:avLst/>
              <a:gdLst>
                <a:gd name="T0" fmla="*/ 3 w 84"/>
                <a:gd name="T1" fmla="*/ 3 h 94"/>
                <a:gd name="T2" fmla="*/ 3 w 84"/>
                <a:gd name="T3" fmla="*/ 3 h 94"/>
                <a:gd name="T4" fmla="*/ 3 w 84"/>
                <a:gd name="T5" fmla="*/ 3 h 94"/>
                <a:gd name="T6" fmla="*/ 3 w 84"/>
                <a:gd name="T7" fmla="*/ 3 h 94"/>
                <a:gd name="T8" fmla="*/ 3 w 84"/>
                <a:gd name="T9" fmla="*/ 2 h 94"/>
                <a:gd name="T10" fmla="*/ 3 w 84"/>
                <a:gd name="T11" fmla="*/ 2 h 94"/>
                <a:gd name="T12" fmla="*/ 3 w 84"/>
                <a:gd name="T13" fmla="*/ 2 h 94"/>
                <a:gd name="T14" fmla="*/ 3 w 84"/>
                <a:gd name="T15" fmla="*/ 2 h 94"/>
                <a:gd name="T16" fmla="*/ 2 w 84"/>
                <a:gd name="T17" fmla="*/ 1 h 94"/>
                <a:gd name="T18" fmla="*/ 2 w 84"/>
                <a:gd name="T19" fmla="*/ 1 h 94"/>
                <a:gd name="T20" fmla="*/ 2 w 84"/>
                <a:gd name="T21" fmla="*/ 1 h 94"/>
                <a:gd name="T22" fmla="*/ 2 w 84"/>
                <a:gd name="T23" fmla="*/ 1 h 94"/>
                <a:gd name="T24" fmla="*/ 2 w 84"/>
                <a:gd name="T25" fmla="*/ 0 h 94"/>
                <a:gd name="T26" fmla="*/ 1 w 84"/>
                <a:gd name="T27" fmla="*/ 0 h 94"/>
                <a:gd name="T28" fmla="*/ 1 w 84"/>
                <a:gd name="T29" fmla="*/ 0 h 94"/>
                <a:gd name="T30" fmla="*/ 1 w 84"/>
                <a:gd name="T31" fmla="*/ 0 h 94"/>
                <a:gd name="T32" fmla="*/ 0 w 84"/>
                <a:gd name="T33" fmla="*/ 0 h 94"/>
                <a:gd name="T34" fmla="*/ 0 w 84"/>
                <a:gd name="T35" fmla="*/ 0 h 94"/>
                <a:gd name="T36" fmla="*/ 0 w 84"/>
                <a:gd name="T37" fmla="*/ 1 h 94"/>
                <a:gd name="T38" fmla="*/ 0 w 84"/>
                <a:gd name="T39" fmla="*/ 1 h 94"/>
                <a:gd name="T40" fmla="*/ 0 w 84"/>
                <a:gd name="T41" fmla="*/ 1 h 94"/>
                <a:gd name="T42" fmla="*/ 1 w 84"/>
                <a:gd name="T43" fmla="*/ 1 h 94"/>
                <a:gd name="T44" fmla="*/ 1 w 84"/>
                <a:gd name="T45" fmla="*/ 1 h 94"/>
                <a:gd name="T46" fmla="*/ 1 w 84"/>
                <a:gd name="T47" fmla="*/ 1 h 94"/>
                <a:gd name="T48" fmla="*/ 1 w 84"/>
                <a:gd name="T49" fmla="*/ 1 h 94"/>
                <a:gd name="T50" fmla="*/ 1 w 84"/>
                <a:gd name="T51" fmla="*/ 2 h 94"/>
                <a:gd name="T52" fmla="*/ 2 w 84"/>
                <a:gd name="T53" fmla="*/ 2 h 94"/>
                <a:gd name="T54" fmla="*/ 2 w 84"/>
                <a:gd name="T55" fmla="*/ 2 h 94"/>
                <a:gd name="T56" fmla="*/ 2 w 84"/>
                <a:gd name="T57" fmla="*/ 2 h 94"/>
                <a:gd name="T58" fmla="*/ 2 w 84"/>
                <a:gd name="T59" fmla="*/ 2 h 94"/>
                <a:gd name="T60" fmla="*/ 2 w 84"/>
                <a:gd name="T61" fmla="*/ 2 h 94"/>
                <a:gd name="T62" fmla="*/ 2 w 84"/>
                <a:gd name="T63" fmla="*/ 3 h 94"/>
                <a:gd name="T64" fmla="*/ 2 w 84"/>
                <a:gd name="T65" fmla="*/ 3 h 94"/>
                <a:gd name="T66" fmla="*/ 2 w 84"/>
                <a:gd name="T67" fmla="*/ 3 h 94"/>
                <a:gd name="T68" fmla="*/ 2 w 84"/>
                <a:gd name="T69" fmla="*/ 3 h 94"/>
                <a:gd name="T70" fmla="*/ 2 w 84"/>
                <a:gd name="T71" fmla="*/ 3 h 94"/>
                <a:gd name="T72" fmla="*/ 3 w 84"/>
                <a:gd name="T73" fmla="*/ 3 h 94"/>
                <a:gd name="T74" fmla="*/ 3 w 84"/>
                <a:gd name="T75" fmla="*/ 3 h 94"/>
                <a:gd name="T76" fmla="*/ 3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94"/>
                  </a:moveTo>
                  <a:lnTo>
                    <a:pt x="84" y="94"/>
                  </a:lnTo>
                  <a:lnTo>
                    <a:pt x="84" y="84"/>
                  </a:lnTo>
                  <a:lnTo>
                    <a:pt x="83" y="74"/>
                  </a:lnTo>
                  <a:lnTo>
                    <a:pt x="81" y="66"/>
                  </a:lnTo>
                  <a:lnTo>
                    <a:pt x="78" y="56"/>
                  </a:lnTo>
                  <a:lnTo>
                    <a:pt x="74" y="48"/>
                  </a:lnTo>
                  <a:lnTo>
                    <a:pt x="70" y="41"/>
                  </a:lnTo>
                  <a:lnTo>
                    <a:pt x="66" y="34"/>
                  </a:lnTo>
                  <a:lnTo>
                    <a:pt x="60" y="26"/>
                  </a:lnTo>
                  <a:lnTo>
                    <a:pt x="54" y="20"/>
                  </a:lnTo>
                  <a:lnTo>
                    <a:pt x="47" y="16"/>
                  </a:lnTo>
                  <a:lnTo>
                    <a:pt x="41" y="11"/>
                  </a:lnTo>
                  <a:lnTo>
                    <a:pt x="33" y="7"/>
                  </a:lnTo>
                  <a:lnTo>
                    <a:pt x="26" y="4"/>
                  </a:lnTo>
                  <a:lnTo>
                    <a:pt x="17" y="1"/>
                  </a:lnTo>
                  <a:lnTo>
                    <a:pt x="8" y="0"/>
                  </a:lnTo>
                  <a:lnTo>
                    <a:pt x="0" y="0"/>
                  </a:lnTo>
                  <a:lnTo>
                    <a:pt x="0" y="26"/>
                  </a:lnTo>
                  <a:lnTo>
                    <a:pt x="6" y="26"/>
                  </a:lnTo>
                  <a:lnTo>
                    <a:pt x="13" y="28"/>
                  </a:lnTo>
                  <a:lnTo>
                    <a:pt x="18" y="30"/>
                  </a:lnTo>
                  <a:lnTo>
                    <a:pt x="25" y="31"/>
                  </a:lnTo>
                  <a:lnTo>
                    <a:pt x="29" y="35"/>
                  </a:lnTo>
                  <a:lnTo>
                    <a:pt x="34" y="37"/>
                  </a:lnTo>
                  <a:lnTo>
                    <a:pt x="39" y="42"/>
                  </a:lnTo>
                  <a:lnTo>
                    <a:pt x="43" y="46"/>
                  </a:lnTo>
                  <a:lnTo>
                    <a:pt x="47" y="50"/>
                  </a:lnTo>
                  <a:lnTo>
                    <a:pt x="51" y="55"/>
                  </a:lnTo>
                  <a:lnTo>
                    <a:pt x="54" y="61"/>
                  </a:lnTo>
                  <a:lnTo>
                    <a:pt x="56" y="67"/>
                  </a:lnTo>
                  <a:lnTo>
                    <a:pt x="58" y="73"/>
                  </a:lnTo>
                  <a:lnTo>
                    <a:pt x="59" y="79"/>
                  </a:lnTo>
                  <a:lnTo>
                    <a:pt x="60" y="86"/>
                  </a:lnTo>
                  <a:lnTo>
                    <a:pt x="60" y="94"/>
                  </a:lnTo>
                  <a:lnTo>
                    <a:pt x="84" y="94"/>
                  </a:lnTo>
                  <a:close/>
                </a:path>
              </a:pathLst>
            </a:custGeom>
            <a:solidFill>
              <a:srgbClr val="1F1A17"/>
            </a:solidFill>
            <a:ln w="9525">
              <a:noFill/>
              <a:round/>
              <a:headEnd/>
              <a:tailEnd/>
            </a:ln>
          </p:spPr>
          <p:txBody>
            <a:bodyPr/>
            <a:lstStyle/>
            <a:p>
              <a:endParaRPr lang="en-US"/>
            </a:p>
          </p:txBody>
        </p:sp>
        <p:sp>
          <p:nvSpPr>
            <p:cNvPr id="45456" name="Freeform 393"/>
            <p:cNvSpPr>
              <a:spLocks/>
            </p:cNvSpPr>
            <p:nvPr/>
          </p:nvSpPr>
          <p:spPr bwMode="auto">
            <a:xfrm>
              <a:off x="1979" y="3663"/>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457" name="Freeform 394"/>
            <p:cNvSpPr>
              <a:spLocks/>
            </p:cNvSpPr>
            <p:nvPr/>
          </p:nvSpPr>
          <p:spPr bwMode="auto">
            <a:xfrm>
              <a:off x="2008" y="3696"/>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458" name="Freeform 395"/>
            <p:cNvSpPr>
              <a:spLocks/>
            </p:cNvSpPr>
            <p:nvPr/>
          </p:nvSpPr>
          <p:spPr bwMode="auto">
            <a:xfrm>
              <a:off x="1975" y="3696"/>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459" name="Freeform 396"/>
            <p:cNvSpPr>
              <a:spLocks/>
            </p:cNvSpPr>
            <p:nvPr/>
          </p:nvSpPr>
          <p:spPr bwMode="auto">
            <a:xfrm>
              <a:off x="1975" y="3658"/>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460" name="Freeform 397"/>
            <p:cNvSpPr>
              <a:spLocks/>
            </p:cNvSpPr>
            <p:nvPr/>
          </p:nvSpPr>
          <p:spPr bwMode="auto">
            <a:xfrm>
              <a:off x="2008" y="3658"/>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sp>
          <p:nvSpPr>
            <p:cNvPr id="45461" name="Freeform 398"/>
            <p:cNvSpPr>
              <a:spLocks/>
            </p:cNvSpPr>
            <p:nvPr/>
          </p:nvSpPr>
          <p:spPr bwMode="auto">
            <a:xfrm>
              <a:off x="1588" y="3934"/>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4"/>
                  </a:lnTo>
                  <a:lnTo>
                    <a:pt x="124" y="91"/>
                  </a:lnTo>
                  <a:lnTo>
                    <a:pt x="122" y="98"/>
                  </a:lnTo>
                  <a:lnTo>
                    <a:pt x="120" y="104"/>
                  </a:lnTo>
                  <a:lnTo>
                    <a:pt x="117" y="110"/>
                  </a:lnTo>
                  <a:lnTo>
                    <a:pt x="113" y="115"/>
                  </a:lnTo>
                  <a:lnTo>
                    <a:pt x="109" y="120"/>
                  </a:lnTo>
                  <a:lnTo>
                    <a:pt x="105" y="125"/>
                  </a:lnTo>
                  <a:lnTo>
                    <a:pt x="99" y="128"/>
                  </a:lnTo>
                  <a:lnTo>
                    <a:pt x="94" y="132"/>
                  </a:lnTo>
                  <a:lnTo>
                    <a:pt x="89" y="135"/>
                  </a:lnTo>
                  <a:lnTo>
                    <a:pt x="83" y="137"/>
                  </a:lnTo>
                  <a:lnTo>
                    <a:pt x="77" y="139"/>
                  </a:lnTo>
                  <a:lnTo>
                    <a:pt x="70" y="140"/>
                  </a:lnTo>
                  <a:lnTo>
                    <a:pt x="64" y="140"/>
                  </a:lnTo>
                  <a:lnTo>
                    <a:pt x="57" y="140"/>
                  </a:lnTo>
                  <a:lnTo>
                    <a:pt x="51" y="139"/>
                  </a:lnTo>
                  <a:lnTo>
                    <a:pt x="44" y="137"/>
                  </a:lnTo>
                  <a:lnTo>
                    <a:pt x="39" y="135"/>
                  </a:lnTo>
                  <a:lnTo>
                    <a:pt x="32" y="132"/>
                  </a:lnTo>
                  <a:lnTo>
                    <a:pt x="28" y="128"/>
                  </a:lnTo>
                  <a:lnTo>
                    <a:pt x="23" y="125"/>
                  </a:lnTo>
                  <a:lnTo>
                    <a:pt x="18" y="120"/>
                  </a:lnTo>
                  <a:lnTo>
                    <a:pt x="14" y="115"/>
                  </a:lnTo>
                  <a:lnTo>
                    <a:pt x="11" y="110"/>
                  </a:lnTo>
                  <a:lnTo>
                    <a:pt x="8" y="104"/>
                  </a:lnTo>
                  <a:lnTo>
                    <a:pt x="5" y="98"/>
                  </a:lnTo>
                  <a:lnTo>
                    <a:pt x="3" y="91"/>
                  </a:lnTo>
                  <a:lnTo>
                    <a:pt x="1" y="84"/>
                  </a:lnTo>
                  <a:lnTo>
                    <a:pt x="1" y="77"/>
                  </a:lnTo>
                  <a:lnTo>
                    <a:pt x="0" y="70"/>
                  </a:lnTo>
                  <a:lnTo>
                    <a:pt x="1" y="62"/>
                  </a:lnTo>
                  <a:lnTo>
                    <a:pt x="1" y="55"/>
                  </a:lnTo>
                  <a:lnTo>
                    <a:pt x="3" y="48"/>
                  </a:lnTo>
                  <a:lnTo>
                    <a:pt x="5" y="42"/>
                  </a:lnTo>
                  <a:lnTo>
                    <a:pt x="8" y="36"/>
                  </a:lnTo>
                  <a:lnTo>
                    <a:pt x="11" y="30"/>
                  </a:lnTo>
                  <a:lnTo>
                    <a:pt x="14" y="24"/>
                  </a:lnTo>
                  <a:lnTo>
                    <a:pt x="18" y="19"/>
                  </a:lnTo>
                  <a:lnTo>
                    <a:pt x="23" y="16"/>
                  </a:lnTo>
                  <a:lnTo>
                    <a:pt x="28" y="11"/>
                  </a:lnTo>
                  <a:lnTo>
                    <a:pt x="32" y="7"/>
                  </a:lnTo>
                  <a:lnTo>
                    <a:pt x="39" y="5"/>
                  </a:lnTo>
                  <a:lnTo>
                    <a:pt x="44" y="2"/>
                  </a:lnTo>
                  <a:lnTo>
                    <a:pt x="51" y="1"/>
                  </a:lnTo>
                  <a:lnTo>
                    <a:pt x="57" y="0"/>
                  </a:lnTo>
                  <a:lnTo>
                    <a:pt x="64" y="0"/>
                  </a:lnTo>
                  <a:lnTo>
                    <a:pt x="70" y="0"/>
                  </a:lnTo>
                  <a:lnTo>
                    <a:pt x="77" y="1"/>
                  </a:lnTo>
                  <a:lnTo>
                    <a:pt x="83" y="2"/>
                  </a:lnTo>
                  <a:lnTo>
                    <a:pt x="89" y="5"/>
                  </a:lnTo>
                  <a:lnTo>
                    <a:pt x="94" y="7"/>
                  </a:lnTo>
                  <a:lnTo>
                    <a:pt x="99" y="11"/>
                  </a:lnTo>
                  <a:lnTo>
                    <a:pt x="105" y="16"/>
                  </a:lnTo>
                  <a:lnTo>
                    <a:pt x="109" y="19"/>
                  </a:lnTo>
                  <a:lnTo>
                    <a:pt x="113" y="24"/>
                  </a:lnTo>
                  <a:lnTo>
                    <a:pt x="117" y="30"/>
                  </a:lnTo>
                  <a:lnTo>
                    <a:pt x="120" y="36"/>
                  </a:lnTo>
                  <a:lnTo>
                    <a:pt x="122" y="42"/>
                  </a:lnTo>
                  <a:lnTo>
                    <a:pt x="124" y="48"/>
                  </a:lnTo>
                  <a:lnTo>
                    <a:pt x="126" y="55"/>
                  </a:lnTo>
                  <a:lnTo>
                    <a:pt x="126" y="62"/>
                  </a:lnTo>
                  <a:lnTo>
                    <a:pt x="127" y="70"/>
                  </a:lnTo>
                  <a:close/>
                </a:path>
              </a:pathLst>
            </a:custGeom>
            <a:solidFill>
              <a:srgbClr val="E87A41"/>
            </a:solidFill>
            <a:ln w="9525">
              <a:noFill/>
              <a:round/>
              <a:headEnd/>
              <a:tailEnd/>
            </a:ln>
          </p:spPr>
          <p:txBody>
            <a:bodyPr/>
            <a:lstStyle/>
            <a:p>
              <a:endParaRPr lang="en-US"/>
            </a:p>
          </p:txBody>
        </p:sp>
        <p:sp>
          <p:nvSpPr>
            <p:cNvPr id="45462" name="Freeform 399"/>
            <p:cNvSpPr>
              <a:spLocks/>
            </p:cNvSpPr>
            <p:nvPr/>
          </p:nvSpPr>
          <p:spPr bwMode="auto">
            <a:xfrm>
              <a:off x="1609" y="3957"/>
              <a:ext cx="25" cy="28"/>
            </a:xfrm>
            <a:custGeom>
              <a:avLst/>
              <a:gdLst>
                <a:gd name="T0" fmla="*/ 0 w 75"/>
                <a:gd name="T1" fmla="*/ 3 h 83"/>
                <a:gd name="T2" fmla="*/ 0 w 75"/>
                <a:gd name="T3" fmla="*/ 3 h 83"/>
                <a:gd name="T4" fmla="*/ 0 w 75"/>
                <a:gd name="T5" fmla="*/ 3 h 83"/>
                <a:gd name="T6" fmla="*/ 1 w 75"/>
                <a:gd name="T7" fmla="*/ 3 h 83"/>
                <a:gd name="T8" fmla="*/ 1 w 75"/>
                <a:gd name="T9" fmla="*/ 3 h 83"/>
                <a:gd name="T10" fmla="*/ 1 w 75"/>
                <a:gd name="T11" fmla="*/ 3 h 83"/>
                <a:gd name="T12" fmla="*/ 1 w 75"/>
                <a:gd name="T13" fmla="*/ 3 h 83"/>
                <a:gd name="T14" fmla="*/ 2 w 75"/>
                <a:gd name="T15" fmla="*/ 3 h 83"/>
                <a:gd name="T16" fmla="*/ 2 w 75"/>
                <a:gd name="T17" fmla="*/ 2 h 83"/>
                <a:gd name="T18" fmla="*/ 2 w 75"/>
                <a:gd name="T19" fmla="*/ 2 h 83"/>
                <a:gd name="T20" fmla="*/ 2 w 75"/>
                <a:gd name="T21" fmla="*/ 2 h 83"/>
                <a:gd name="T22" fmla="*/ 2 w 75"/>
                <a:gd name="T23" fmla="*/ 2 h 83"/>
                <a:gd name="T24" fmla="*/ 2 w 75"/>
                <a:gd name="T25" fmla="*/ 1 h 83"/>
                <a:gd name="T26" fmla="*/ 3 w 75"/>
                <a:gd name="T27" fmla="*/ 1 h 83"/>
                <a:gd name="T28" fmla="*/ 3 w 75"/>
                <a:gd name="T29" fmla="*/ 1 h 83"/>
                <a:gd name="T30" fmla="*/ 3 w 75"/>
                <a:gd name="T31" fmla="*/ 1 h 83"/>
                <a:gd name="T32" fmla="*/ 3 w 75"/>
                <a:gd name="T33" fmla="*/ 0 h 83"/>
                <a:gd name="T34" fmla="*/ 3 w 75"/>
                <a:gd name="T35" fmla="*/ 0 h 83"/>
                <a:gd name="T36" fmla="*/ 2 w 75"/>
                <a:gd name="T37" fmla="*/ 0 h 83"/>
                <a:gd name="T38" fmla="*/ 2 w 75"/>
                <a:gd name="T39" fmla="*/ 0 h 83"/>
                <a:gd name="T40" fmla="*/ 2 w 75"/>
                <a:gd name="T41" fmla="*/ 0 h 83"/>
                <a:gd name="T42" fmla="*/ 2 w 75"/>
                <a:gd name="T43" fmla="*/ 1 h 83"/>
                <a:gd name="T44" fmla="*/ 2 w 75"/>
                <a:gd name="T45" fmla="*/ 1 h 83"/>
                <a:gd name="T46" fmla="*/ 2 w 75"/>
                <a:gd name="T47" fmla="*/ 1 h 83"/>
                <a:gd name="T48" fmla="*/ 2 w 75"/>
                <a:gd name="T49" fmla="*/ 1 h 83"/>
                <a:gd name="T50" fmla="*/ 1 w 75"/>
                <a:gd name="T51" fmla="*/ 1 h 83"/>
                <a:gd name="T52" fmla="*/ 1 w 75"/>
                <a:gd name="T53" fmla="*/ 1 h 83"/>
                <a:gd name="T54" fmla="*/ 1 w 75"/>
                <a:gd name="T55" fmla="*/ 2 h 83"/>
                <a:gd name="T56" fmla="*/ 1 w 75"/>
                <a:gd name="T57" fmla="*/ 2 h 83"/>
                <a:gd name="T58" fmla="*/ 1 w 75"/>
                <a:gd name="T59" fmla="*/ 2 h 83"/>
                <a:gd name="T60" fmla="*/ 1 w 75"/>
                <a:gd name="T61" fmla="*/ 2 h 83"/>
                <a:gd name="T62" fmla="*/ 1 w 75"/>
                <a:gd name="T63" fmla="*/ 2 h 83"/>
                <a:gd name="T64" fmla="*/ 0 w 75"/>
                <a:gd name="T65" fmla="*/ 2 h 83"/>
                <a:gd name="T66" fmla="*/ 0 w 75"/>
                <a:gd name="T67" fmla="*/ 2 h 83"/>
                <a:gd name="T68" fmla="*/ 0 w 75"/>
                <a:gd name="T69" fmla="*/ 2 h 83"/>
                <a:gd name="T70" fmla="*/ 0 w 75"/>
                <a:gd name="T71" fmla="*/ 2 h 83"/>
                <a:gd name="T72" fmla="*/ 0 w 75"/>
                <a:gd name="T73" fmla="*/ 3 h 83"/>
                <a:gd name="T74" fmla="*/ 0 w 75"/>
                <a:gd name="T75" fmla="*/ 3 h 83"/>
                <a:gd name="T76" fmla="*/ 0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83"/>
                  </a:moveTo>
                  <a:lnTo>
                    <a:pt x="0" y="83"/>
                  </a:lnTo>
                  <a:lnTo>
                    <a:pt x="7" y="83"/>
                  </a:lnTo>
                  <a:lnTo>
                    <a:pt x="15" y="82"/>
                  </a:lnTo>
                  <a:lnTo>
                    <a:pt x="22" y="80"/>
                  </a:lnTo>
                  <a:lnTo>
                    <a:pt x="30" y="77"/>
                  </a:lnTo>
                  <a:lnTo>
                    <a:pt x="36" y="74"/>
                  </a:lnTo>
                  <a:lnTo>
                    <a:pt x="42" y="70"/>
                  </a:lnTo>
                  <a:lnTo>
                    <a:pt x="48" y="65"/>
                  </a:lnTo>
                  <a:lnTo>
                    <a:pt x="54" y="59"/>
                  </a:lnTo>
                  <a:lnTo>
                    <a:pt x="58" y="53"/>
                  </a:lnTo>
                  <a:lnTo>
                    <a:pt x="62" y="47"/>
                  </a:lnTo>
                  <a:lnTo>
                    <a:pt x="67" y="40"/>
                  </a:lnTo>
                  <a:lnTo>
                    <a:pt x="70" y="33"/>
                  </a:lnTo>
                  <a:lnTo>
                    <a:pt x="72" y="25"/>
                  </a:lnTo>
                  <a:lnTo>
                    <a:pt x="74" y="17"/>
                  </a:lnTo>
                  <a:lnTo>
                    <a:pt x="75" y="9"/>
                  </a:lnTo>
                  <a:lnTo>
                    <a:pt x="75" y="0"/>
                  </a:lnTo>
                  <a:lnTo>
                    <a:pt x="52" y="0"/>
                  </a:lnTo>
                  <a:lnTo>
                    <a:pt x="50" y="6"/>
                  </a:lnTo>
                  <a:lnTo>
                    <a:pt x="50" y="11"/>
                  </a:lnTo>
                  <a:lnTo>
                    <a:pt x="48" y="17"/>
                  </a:lnTo>
                  <a:lnTo>
                    <a:pt x="47" y="22"/>
                  </a:lnTo>
                  <a:lnTo>
                    <a:pt x="45" y="28"/>
                  </a:lnTo>
                  <a:lnTo>
                    <a:pt x="43" y="32"/>
                  </a:lnTo>
                  <a:lnTo>
                    <a:pt x="40" y="37"/>
                  </a:lnTo>
                  <a:lnTo>
                    <a:pt x="36" y="40"/>
                  </a:lnTo>
                  <a:lnTo>
                    <a:pt x="33" y="44"/>
                  </a:lnTo>
                  <a:lnTo>
                    <a:pt x="29" y="47"/>
                  </a:lnTo>
                  <a:lnTo>
                    <a:pt x="25" y="50"/>
                  </a:lnTo>
                  <a:lnTo>
                    <a:pt x="20" y="52"/>
                  </a:lnTo>
                  <a:lnTo>
                    <a:pt x="16" y="55"/>
                  </a:lnTo>
                  <a:lnTo>
                    <a:pt x="11" y="56"/>
                  </a:lnTo>
                  <a:lnTo>
                    <a:pt x="5" y="57"/>
                  </a:lnTo>
                  <a:lnTo>
                    <a:pt x="0" y="57"/>
                  </a:lnTo>
                  <a:lnTo>
                    <a:pt x="0" y="83"/>
                  </a:lnTo>
                  <a:close/>
                </a:path>
              </a:pathLst>
            </a:custGeom>
            <a:solidFill>
              <a:srgbClr val="1F1A17"/>
            </a:solidFill>
            <a:ln w="9525">
              <a:noFill/>
              <a:round/>
              <a:headEnd/>
              <a:tailEnd/>
            </a:ln>
          </p:spPr>
          <p:txBody>
            <a:bodyPr/>
            <a:lstStyle/>
            <a:p>
              <a:endParaRPr lang="en-US"/>
            </a:p>
          </p:txBody>
        </p:sp>
        <p:sp>
          <p:nvSpPr>
            <p:cNvPr id="45463" name="Freeform 400"/>
            <p:cNvSpPr>
              <a:spLocks/>
            </p:cNvSpPr>
            <p:nvPr/>
          </p:nvSpPr>
          <p:spPr bwMode="auto">
            <a:xfrm>
              <a:off x="1584" y="3957"/>
              <a:ext cx="25" cy="28"/>
            </a:xfrm>
            <a:custGeom>
              <a:avLst/>
              <a:gdLst>
                <a:gd name="T0" fmla="*/ 0 w 76"/>
                <a:gd name="T1" fmla="*/ 0 h 83"/>
                <a:gd name="T2" fmla="*/ 0 w 76"/>
                <a:gd name="T3" fmla="*/ 0 h 83"/>
                <a:gd name="T4" fmla="*/ 0 w 76"/>
                <a:gd name="T5" fmla="*/ 0 h 83"/>
                <a:gd name="T6" fmla="*/ 0 w 76"/>
                <a:gd name="T7" fmla="*/ 1 h 83"/>
                <a:gd name="T8" fmla="*/ 0 w 76"/>
                <a:gd name="T9" fmla="*/ 1 h 83"/>
                <a:gd name="T10" fmla="*/ 0 w 76"/>
                <a:gd name="T11" fmla="*/ 1 h 83"/>
                <a:gd name="T12" fmla="*/ 0 w 76"/>
                <a:gd name="T13" fmla="*/ 1 h 83"/>
                <a:gd name="T14" fmla="*/ 0 w 76"/>
                <a:gd name="T15" fmla="*/ 2 h 83"/>
                <a:gd name="T16" fmla="*/ 1 w 76"/>
                <a:gd name="T17" fmla="*/ 2 h 83"/>
                <a:gd name="T18" fmla="*/ 1 w 76"/>
                <a:gd name="T19" fmla="*/ 2 h 83"/>
                <a:gd name="T20" fmla="*/ 1 w 76"/>
                <a:gd name="T21" fmla="*/ 2 h 83"/>
                <a:gd name="T22" fmla="*/ 1 w 76"/>
                <a:gd name="T23" fmla="*/ 3 h 83"/>
                <a:gd name="T24" fmla="*/ 1 w 76"/>
                <a:gd name="T25" fmla="*/ 3 h 83"/>
                <a:gd name="T26" fmla="*/ 2 w 76"/>
                <a:gd name="T27" fmla="*/ 3 h 83"/>
                <a:gd name="T28" fmla="*/ 2 w 76"/>
                <a:gd name="T29" fmla="*/ 3 h 83"/>
                <a:gd name="T30" fmla="*/ 2 w 76"/>
                <a:gd name="T31" fmla="*/ 3 h 83"/>
                <a:gd name="T32" fmla="*/ 2 w 76"/>
                <a:gd name="T33" fmla="*/ 3 h 83"/>
                <a:gd name="T34" fmla="*/ 3 w 76"/>
                <a:gd name="T35" fmla="*/ 3 h 83"/>
                <a:gd name="T36" fmla="*/ 3 w 76"/>
                <a:gd name="T37" fmla="*/ 2 h 83"/>
                <a:gd name="T38" fmla="*/ 3 w 76"/>
                <a:gd name="T39" fmla="*/ 2 h 83"/>
                <a:gd name="T40" fmla="*/ 2 w 76"/>
                <a:gd name="T41" fmla="*/ 2 h 83"/>
                <a:gd name="T42" fmla="*/ 2 w 76"/>
                <a:gd name="T43" fmla="*/ 2 h 83"/>
                <a:gd name="T44" fmla="*/ 2 w 76"/>
                <a:gd name="T45" fmla="*/ 2 h 83"/>
                <a:gd name="T46" fmla="*/ 2 w 76"/>
                <a:gd name="T47" fmla="*/ 2 h 83"/>
                <a:gd name="T48" fmla="*/ 2 w 76"/>
                <a:gd name="T49" fmla="*/ 2 h 83"/>
                <a:gd name="T50" fmla="*/ 2 w 76"/>
                <a:gd name="T51" fmla="*/ 2 h 83"/>
                <a:gd name="T52" fmla="*/ 1 w 76"/>
                <a:gd name="T53" fmla="*/ 1 h 83"/>
                <a:gd name="T54" fmla="*/ 1 w 76"/>
                <a:gd name="T55" fmla="*/ 1 h 83"/>
                <a:gd name="T56" fmla="*/ 1 w 76"/>
                <a:gd name="T57" fmla="*/ 1 h 83"/>
                <a:gd name="T58" fmla="*/ 1 w 76"/>
                <a:gd name="T59" fmla="*/ 1 h 83"/>
                <a:gd name="T60" fmla="*/ 1 w 76"/>
                <a:gd name="T61" fmla="*/ 1 h 83"/>
                <a:gd name="T62" fmla="*/ 1 w 76"/>
                <a:gd name="T63" fmla="*/ 1 h 83"/>
                <a:gd name="T64" fmla="*/ 1 w 76"/>
                <a:gd name="T65" fmla="*/ 0 h 83"/>
                <a:gd name="T66" fmla="*/ 1 w 76"/>
                <a:gd name="T67" fmla="*/ 0 h 83"/>
                <a:gd name="T68" fmla="*/ 1 w 76"/>
                <a:gd name="T69" fmla="*/ 0 h 83"/>
                <a:gd name="T70" fmla="*/ 1 w 76"/>
                <a:gd name="T71" fmla="*/ 0 h 83"/>
                <a:gd name="T72" fmla="*/ 0 w 76"/>
                <a:gd name="T73" fmla="*/ 0 h 83"/>
                <a:gd name="T74" fmla="*/ 0 w 76"/>
                <a:gd name="T75" fmla="*/ 0 h 83"/>
                <a:gd name="T76" fmla="*/ 0 w 76"/>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0"/>
                  </a:moveTo>
                  <a:lnTo>
                    <a:pt x="0" y="0"/>
                  </a:lnTo>
                  <a:lnTo>
                    <a:pt x="0" y="8"/>
                  </a:lnTo>
                  <a:lnTo>
                    <a:pt x="1" y="17"/>
                  </a:lnTo>
                  <a:lnTo>
                    <a:pt x="3" y="25"/>
                  </a:lnTo>
                  <a:lnTo>
                    <a:pt x="6" y="33"/>
                  </a:lnTo>
                  <a:lnTo>
                    <a:pt x="9" y="40"/>
                  </a:lnTo>
                  <a:lnTo>
                    <a:pt x="13" y="47"/>
                  </a:lnTo>
                  <a:lnTo>
                    <a:pt x="17" y="53"/>
                  </a:lnTo>
                  <a:lnTo>
                    <a:pt x="22" y="59"/>
                  </a:lnTo>
                  <a:lnTo>
                    <a:pt x="27" y="65"/>
                  </a:lnTo>
                  <a:lnTo>
                    <a:pt x="33" y="70"/>
                  </a:lnTo>
                  <a:lnTo>
                    <a:pt x="39" y="74"/>
                  </a:lnTo>
                  <a:lnTo>
                    <a:pt x="45" y="77"/>
                  </a:lnTo>
                  <a:lnTo>
                    <a:pt x="53" y="80"/>
                  </a:lnTo>
                  <a:lnTo>
                    <a:pt x="61" y="82"/>
                  </a:lnTo>
                  <a:lnTo>
                    <a:pt x="68" y="83"/>
                  </a:lnTo>
                  <a:lnTo>
                    <a:pt x="76" y="83"/>
                  </a:lnTo>
                  <a:lnTo>
                    <a:pt x="76" y="57"/>
                  </a:lnTo>
                  <a:lnTo>
                    <a:pt x="70" y="57"/>
                  </a:lnTo>
                  <a:lnTo>
                    <a:pt x="65" y="56"/>
                  </a:lnTo>
                  <a:lnTo>
                    <a:pt x="60" y="55"/>
                  </a:lnTo>
                  <a:lnTo>
                    <a:pt x="55" y="52"/>
                  </a:lnTo>
                  <a:lnTo>
                    <a:pt x="51" y="50"/>
                  </a:lnTo>
                  <a:lnTo>
                    <a:pt x="47" y="47"/>
                  </a:lnTo>
                  <a:lnTo>
                    <a:pt x="42" y="44"/>
                  </a:lnTo>
                  <a:lnTo>
                    <a:pt x="39" y="40"/>
                  </a:lnTo>
                  <a:lnTo>
                    <a:pt x="36" y="37"/>
                  </a:lnTo>
                  <a:lnTo>
                    <a:pt x="33" y="32"/>
                  </a:lnTo>
                  <a:lnTo>
                    <a:pt x="30" y="28"/>
                  </a:lnTo>
                  <a:lnTo>
                    <a:pt x="28" y="22"/>
                  </a:lnTo>
                  <a:lnTo>
                    <a:pt x="26" y="17"/>
                  </a:lnTo>
                  <a:lnTo>
                    <a:pt x="25" y="11"/>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464" name="Freeform 401"/>
            <p:cNvSpPr>
              <a:spLocks/>
            </p:cNvSpPr>
            <p:nvPr/>
          </p:nvSpPr>
          <p:spPr bwMode="auto">
            <a:xfrm>
              <a:off x="1584" y="3929"/>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1"/>
                  </a:lnTo>
                  <a:lnTo>
                    <a:pt x="61" y="2"/>
                  </a:lnTo>
                  <a:lnTo>
                    <a:pt x="53" y="3"/>
                  </a:lnTo>
                  <a:lnTo>
                    <a:pt x="45" y="7"/>
                  </a:lnTo>
                  <a:lnTo>
                    <a:pt x="39" y="10"/>
                  </a:lnTo>
                  <a:lnTo>
                    <a:pt x="33" y="14"/>
                  </a:lnTo>
                  <a:lnTo>
                    <a:pt x="27" y="19"/>
                  </a:lnTo>
                  <a:lnTo>
                    <a:pt x="22" y="24"/>
                  </a:lnTo>
                  <a:lnTo>
                    <a:pt x="17" y="30"/>
                  </a:lnTo>
                  <a:lnTo>
                    <a:pt x="13" y="37"/>
                  </a:lnTo>
                  <a:lnTo>
                    <a:pt x="9" y="44"/>
                  </a:lnTo>
                  <a:lnTo>
                    <a:pt x="6" y="51"/>
                  </a:lnTo>
                  <a:lnTo>
                    <a:pt x="3" y="58"/>
                  </a:lnTo>
                  <a:lnTo>
                    <a:pt x="1" y="67"/>
                  </a:lnTo>
                  <a:lnTo>
                    <a:pt x="0" y="75"/>
                  </a:lnTo>
                  <a:lnTo>
                    <a:pt x="0" y="84"/>
                  </a:lnTo>
                  <a:lnTo>
                    <a:pt x="24" y="84"/>
                  </a:lnTo>
                  <a:lnTo>
                    <a:pt x="25" y="78"/>
                  </a:lnTo>
                  <a:lnTo>
                    <a:pt x="25" y="72"/>
                  </a:lnTo>
                  <a:lnTo>
                    <a:pt x="26" y="67"/>
                  </a:lnTo>
                  <a:lnTo>
                    <a:pt x="28" y="61"/>
                  </a:lnTo>
                  <a:lnTo>
                    <a:pt x="30" y="56"/>
                  </a:lnTo>
                  <a:lnTo>
                    <a:pt x="33" y="51"/>
                  </a:lnTo>
                  <a:lnTo>
                    <a:pt x="36" y="48"/>
                  </a:lnTo>
                  <a:lnTo>
                    <a:pt x="39" y="43"/>
                  </a:lnTo>
                  <a:lnTo>
                    <a:pt x="42" y="39"/>
                  </a:lnTo>
                  <a:lnTo>
                    <a:pt x="47" y="37"/>
                  </a:lnTo>
                  <a:lnTo>
                    <a:pt x="51" y="33"/>
                  </a:lnTo>
                  <a:lnTo>
                    <a:pt x="55" y="31"/>
                  </a:lnTo>
                  <a:lnTo>
                    <a:pt x="60" y="30"/>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465" name="Freeform 402"/>
            <p:cNvSpPr>
              <a:spLocks/>
            </p:cNvSpPr>
            <p:nvPr/>
          </p:nvSpPr>
          <p:spPr bwMode="auto">
            <a:xfrm>
              <a:off x="1609" y="3929"/>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7"/>
                  </a:lnTo>
                  <a:lnTo>
                    <a:pt x="72" y="58"/>
                  </a:lnTo>
                  <a:lnTo>
                    <a:pt x="70" y="51"/>
                  </a:lnTo>
                  <a:lnTo>
                    <a:pt x="67" y="44"/>
                  </a:lnTo>
                  <a:lnTo>
                    <a:pt x="62" y="37"/>
                  </a:lnTo>
                  <a:lnTo>
                    <a:pt x="58" y="30"/>
                  </a:lnTo>
                  <a:lnTo>
                    <a:pt x="54" y="24"/>
                  </a:lnTo>
                  <a:lnTo>
                    <a:pt x="48" y="19"/>
                  </a:lnTo>
                  <a:lnTo>
                    <a:pt x="42" y="14"/>
                  </a:lnTo>
                  <a:lnTo>
                    <a:pt x="36" y="10"/>
                  </a:lnTo>
                  <a:lnTo>
                    <a:pt x="30" y="7"/>
                  </a:lnTo>
                  <a:lnTo>
                    <a:pt x="22" y="3"/>
                  </a:lnTo>
                  <a:lnTo>
                    <a:pt x="15" y="2"/>
                  </a:lnTo>
                  <a:lnTo>
                    <a:pt x="7" y="1"/>
                  </a:lnTo>
                  <a:lnTo>
                    <a:pt x="0" y="0"/>
                  </a:lnTo>
                  <a:lnTo>
                    <a:pt x="0" y="27"/>
                  </a:lnTo>
                  <a:lnTo>
                    <a:pt x="5" y="27"/>
                  </a:lnTo>
                  <a:lnTo>
                    <a:pt x="11" y="28"/>
                  </a:lnTo>
                  <a:lnTo>
                    <a:pt x="16" y="30"/>
                  </a:lnTo>
                  <a:lnTo>
                    <a:pt x="20" y="31"/>
                  </a:lnTo>
                  <a:lnTo>
                    <a:pt x="25" y="33"/>
                  </a:lnTo>
                  <a:lnTo>
                    <a:pt x="29" y="37"/>
                  </a:lnTo>
                  <a:lnTo>
                    <a:pt x="33" y="39"/>
                  </a:lnTo>
                  <a:lnTo>
                    <a:pt x="36" y="43"/>
                  </a:lnTo>
                  <a:lnTo>
                    <a:pt x="40" y="48"/>
                  </a:lnTo>
                  <a:lnTo>
                    <a:pt x="43" y="51"/>
                  </a:lnTo>
                  <a:lnTo>
                    <a:pt x="45" y="56"/>
                  </a:lnTo>
                  <a:lnTo>
                    <a:pt x="47" y="61"/>
                  </a:lnTo>
                  <a:lnTo>
                    <a:pt x="48" y="67"/>
                  </a:lnTo>
                  <a:lnTo>
                    <a:pt x="50" y="72"/>
                  </a:lnTo>
                  <a:lnTo>
                    <a:pt x="50" y="78"/>
                  </a:lnTo>
                  <a:lnTo>
                    <a:pt x="52" y="84"/>
                  </a:lnTo>
                  <a:lnTo>
                    <a:pt x="75" y="84"/>
                  </a:lnTo>
                  <a:close/>
                </a:path>
              </a:pathLst>
            </a:custGeom>
            <a:solidFill>
              <a:srgbClr val="1F1A17"/>
            </a:solidFill>
            <a:ln w="9525">
              <a:noFill/>
              <a:round/>
              <a:headEnd/>
              <a:tailEnd/>
            </a:ln>
          </p:spPr>
          <p:txBody>
            <a:bodyPr/>
            <a:lstStyle/>
            <a:p>
              <a:endParaRPr lang="en-US"/>
            </a:p>
          </p:txBody>
        </p:sp>
        <p:sp>
          <p:nvSpPr>
            <p:cNvPr id="45466" name="Freeform 403"/>
            <p:cNvSpPr>
              <a:spLocks/>
            </p:cNvSpPr>
            <p:nvPr/>
          </p:nvSpPr>
          <p:spPr bwMode="auto">
            <a:xfrm>
              <a:off x="1684" y="3080"/>
              <a:ext cx="53" cy="58"/>
            </a:xfrm>
            <a:custGeom>
              <a:avLst/>
              <a:gdLst>
                <a:gd name="T0" fmla="*/ 6 w 159"/>
                <a:gd name="T1" fmla="*/ 4 h 174"/>
                <a:gd name="T2" fmla="*/ 6 w 159"/>
                <a:gd name="T3" fmla="*/ 4 h 174"/>
                <a:gd name="T4" fmla="*/ 6 w 159"/>
                <a:gd name="T5" fmla="*/ 5 h 174"/>
                <a:gd name="T6" fmla="*/ 5 w 159"/>
                <a:gd name="T7" fmla="*/ 5 h 174"/>
                <a:gd name="T8" fmla="*/ 5 w 159"/>
                <a:gd name="T9" fmla="*/ 6 h 174"/>
                <a:gd name="T10" fmla="*/ 4 w 159"/>
                <a:gd name="T11" fmla="*/ 6 h 174"/>
                <a:gd name="T12" fmla="*/ 4 w 159"/>
                <a:gd name="T13" fmla="*/ 6 h 174"/>
                <a:gd name="T14" fmla="*/ 3 w 159"/>
                <a:gd name="T15" fmla="*/ 6 h 174"/>
                <a:gd name="T16" fmla="*/ 3 w 159"/>
                <a:gd name="T17" fmla="*/ 6 h 174"/>
                <a:gd name="T18" fmla="*/ 2 w 159"/>
                <a:gd name="T19" fmla="*/ 6 h 174"/>
                <a:gd name="T20" fmla="*/ 2 w 159"/>
                <a:gd name="T21" fmla="*/ 6 h 174"/>
                <a:gd name="T22" fmla="*/ 1 w 159"/>
                <a:gd name="T23" fmla="*/ 6 h 174"/>
                <a:gd name="T24" fmla="*/ 1 w 159"/>
                <a:gd name="T25" fmla="*/ 5 h 174"/>
                <a:gd name="T26" fmla="*/ 0 w 159"/>
                <a:gd name="T27" fmla="*/ 5 h 174"/>
                <a:gd name="T28" fmla="*/ 0 w 159"/>
                <a:gd name="T29" fmla="*/ 4 h 174"/>
                <a:gd name="T30" fmla="*/ 0 w 159"/>
                <a:gd name="T31" fmla="*/ 4 h 174"/>
                <a:gd name="T32" fmla="*/ 0 w 159"/>
                <a:gd name="T33" fmla="*/ 3 h 174"/>
                <a:gd name="T34" fmla="*/ 0 w 159"/>
                <a:gd name="T35" fmla="*/ 2 h 174"/>
                <a:gd name="T36" fmla="*/ 0 w 159"/>
                <a:gd name="T37" fmla="*/ 2 h 174"/>
                <a:gd name="T38" fmla="*/ 1 w 159"/>
                <a:gd name="T39" fmla="*/ 1 h 174"/>
                <a:gd name="T40" fmla="*/ 1 w 159"/>
                <a:gd name="T41" fmla="*/ 1 h 174"/>
                <a:gd name="T42" fmla="*/ 2 w 159"/>
                <a:gd name="T43" fmla="*/ 0 h 174"/>
                <a:gd name="T44" fmla="*/ 2 w 159"/>
                <a:gd name="T45" fmla="*/ 0 h 174"/>
                <a:gd name="T46" fmla="*/ 3 w 159"/>
                <a:gd name="T47" fmla="*/ 0 h 174"/>
                <a:gd name="T48" fmla="*/ 3 w 159"/>
                <a:gd name="T49" fmla="*/ 0 h 174"/>
                <a:gd name="T50" fmla="*/ 4 w 159"/>
                <a:gd name="T51" fmla="*/ 0 h 174"/>
                <a:gd name="T52" fmla="*/ 4 w 159"/>
                <a:gd name="T53" fmla="*/ 0 h 174"/>
                <a:gd name="T54" fmla="*/ 5 w 159"/>
                <a:gd name="T55" fmla="*/ 1 h 174"/>
                <a:gd name="T56" fmla="*/ 5 w 159"/>
                <a:gd name="T57" fmla="*/ 1 h 174"/>
                <a:gd name="T58" fmla="*/ 6 w 159"/>
                <a:gd name="T59" fmla="*/ 2 h 174"/>
                <a:gd name="T60" fmla="*/ 6 w 159"/>
                <a:gd name="T61" fmla="*/ 2 h 174"/>
                <a:gd name="T62" fmla="*/ 6 w 159"/>
                <a:gd name="T63" fmla="*/ 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74"/>
                <a:gd name="T98" fmla="*/ 159 w 159"/>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74">
                  <a:moveTo>
                    <a:pt x="159" y="89"/>
                  </a:moveTo>
                  <a:lnTo>
                    <a:pt x="159" y="97"/>
                  </a:lnTo>
                  <a:lnTo>
                    <a:pt x="158" y="105"/>
                  </a:lnTo>
                  <a:lnTo>
                    <a:pt x="156" y="114"/>
                  </a:lnTo>
                  <a:lnTo>
                    <a:pt x="154" y="122"/>
                  </a:lnTo>
                  <a:lnTo>
                    <a:pt x="151" y="129"/>
                  </a:lnTo>
                  <a:lnTo>
                    <a:pt x="147" y="137"/>
                  </a:lnTo>
                  <a:lnTo>
                    <a:pt x="142" y="143"/>
                  </a:lnTo>
                  <a:lnTo>
                    <a:pt x="137" y="149"/>
                  </a:lnTo>
                  <a:lnTo>
                    <a:pt x="131" y="155"/>
                  </a:lnTo>
                  <a:lnTo>
                    <a:pt x="125" y="159"/>
                  </a:lnTo>
                  <a:lnTo>
                    <a:pt x="118" y="163"/>
                  </a:lnTo>
                  <a:lnTo>
                    <a:pt x="111" y="167"/>
                  </a:lnTo>
                  <a:lnTo>
                    <a:pt x="104" y="170"/>
                  </a:lnTo>
                  <a:lnTo>
                    <a:pt x="96" y="171"/>
                  </a:lnTo>
                  <a:lnTo>
                    <a:pt x="88" y="173"/>
                  </a:lnTo>
                  <a:lnTo>
                    <a:pt x="80" y="174"/>
                  </a:lnTo>
                  <a:lnTo>
                    <a:pt x="71" y="173"/>
                  </a:lnTo>
                  <a:lnTo>
                    <a:pt x="63" y="171"/>
                  </a:lnTo>
                  <a:lnTo>
                    <a:pt x="55" y="170"/>
                  </a:lnTo>
                  <a:lnTo>
                    <a:pt x="48" y="167"/>
                  </a:lnTo>
                  <a:lnTo>
                    <a:pt x="41" y="163"/>
                  </a:lnTo>
                  <a:lnTo>
                    <a:pt x="34" y="159"/>
                  </a:lnTo>
                  <a:lnTo>
                    <a:pt x="28" y="155"/>
                  </a:lnTo>
                  <a:lnTo>
                    <a:pt x="22" y="149"/>
                  </a:lnTo>
                  <a:lnTo>
                    <a:pt x="17" y="143"/>
                  </a:lnTo>
                  <a:lnTo>
                    <a:pt x="13" y="137"/>
                  </a:lnTo>
                  <a:lnTo>
                    <a:pt x="8" y="129"/>
                  </a:lnTo>
                  <a:lnTo>
                    <a:pt x="5" y="122"/>
                  </a:lnTo>
                  <a:lnTo>
                    <a:pt x="3" y="114"/>
                  </a:lnTo>
                  <a:lnTo>
                    <a:pt x="1" y="105"/>
                  </a:lnTo>
                  <a:lnTo>
                    <a:pt x="0" y="97"/>
                  </a:lnTo>
                  <a:lnTo>
                    <a:pt x="0" y="89"/>
                  </a:lnTo>
                  <a:lnTo>
                    <a:pt x="0" y="79"/>
                  </a:lnTo>
                  <a:lnTo>
                    <a:pt x="1" y="71"/>
                  </a:lnTo>
                  <a:lnTo>
                    <a:pt x="3" y="61"/>
                  </a:lnTo>
                  <a:lnTo>
                    <a:pt x="5" y="54"/>
                  </a:lnTo>
                  <a:lnTo>
                    <a:pt x="8" y="46"/>
                  </a:lnTo>
                  <a:lnTo>
                    <a:pt x="13" y="38"/>
                  </a:lnTo>
                  <a:lnTo>
                    <a:pt x="17" y="31"/>
                  </a:lnTo>
                  <a:lnTo>
                    <a:pt x="22" y="25"/>
                  </a:lnTo>
                  <a:lnTo>
                    <a:pt x="28" y="19"/>
                  </a:lnTo>
                  <a:lnTo>
                    <a:pt x="34" y="14"/>
                  </a:lnTo>
                  <a:lnTo>
                    <a:pt x="41" y="10"/>
                  </a:lnTo>
                  <a:lnTo>
                    <a:pt x="48" y="6"/>
                  </a:lnTo>
                  <a:lnTo>
                    <a:pt x="55" y="4"/>
                  </a:lnTo>
                  <a:lnTo>
                    <a:pt x="63" y="1"/>
                  </a:lnTo>
                  <a:lnTo>
                    <a:pt x="71" y="0"/>
                  </a:lnTo>
                  <a:lnTo>
                    <a:pt x="80" y="0"/>
                  </a:lnTo>
                  <a:lnTo>
                    <a:pt x="88" y="0"/>
                  </a:lnTo>
                  <a:lnTo>
                    <a:pt x="96" y="1"/>
                  </a:lnTo>
                  <a:lnTo>
                    <a:pt x="104" y="4"/>
                  </a:lnTo>
                  <a:lnTo>
                    <a:pt x="111" y="6"/>
                  </a:lnTo>
                  <a:lnTo>
                    <a:pt x="118" y="10"/>
                  </a:lnTo>
                  <a:lnTo>
                    <a:pt x="125" y="14"/>
                  </a:lnTo>
                  <a:lnTo>
                    <a:pt x="131" y="19"/>
                  </a:lnTo>
                  <a:lnTo>
                    <a:pt x="137" y="25"/>
                  </a:lnTo>
                  <a:lnTo>
                    <a:pt x="142" y="31"/>
                  </a:lnTo>
                  <a:lnTo>
                    <a:pt x="147" y="38"/>
                  </a:lnTo>
                  <a:lnTo>
                    <a:pt x="151" y="46"/>
                  </a:lnTo>
                  <a:lnTo>
                    <a:pt x="154" y="54"/>
                  </a:lnTo>
                  <a:lnTo>
                    <a:pt x="156" y="61"/>
                  </a:lnTo>
                  <a:lnTo>
                    <a:pt x="158" y="71"/>
                  </a:lnTo>
                  <a:lnTo>
                    <a:pt x="159" y="79"/>
                  </a:lnTo>
                  <a:lnTo>
                    <a:pt x="159" y="89"/>
                  </a:lnTo>
                  <a:close/>
                </a:path>
              </a:pathLst>
            </a:custGeom>
            <a:solidFill>
              <a:srgbClr val="E87A41"/>
            </a:solidFill>
            <a:ln w="9525">
              <a:noFill/>
              <a:round/>
              <a:headEnd/>
              <a:tailEnd/>
            </a:ln>
          </p:spPr>
          <p:txBody>
            <a:bodyPr/>
            <a:lstStyle/>
            <a:p>
              <a:endParaRPr lang="en-US"/>
            </a:p>
          </p:txBody>
        </p:sp>
        <p:sp>
          <p:nvSpPr>
            <p:cNvPr id="45467" name="Freeform 404"/>
            <p:cNvSpPr>
              <a:spLocks/>
            </p:cNvSpPr>
            <p:nvPr/>
          </p:nvSpPr>
          <p:spPr bwMode="auto">
            <a:xfrm>
              <a:off x="1711" y="3109"/>
              <a:ext cx="30" cy="33"/>
            </a:xfrm>
            <a:custGeom>
              <a:avLst/>
              <a:gdLst>
                <a:gd name="T0" fmla="*/ 0 w 91"/>
                <a:gd name="T1" fmla="*/ 4 h 98"/>
                <a:gd name="T2" fmla="*/ 0 w 91"/>
                <a:gd name="T3" fmla="*/ 4 h 98"/>
                <a:gd name="T4" fmla="*/ 0 w 91"/>
                <a:gd name="T5" fmla="*/ 4 h 98"/>
                <a:gd name="T6" fmla="*/ 1 w 91"/>
                <a:gd name="T7" fmla="*/ 4 h 98"/>
                <a:gd name="T8" fmla="*/ 1 w 91"/>
                <a:gd name="T9" fmla="*/ 3 h 98"/>
                <a:gd name="T10" fmla="*/ 1 w 91"/>
                <a:gd name="T11" fmla="*/ 3 h 98"/>
                <a:gd name="T12" fmla="*/ 2 w 91"/>
                <a:gd name="T13" fmla="*/ 3 h 98"/>
                <a:gd name="T14" fmla="*/ 2 w 91"/>
                <a:gd name="T15" fmla="*/ 3 h 98"/>
                <a:gd name="T16" fmla="*/ 2 w 91"/>
                <a:gd name="T17" fmla="*/ 3 h 98"/>
                <a:gd name="T18" fmla="*/ 2 w 91"/>
                <a:gd name="T19" fmla="*/ 3 h 98"/>
                <a:gd name="T20" fmla="*/ 3 w 91"/>
                <a:gd name="T21" fmla="*/ 2 h 98"/>
                <a:gd name="T22" fmla="*/ 3 w 91"/>
                <a:gd name="T23" fmla="*/ 2 h 98"/>
                <a:gd name="T24" fmla="*/ 3 w 91"/>
                <a:gd name="T25" fmla="*/ 2 h 98"/>
                <a:gd name="T26" fmla="*/ 3 w 91"/>
                <a:gd name="T27" fmla="*/ 1 h 98"/>
                <a:gd name="T28" fmla="*/ 3 w 91"/>
                <a:gd name="T29" fmla="*/ 1 h 98"/>
                <a:gd name="T30" fmla="*/ 3 w 91"/>
                <a:gd name="T31" fmla="*/ 1 h 98"/>
                <a:gd name="T32" fmla="*/ 3 w 91"/>
                <a:gd name="T33" fmla="*/ 0 h 98"/>
                <a:gd name="T34" fmla="*/ 3 w 91"/>
                <a:gd name="T35" fmla="*/ 0 h 98"/>
                <a:gd name="T36" fmla="*/ 2 w 91"/>
                <a:gd name="T37" fmla="*/ 0 h 98"/>
                <a:gd name="T38" fmla="*/ 2 w 91"/>
                <a:gd name="T39" fmla="*/ 0 h 98"/>
                <a:gd name="T40" fmla="*/ 2 w 91"/>
                <a:gd name="T41" fmla="*/ 1 h 98"/>
                <a:gd name="T42" fmla="*/ 2 w 91"/>
                <a:gd name="T43" fmla="*/ 1 h 98"/>
                <a:gd name="T44" fmla="*/ 2 w 91"/>
                <a:gd name="T45" fmla="*/ 1 h 98"/>
                <a:gd name="T46" fmla="*/ 2 w 91"/>
                <a:gd name="T47" fmla="*/ 1 h 98"/>
                <a:gd name="T48" fmla="*/ 2 w 91"/>
                <a:gd name="T49" fmla="*/ 1 h 98"/>
                <a:gd name="T50" fmla="*/ 2 w 91"/>
                <a:gd name="T51" fmla="*/ 2 h 98"/>
                <a:gd name="T52" fmla="*/ 2 w 91"/>
                <a:gd name="T53" fmla="*/ 2 h 98"/>
                <a:gd name="T54" fmla="*/ 2 w 91"/>
                <a:gd name="T55" fmla="*/ 2 h 98"/>
                <a:gd name="T56" fmla="*/ 1 w 91"/>
                <a:gd name="T57" fmla="*/ 2 h 98"/>
                <a:gd name="T58" fmla="*/ 1 w 91"/>
                <a:gd name="T59" fmla="*/ 2 h 98"/>
                <a:gd name="T60" fmla="*/ 1 w 91"/>
                <a:gd name="T61" fmla="*/ 2 h 98"/>
                <a:gd name="T62" fmla="*/ 1 w 91"/>
                <a:gd name="T63" fmla="*/ 3 h 98"/>
                <a:gd name="T64" fmla="*/ 1 w 91"/>
                <a:gd name="T65" fmla="*/ 3 h 98"/>
                <a:gd name="T66" fmla="*/ 0 w 91"/>
                <a:gd name="T67" fmla="*/ 3 h 98"/>
                <a:gd name="T68" fmla="*/ 0 w 91"/>
                <a:gd name="T69" fmla="*/ 3 h 98"/>
                <a:gd name="T70" fmla="*/ 0 w 91"/>
                <a:gd name="T71" fmla="*/ 3 h 98"/>
                <a:gd name="T72" fmla="*/ 0 w 91"/>
                <a:gd name="T73" fmla="*/ 4 h 98"/>
                <a:gd name="T74" fmla="*/ 0 w 91"/>
                <a:gd name="T75" fmla="*/ 4 h 98"/>
                <a:gd name="T76" fmla="*/ 0 w 91"/>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98"/>
                <a:gd name="T119" fmla="*/ 91 w 91"/>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98">
                  <a:moveTo>
                    <a:pt x="0" y="98"/>
                  </a:moveTo>
                  <a:lnTo>
                    <a:pt x="0" y="98"/>
                  </a:lnTo>
                  <a:lnTo>
                    <a:pt x="9" y="97"/>
                  </a:lnTo>
                  <a:lnTo>
                    <a:pt x="18" y="96"/>
                  </a:lnTo>
                  <a:lnTo>
                    <a:pt x="28" y="93"/>
                  </a:lnTo>
                  <a:lnTo>
                    <a:pt x="36" y="91"/>
                  </a:lnTo>
                  <a:lnTo>
                    <a:pt x="44" y="86"/>
                  </a:lnTo>
                  <a:lnTo>
                    <a:pt x="51" y="81"/>
                  </a:lnTo>
                  <a:lnTo>
                    <a:pt x="59" y="75"/>
                  </a:lnTo>
                  <a:lnTo>
                    <a:pt x="65" y="69"/>
                  </a:lnTo>
                  <a:lnTo>
                    <a:pt x="71" y="62"/>
                  </a:lnTo>
                  <a:lnTo>
                    <a:pt x="76" y="55"/>
                  </a:lnTo>
                  <a:lnTo>
                    <a:pt x="81" y="46"/>
                  </a:lnTo>
                  <a:lnTo>
                    <a:pt x="85" y="38"/>
                  </a:lnTo>
                  <a:lnTo>
                    <a:pt x="88" y="28"/>
                  </a:lnTo>
                  <a:lnTo>
                    <a:pt x="90" y="20"/>
                  </a:lnTo>
                  <a:lnTo>
                    <a:pt x="91" y="9"/>
                  </a:lnTo>
                  <a:lnTo>
                    <a:pt x="91" y="0"/>
                  </a:lnTo>
                  <a:lnTo>
                    <a:pt x="68" y="0"/>
                  </a:lnTo>
                  <a:lnTo>
                    <a:pt x="68" y="7"/>
                  </a:lnTo>
                  <a:lnTo>
                    <a:pt x="67" y="14"/>
                  </a:lnTo>
                  <a:lnTo>
                    <a:pt x="64" y="21"/>
                  </a:lnTo>
                  <a:lnTo>
                    <a:pt x="62" y="27"/>
                  </a:lnTo>
                  <a:lnTo>
                    <a:pt x="60" y="33"/>
                  </a:lnTo>
                  <a:lnTo>
                    <a:pt x="57" y="39"/>
                  </a:lnTo>
                  <a:lnTo>
                    <a:pt x="52" y="45"/>
                  </a:lnTo>
                  <a:lnTo>
                    <a:pt x="48" y="50"/>
                  </a:lnTo>
                  <a:lnTo>
                    <a:pt x="44" y="55"/>
                  </a:lnTo>
                  <a:lnTo>
                    <a:pt x="38" y="58"/>
                  </a:lnTo>
                  <a:lnTo>
                    <a:pt x="33" y="62"/>
                  </a:lnTo>
                  <a:lnTo>
                    <a:pt x="27" y="66"/>
                  </a:lnTo>
                  <a:lnTo>
                    <a:pt x="20" y="68"/>
                  </a:lnTo>
                  <a:lnTo>
                    <a:pt x="14" y="69"/>
                  </a:lnTo>
                  <a:lnTo>
                    <a:pt x="7" y="70"/>
                  </a:lnTo>
                  <a:lnTo>
                    <a:pt x="0" y="72"/>
                  </a:lnTo>
                  <a:lnTo>
                    <a:pt x="0" y="98"/>
                  </a:lnTo>
                  <a:close/>
                </a:path>
              </a:pathLst>
            </a:custGeom>
            <a:solidFill>
              <a:srgbClr val="1F1A17"/>
            </a:solidFill>
            <a:ln w="9525">
              <a:noFill/>
              <a:round/>
              <a:headEnd/>
              <a:tailEnd/>
            </a:ln>
          </p:spPr>
          <p:txBody>
            <a:bodyPr/>
            <a:lstStyle/>
            <a:p>
              <a:endParaRPr lang="en-US"/>
            </a:p>
          </p:txBody>
        </p:sp>
        <p:sp>
          <p:nvSpPr>
            <p:cNvPr id="45468" name="Freeform 405"/>
            <p:cNvSpPr>
              <a:spLocks/>
            </p:cNvSpPr>
            <p:nvPr/>
          </p:nvSpPr>
          <p:spPr bwMode="auto">
            <a:xfrm>
              <a:off x="1680" y="3109"/>
              <a:ext cx="31" cy="33"/>
            </a:xfrm>
            <a:custGeom>
              <a:avLst/>
              <a:gdLst>
                <a:gd name="T0" fmla="*/ 0 w 92"/>
                <a:gd name="T1" fmla="*/ 0 h 98"/>
                <a:gd name="T2" fmla="*/ 0 w 92"/>
                <a:gd name="T3" fmla="*/ 0 h 98"/>
                <a:gd name="T4" fmla="*/ 0 w 92"/>
                <a:gd name="T5" fmla="*/ 0 h 98"/>
                <a:gd name="T6" fmla="*/ 0 w 92"/>
                <a:gd name="T7" fmla="*/ 1 h 98"/>
                <a:gd name="T8" fmla="*/ 0 w 92"/>
                <a:gd name="T9" fmla="*/ 1 h 98"/>
                <a:gd name="T10" fmla="*/ 0 w 92"/>
                <a:gd name="T11" fmla="*/ 1 h 98"/>
                <a:gd name="T12" fmla="*/ 0 w 92"/>
                <a:gd name="T13" fmla="*/ 2 h 98"/>
                <a:gd name="T14" fmla="*/ 1 w 92"/>
                <a:gd name="T15" fmla="*/ 2 h 98"/>
                <a:gd name="T16" fmla="*/ 1 w 92"/>
                <a:gd name="T17" fmla="*/ 2 h 98"/>
                <a:gd name="T18" fmla="*/ 1 w 92"/>
                <a:gd name="T19" fmla="*/ 3 h 98"/>
                <a:gd name="T20" fmla="*/ 1 w 92"/>
                <a:gd name="T21" fmla="*/ 3 h 98"/>
                <a:gd name="T22" fmla="*/ 1 w 92"/>
                <a:gd name="T23" fmla="*/ 3 h 98"/>
                <a:gd name="T24" fmla="*/ 2 w 92"/>
                <a:gd name="T25" fmla="*/ 3 h 98"/>
                <a:gd name="T26" fmla="*/ 2 w 92"/>
                <a:gd name="T27" fmla="*/ 3 h 98"/>
                <a:gd name="T28" fmla="*/ 2 w 92"/>
                <a:gd name="T29" fmla="*/ 3 h 98"/>
                <a:gd name="T30" fmla="*/ 3 w 92"/>
                <a:gd name="T31" fmla="*/ 4 h 98"/>
                <a:gd name="T32" fmla="*/ 3 w 92"/>
                <a:gd name="T33" fmla="*/ 4 h 98"/>
                <a:gd name="T34" fmla="*/ 3 w 92"/>
                <a:gd name="T35" fmla="*/ 4 h 98"/>
                <a:gd name="T36" fmla="*/ 3 w 92"/>
                <a:gd name="T37" fmla="*/ 3 h 98"/>
                <a:gd name="T38" fmla="*/ 3 w 92"/>
                <a:gd name="T39" fmla="*/ 3 h 98"/>
                <a:gd name="T40" fmla="*/ 3 w 92"/>
                <a:gd name="T41" fmla="*/ 3 h 98"/>
                <a:gd name="T42" fmla="*/ 3 w 92"/>
                <a:gd name="T43" fmla="*/ 3 h 98"/>
                <a:gd name="T44" fmla="*/ 2 w 92"/>
                <a:gd name="T45" fmla="*/ 2 h 98"/>
                <a:gd name="T46" fmla="*/ 2 w 92"/>
                <a:gd name="T47" fmla="*/ 2 h 98"/>
                <a:gd name="T48" fmla="*/ 2 w 92"/>
                <a:gd name="T49" fmla="*/ 2 h 98"/>
                <a:gd name="T50" fmla="*/ 2 w 92"/>
                <a:gd name="T51" fmla="*/ 2 h 98"/>
                <a:gd name="T52" fmla="*/ 2 w 92"/>
                <a:gd name="T53" fmla="*/ 2 h 98"/>
                <a:gd name="T54" fmla="*/ 1 w 92"/>
                <a:gd name="T55" fmla="*/ 2 h 98"/>
                <a:gd name="T56" fmla="*/ 1 w 92"/>
                <a:gd name="T57" fmla="*/ 1 h 98"/>
                <a:gd name="T58" fmla="*/ 1 w 92"/>
                <a:gd name="T59" fmla="*/ 1 h 98"/>
                <a:gd name="T60" fmla="*/ 1 w 92"/>
                <a:gd name="T61" fmla="*/ 1 h 98"/>
                <a:gd name="T62" fmla="*/ 1 w 92"/>
                <a:gd name="T63" fmla="*/ 1 h 98"/>
                <a:gd name="T64" fmla="*/ 1 w 92"/>
                <a:gd name="T65" fmla="*/ 1 h 98"/>
                <a:gd name="T66" fmla="*/ 1 w 92"/>
                <a:gd name="T67" fmla="*/ 0 h 98"/>
                <a:gd name="T68" fmla="*/ 1 w 92"/>
                <a:gd name="T69" fmla="*/ 0 h 98"/>
                <a:gd name="T70" fmla="*/ 1 w 92"/>
                <a:gd name="T71" fmla="*/ 0 h 98"/>
                <a:gd name="T72" fmla="*/ 0 w 92"/>
                <a:gd name="T73" fmla="*/ 0 h 98"/>
                <a:gd name="T74" fmla="*/ 0 w 92"/>
                <a:gd name="T75" fmla="*/ 0 h 98"/>
                <a:gd name="T76" fmla="*/ 0 w 92"/>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98"/>
                <a:gd name="T119" fmla="*/ 92 w 92"/>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98">
                  <a:moveTo>
                    <a:pt x="0" y="0"/>
                  </a:moveTo>
                  <a:lnTo>
                    <a:pt x="0" y="0"/>
                  </a:lnTo>
                  <a:lnTo>
                    <a:pt x="0" y="9"/>
                  </a:lnTo>
                  <a:lnTo>
                    <a:pt x="1" y="19"/>
                  </a:lnTo>
                  <a:lnTo>
                    <a:pt x="3" y="28"/>
                  </a:lnTo>
                  <a:lnTo>
                    <a:pt x="6" y="38"/>
                  </a:lnTo>
                  <a:lnTo>
                    <a:pt x="11" y="46"/>
                  </a:lnTo>
                  <a:lnTo>
                    <a:pt x="15" y="55"/>
                  </a:lnTo>
                  <a:lnTo>
                    <a:pt x="20" y="62"/>
                  </a:lnTo>
                  <a:lnTo>
                    <a:pt x="26" y="69"/>
                  </a:lnTo>
                  <a:lnTo>
                    <a:pt x="32" y="75"/>
                  </a:lnTo>
                  <a:lnTo>
                    <a:pt x="40" y="81"/>
                  </a:lnTo>
                  <a:lnTo>
                    <a:pt x="47" y="86"/>
                  </a:lnTo>
                  <a:lnTo>
                    <a:pt x="55" y="91"/>
                  </a:lnTo>
                  <a:lnTo>
                    <a:pt x="63" y="93"/>
                  </a:lnTo>
                  <a:lnTo>
                    <a:pt x="73" y="96"/>
                  </a:lnTo>
                  <a:lnTo>
                    <a:pt x="82" y="97"/>
                  </a:lnTo>
                  <a:lnTo>
                    <a:pt x="92" y="98"/>
                  </a:lnTo>
                  <a:lnTo>
                    <a:pt x="92" y="72"/>
                  </a:lnTo>
                  <a:lnTo>
                    <a:pt x="84" y="70"/>
                  </a:lnTo>
                  <a:lnTo>
                    <a:pt x="78" y="69"/>
                  </a:lnTo>
                  <a:lnTo>
                    <a:pt x="70" y="68"/>
                  </a:lnTo>
                  <a:lnTo>
                    <a:pt x="65" y="66"/>
                  </a:lnTo>
                  <a:lnTo>
                    <a:pt x="58" y="62"/>
                  </a:lnTo>
                  <a:lnTo>
                    <a:pt x="53" y="58"/>
                  </a:lnTo>
                  <a:lnTo>
                    <a:pt x="47" y="55"/>
                  </a:lnTo>
                  <a:lnTo>
                    <a:pt x="43" y="50"/>
                  </a:lnTo>
                  <a:lnTo>
                    <a:pt x="39" y="45"/>
                  </a:lnTo>
                  <a:lnTo>
                    <a:pt x="34" y="39"/>
                  </a:lnTo>
                  <a:lnTo>
                    <a:pt x="31" y="33"/>
                  </a:lnTo>
                  <a:lnTo>
                    <a:pt x="29" y="27"/>
                  </a:lnTo>
                  <a:lnTo>
                    <a:pt x="27" y="21"/>
                  </a:lnTo>
                  <a:lnTo>
                    <a:pt x="25" y="14"/>
                  </a:lnTo>
                  <a:lnTo>
                    <a:pt x="24" y="7"/>
                  </a:lnTo>
                  <a:lnTo>
                    <a:pt x="24" y="0"/>
                  </a:lnTo>
                  <a:lnTo>
                    <a:pt x="0" y="0"/>
                  </a:lnTo>
                  <a:close/>
                </a:path>
              </a:pathLst>
            </a:custGeom>
            <a:solidFill>
              <a:srgbClr val="1F1A17"/>
            </a:solidFill>
            <a:ln w="9525">
              <a:noFill/>
              <a:round/>
              <a:headEnd/>
              <a:tailEnd/>
            </a:ln>
          </p:spPr>
          <p:txBody>
            <a:bodyPr/>
            <a:lstStyle/>
            <a:p>
              <a:endParaRPr lang="en-US"/>
            </a:p>
          </p:txBody>
        </p:sp>
        <p:sp>
          <p:nvSpPr>
            <p:cNvPr id="45469" name="Freeform 406"/>
            <p:cNvSpPr>
              <a:spLocks/>
            </p:cNvSpPr>
            <p:nvPr/>
          </p:nvSpPr>
          <p:spPr bwMode="auto">
            <a:xfrm>
              <a:off x="1680" y="3075"/>
              <a:ext cx="31" cy="34"/>
            </a:xfrm>
            <a:custGeom>
              <a:avLst/>
              <a:gdLst>
                <a:gd name="T0" fmla="*/ 3 w 92"/>
                <a:gd name="T1" fmla="*/ 0 h 102"/>
                <a:gd name="T2" fmla="*/ 3 w 92"/>
                <a:gd name="T3" fmla="*/ 0 h 102"/>
                <a:gd name="T4" fmla="*/ 3 w 92"/>
                <a:gd name="T5" fmla="*/ 0 h 102"/>
                <a:gd name="T6" fmla="*/ 3 w 92"/>
                <a:gd name="T7" fmla="*/ 0 h 102"/>
                <a:gd name="T8" fmla="*/ 2 w 92"/>
                <a:gd name="T9" fmla="*/ 0 h 102"/>
                <a:gd name="T10" fmla="*/ 2 w 92"/>
                <a:gd name="T11" fmla="*/ 0 h 102"/>
                <a:gd name="T12" fmla="*/ 2 w 92"/>
                <a:gd name="T13" fmla="*/ 0 h 102"/>
                <a:gd name="T14" fmla="*/ 1 w 92"/>
                <a:gd name="T15" fmla="*/ 1 h 102"/>
                <a:gd name="T16" fmla="*/ 1 w 92"/>
                <a:gd name="T17" fmla="*/ 1 h 102"/>
                <a:gd name="T18" fmla="*/ 1 w 92"/>
                <a:gd name="T19" fmla="*/ 1 h 102"/>
                <a:gd name="T20" fmla="*/ 1 w 92"/>
                <a:gd name="T21" fmla="*/ 1 h 102"/>
                <a:gd name="T22" fmla="*/ 1 w 92"/>
                <a:gd name="T23" fmla="*/ 2 h 102"/>
                <a:gd name="T24" fmla="*/ 0 w 92"/>
                <a:gd name="T25" fmla="*/ 2 h 102"/>
                <a:gd name="T26" fmla="*/ 0 w 92"/>
                <a:gd name="T27" fmla="*/ 2 h 102"/>
                <a:gd name="T28" fmla="*/ 0 w 92"/>
                <a:gd name="T29" fmla="*/ 3 h 102"/>
                <a:gd name="T30" fmla="*/ 0 w 92"/>
                <a:gd name="T31" fmla="*/ 3 h 102"/>
                <a:gd name="T32" fmla="*/ 0 w 92"/>
                <a:gd name="T33" fmla="*/ 3 h 102"/>
                <a:gd name="T34" fmla="*/ 0 w 92"/>
                <a:gd name="T35" fmla="*/ 4 h 102"/>
                <a:gd name="T36" fmla="*/ 1 w 92"/>
                <a:gd name="T37" fmla="*/ 4 h 102"/>
                <a:gd name="T38" fmla="*/ 1 w 92"/>
                <a:gd name="T39" fmla="*/ 3 h 102"/>
                <a:gd name="T40" fmla="*/ 1 w 92"/>
                <a:gd name="T41" fmla="*/ 3 h 102"/>
                <a:gd name="T42" fmla="*/ 1 w 92"/>
                <a:gd name="T43" fmla="*/ 3 h 102"/>
                <a:gd name="T44" fmla="*/ 1 w 92"/>
                <a:gd name="T45" fmla="*/ 3 h 102"/>
                <a:gd name="T46" fmla="*/ 1 w 92"/>
                <a:gd name="T47" fmla="*/ 2 h 102"/>
                <a:gd name="T48" fmla="*/ 1 w 92"/>
                <a:gd name="T49" fmla="*/ 2 h 102"/>
                <a:gd name="T50" fmla="*/ 1 w 92"/>
                <a:gd name="T51" fmla="*/ 2 h 102"/>
                <a:gd name="T52" fmla="*/ 2 w 92"/>
                <a:gd name="T53" fmla="*/ 2 h 102"/>
                <a:gd name="T54" fmla="*/ 2 w 92"/>
                <a:gd name="T55" fmla="*/ 2 h 102"/>
                <a:gd name="T56" fmla="*/ 2 w 92"/>
                <a:gd name="T57" fmla="*/ 1 h 102"/>
                <a:gd name="T58" fmla="*/ 2 w 92"/>
                <a:gd name="T59" fmla="*/ 1 h 102"/>
                <a:gd name="T60" fmla="*/ 2 w 92"/>
                <a:gd name="T61" fmla="*/ 1 h 102"/>
                <a:gd name="T62" fmla="*/ 3 w 92"/>
                <a:gd name="T63" fmla="*/ 1 h 102"/>
                <a:gd name="T64" fmla="*/ 3 w 92"/>
                <a:gd name="T65" fmla="*/ 1 h 102"/>
                <a:gd name="T66" fmla="*/ 3 w 92"/>
                <a:gd name="T67" fmla="*/ 1 h 102"/>
                <a:gd name="T68" fmla="*/ 3 w 92"/>
                <a:gd name="T69" fmla="*/ 1 h 102"/>
                <a:gd name="T70" fmla="*/ 3 w 92"/>
                <a:gd name="T71" fmla="*/ 1 h 102"/>
                <a:gd name="T72" fmla="*/ 3 w 92"/>
                <a:gd name="T73" fmla="*/ 0 h 102"/>
                <a:gd name="T74" fmla="*/ 3 w 92"/>
                <a:gd name="T75" fmla="*/ 0 h 102"/>
                <a:gd name="T76" fmla="*/ 3 w 92"/>
                <a:gd name="T77" fmla="*/ 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102"/>
                <a:gd name="T119" fmla="*/ 92 w 92"/>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102">
                  <a:moveTo>
                    <a:pt x="92" y="0"/>
                  </a:moveTo>
                  <a:lnTo>
                    <a:pt x="92" y="0"/>
                  </a:lnTo>
                  <a:lnTo>
                    <a:pt x="82" y="0"/>
                  </a:lnTo>
                  <a:lnTo>
                    <a:pt x="73" y="1"/>
                  </a:lnTo>
                  <a:lnTo>
                    <a:pt x="63" y="3"/>
                  </a:lnTo>
                  <a:lnTo>
                    <a:pt x="55" y="7"/>
                  </a:lnTo>
                  <a:lnTo>
                    <a:pt x="47" y="12"/>
                  </a:lnTo>
                  <a:lnTo>
                    <a:pt x="40" y="17"/>
                  </a:lnTo>
                  <a:lnTo>
                    <a:pt x="32" y="23"/>
                  </a:lnTo>
                  <a:lnTo>
                    <a:pt x="26" y="29"/>
                  </a:lnTo>
                  <a:lnTo>
                    <a:pt x="20" y="36"/>
                  </a:lnTo>
                  <a:lnTo>
                    <a:pt x="15" y="44"/>
                  </a:lnTo>
                  <a:lnTo>
                    <a:pt x="11" y="53"/>
                  </a:lnTo>
                  <a:lnTo>
                    <a:pt x="6" y="61"/>
                  </a:lnTo>
                  <a:lnTo>
                    <a:pt x="3" y="71"/>
                  </a:lnTo>
                  <a:lnTo>
                    <a:pt x="1" y="81"/>
                  </a:lnTo>
                  <a:lnTo>
                    <a:pt x="0" y="91"/>
                  </a:lnTo>
                  <a:lnTo>
                    <a:pt x="0" y="102"/>
                  </a:lnTo>
                  <a:lnTo>
                    <a:pt x="24" y="102"/>
                  </a:lnTo>
                  <a:lnTo>
                    <a:pt x="24" y="93"/>
                  </a:lnTo>
                  <a:lnTo>
                    <a:pt x="25" y="86"/>
                  </a:lnTo>
                  <a:lnTo>
                    <a:pt x="27" y="79"/>
                  </a:lnTo>
                  <a:lnTo>
                    <a:pt x="29" y="72"/>
                  </a:lnTo>
                  <a:lnTo>
                    <a:pt x="31" y="65"/>
                  </a:lnTo>
                  <a:lnTo>
                    <a:pt x="34" y="59"/>
                  </a:lnTo>
                  <a:lnTo>
                    <a:pt x="39" y="53"/>
                  </a:lnTo>
                  <a:lnTo>
                    <a:pt x="43" y="48"/>
                  </a:lnTo>
                  <a:lnTo>
                    <a:pt x="47" y="43"/>
                  </a:lnTo>
                  <a:lnTo>
                    <a:pt x="53" y="38"/>
                  </a:lnTo>
                  <a:lnTo>
                    <a:pt x="58" y="35"/>
                  </a:lnTo>
                  <a:lnTo>
                    <a:pt x="65" y="32"/>
                  </a:lnTo>
                  <a:lnTo>
                    <a:pt x="71" y="30"/>
                  </a:lnTo>
                  <a:lnTo>
                    <a:pt x="78" y="27"/>
                  </a:lnTo>
                  <a:lnTo>
                    <a:pt x="84" y="26"/>
                  </a:lnTo>
                  <a:lnTo>
                    <a:pt x="92" y="26"/>
                  </a:lnTo>
                  <a:lnTo>
                    <a:pt x="92" y="0"/>
                  </a:lnTo>
                  <a:close/>
                </a:path>
              </a:pathLst>
            </a:custGeom>
            <a:solidFill>
              <a:srgbClr val="1F1A17"/>
            </a:solidFill>
            <a:ln w="9525">
              <a:noFill/>
              <a:round/>
              <a:headEnd/>
              <a:tailEnd/>
            </a:ln>
          </p:spPr>
          <p:txBody>
            <a:bodyPr/>
            <a:lstStyle/>
            <a:p>
              <a:endParaRPr lang="en-US"/>
            </a:p>
          </p:txBody>
        </p:sp>
        <p:sp>
          <p:nvSpPr>
            <p:cNvPr id="45470" name="Freeform 407"/>
            <p:cNvSpPr>
              <a:spLocks/>
            </p:cNvSpPr>
            <p:nvPr/>
          </p:nvSpPr>
          <p:spPr bwMode="auto">
            <a:xfrm>
              <a:off x="1711" y="3075"/>
              <a:ext cx="30" cy="34"/>
            </a:xfrm>
            <a:custGeom>
              <a:avLst/>
              <a:gdLst>
                <a:gd name="T0" fmla="*/ 3 w 91"/>
                <a:gd name="T1" fmla="*/ 4 h 102"/>
                <a:gd name="T2" fmla="*/ 3 w 91"/>
                <a:gd name="T3" fmla="*/ 4 h 102"/>
                <a:gd name="T4" fmla="*/ 3 w 91"/>
                <a:gd name="T5" fmla="*/ 3 h 102"/>
                <a:gd name="T6" fmla="*/ 3 w 91"/>
                <a:gd name="T7" fmla="*/ 3 h 102"/>
                <a:gd name="T8" fmla="*/ 3 w 91"/>
                <a:gd name="T9" fmla="*/ 3 h 102"/>
                <a:gd name="T10" fmla="*/ 3 w 91"/>
                <a:gd name="T11" fmla="*/ 2 h 102"/>
                <a:gd name="T12" fmla="*/ 3 w 91"/>
                <a:gd name="T13" fmla="*/ 2 h 102"/>
                <a:gd name="T14" fmla="*/ 3 w 91"/>
                <a:gd name="T15" fmla="*/ 2 h 102"/>
                <a:gd name="T16" fmla="*/ 3 w 91"/>
                <a:gd name="T17" fmla="*/ 1 h 102"/>
                <a:gd name="T18" fmla="*/ 2 w 91"/>
                <a:gd name="T19" fmla="*/ 1 h 102"/>
                <a:gd name="T20" fmla="*/ 2 w 91"/>
                <a:gd name="T21" fmla="*/ 1 h 102"/>
                <a:gd name="T22" fmla="*/ 2 w 91"/>
                <a:gd name="T23" fmla="*/ 1 h 102"/>
                <a:gd name="T24" fmla="*/ 2 w 91"/>
                <a:gd name="T25" fmla="*/ 0 h 102"/>
                <a:gd name="T26" fmla="*/ 1 w 91"/>
                <a:gd name="T27" fmla="*/ 0 h 102"/>
                <a:gd name="T28" fmla="*/ 1 w 91"/>
                <a:gd name="T29" fmla="*/ 0 h 102"/>
                <a:gd name="T30" fmla="*/ 1 w 91"/>
                <a:gd name="T31" fmla="*/ 0 h 102"/>
                <a:gd name="T32" fmla="*/ 0 w 91"/>
                <a:gd name="T33" fmla="*/ 0 h 102"/>
                <a:gd name="T34" fmla="*/ 0 w 91"/>
                <a:gd name="T35" fmla="*/ 0 h 102"/>
                <a:gd name="T36" fmla="*/ 0 w 91"/>
                <a:gd name="T37" fmla="*/ 1 h 102"/>
                <a:gd name="T38" fmla="*/ 0 w 91"/>
                <a:gd name="T39" fmla="*/ 1 h 102"/>
                <a:gd name="T40" fmla="*/ 1 w 91"/>
                <a:gd name="T41" fmla="*/ 1 h 102"/>
                <a:gd name="T42" fmla="*/ 1 w 91"/>
                <a:gd name="T43" fmla="*/ 1 h 102"/>
                <a:gd name="T44" fmla="*/ 1 w 91"/>
                <a:gd name="T45" fmla="*/ 1 h 102"/>
                <a:gd name="T46" fmla="*/ 1 w 91"/>
                <a:gd name="T47" fmla="*/ 1 h 102"/>
                <a:gd name="T48" fmla="*/ 1 w 91"/>
                <a:gd name="T49" fmla="*/ 1 h 102"/>
                <a:gd name="T50" fmla="*/ 2 w 91"/>
                <a:gd name="T51" fmla="*/ 2 h 102"/>
                <a:gd name="T52" fmla="*/ 2 w 91"/>
                <a:gd name="T53" fmla="*/ 2 h 102"/>
                <a:gd name="T54" fmla="*/ 2 w 91"/>
                <a:gd name="T55" fmla="*/ 2 h 102"/>
                <a:gd name="T56" fmla="*/ 2 w 91"/>
                <a:gd name="T57" fmla="*/ 2 h 102"/>
                <a:gd name="T58" fmla="*/ 2 w 91"/>
                <a:gd name="T59" fmla="*/ 2 h 102"/>
                <a:gd name="T60" fmla="*/ 2 w 91"/>
                <a:gd name="T61" fmla="*/ 3 h 102"/>
                <a:gd name="T62" fmla="*/ 2 w 91"/>
                <a:gd name="T63" fmla="*/ 3 h 102"/>
                <a:gd name="T64" fmla="*/ 2 w 91"/>
                <a:gd name="T65" fmla="*/ 3 h 102"/>
                <a:gd name="T66" fmla="*/ 2 w 91"/>
                <a:gd name="T67" fmla="*/ 3 h 102"/>
                <a:gd name="T68" fmla="*/ 2 w 91"/>
                <a:gd name="T69" fmla="*/ 4 h 102"/>
                <a:gd name="T70" fmla="*/ 2 w 91"/>
                <a:gd name="T71" fmla="*/ 4 h 102"/>
                <a:gd name="T72" fmla="*/ 3 w 91"/>
                <a:gd name="T73" fmla="*/ 4 h 102"/>
                <a:gd name="T74" fmla="*/ 3 w 91"/>
                <a:gd name="T75" fmla="*/ 4 h 102"/>
                <a:gd name="T76" fmla="*/ 3 w 91"/>
                <a:gd name="T77" fmla="*/ 4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02"/>
                <a:gd name="T119" fmla="*/ 91 w 91"/>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02">
                  <a:moveTo>
                    <a:pt x="91" y="102"/>
                  </a:moveTo>
                  <a:lnTo>
                    <a:pt x="91" y="102"/>
                  </a:lnTo>
                  <a:lnTo>
                    <a:pt x="91" y="91"/>
                  </a:lnTo>
                  <a:lnTo>
                    <a:pt x="90" y="81"/>
                  </a:lnTo>
                  <a:lnTo>
                    <a:pt x="88" y="71"/>
                  </a:lnTo>
                  <a:lnTo>
                    <a:pt x="85" y="61"/>
                  </a:lnTo>
                  <a:lnTo>
                    <a:pt x="81" y="53"/>
                  </a:lnTo>
                  <a:lnTo>
                    <a:pt x="76" y="44"/>
                  </a:lnTo>
                  <a:lnTo>
                    <a:pt x="71" y="36"/>
                  </a:lnTo>
                  <a:lnTo>
                    <a:pt x="65" y="29"/>
                  </a:lnTo>
                  <a:lnTo>
                    <a:pt x="59" y="23"/>
                  </a:lnTo>
                  <a:lnTo>
                    <a:pt x="51" y="17"/>
                  </a:lnTo>
                  <a:lnTo>
                    <a:pt x="44" y="12"/>
                  </a:lnTo>
                  <a:lnTo>
                    <a:pt x="36" y="7"/>
                  </a:lnTo>
                  <a:lnTo>
                    <a:pt x="28" y="3"/>
                  </a:lnTo>
                  <a:lnTo>
                    <a:pt x="18" y="1"/>
                  </a:lnTo>
                  <a:lnTo>
                    <a:pt x="9" y="0"/>
                  </a:lnTo>
                  <a:lnTo>
                    <a:pt x="0" y="0"/>
                  </a:lnTo>
                  <a:lnTo>
                    <a:pt x="0" y="26"/>
                  </a:lnTo>
                  <a:lnTo>
                    <a:pt x="7" y="26"/>
                  </a:lnTo>
                  <a:lnTo>
                    <a:pt x="14" y="27"/>
                  </a:lnTo>
                  <a:lnTo>
                    <a:pt x="20" y="30"/>
                  </a:lnTo>
                  <a:lnTo>
                    <a:pt x="27" y="32"/>
                  </a:lnTo>
                  <a:lnTo>
                    <a:pt x="33" y="35"/>
                  </a:lnTo>
                  <a:lnTo>
                    <a:pt x="38" y="38"/>
                  </a:lnTo>
                  <a:lnTo>
                    <a:pt x="44" y="43"/>
                  </a:lnTo>
                  <a:lnTo>
                    <a:pt x="48" y="48"/>
                  </a:lnTo>
                  <a:lnTo>
                    <a:pt x="52" y="53"/>
                  </a:lnTo>
                  <a:lnTo>
                    <a:pt x="57" y="59"/>
                  </a:lnTo>
                  <a:lnTo>
                    <a:pt x="60" y="65"/>
                  </a:lnTo>
                  <a:lnTo>
                    <a:pt x="62" y="72"/>
                  </a:lnTo>
                  <a:lnTo>
                    <a:pt x="64" y="79"/>
                  </a:lnTo>
                  <a:lnTo>
                    <a:pt x="67" y="86"/>
                  </a:lnTo>
                  <a:lnTo>
                    <a:pt x="68" y="93"/>
                  </a:lnTo>
                  <a:lnTo>
                    <a:pt x="68" y="102"/>
                  </a:lnTo>
                  <a:lnTo>
                    <a:pt x="91" y="102"/>
                  </a:lnTo>
                  <a:close/>
                </a:path>
              </a:pathLst>
            </a:custGeom>
            <a:solidFill>
              <a:srgbClr val="1F1A17"/>
            </a:solidFill>
            <a:ln w="9525">
              <a:noFill/>
              <a:round/>
              <a:headEnd/>
              <a:tailEnd/>
            </a:ln>
          </p:spPr>
          <p:txBody>
            <a:bodyPr/>
            <a:lstStyle/>
            <a:p>
              <a:endParaRPr lang="en-US"/>
            </a:p>
          </p:txBody>
        </p:sp>
        <p:sp>
          <p:nvSpPr>
            <p:cNvPr id="45471" name="Freeform 408"/>
            <p:cNvSpPr>
              <a:spLocks/>
            </p:cNvSpPr>
            <p:nvPr/>
          </p:nvSpPr>
          <p:spPr bwMode="auto">
            <a:xfrm>
              <a:off x="1879" y="2911"/>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5"/>
                  </a:lnTo>
                  <a:lnTo>
                    <a:pt x="124" y="92"/>
                  </a:lnTo>
                  <a:lnTo>
                    <a:pt x="122" y="98"/>
                  </a:lnTo>
                  <a:lnTo>
                    <a:pt x="120" y="104"/>
                  </a:lnTo>
                  <a:lnTo>
                    <a:pt x="117" y="110"/>
                  </a:lnTo>
                  <a:lnTo>
                    <a:pt x="113" y="116"/>
                  </a:lnTo>
                  <a:lnTo>
                    <a:pt x="109" y="121"/>
                  </a:lnTo>
                  <a:lnTo>
                    <a:pt x="105" y="124"/>
                  </a:lnTo>
                  <a:lnTo>
                    <a:pt x="99" y="129"/>
                  </a:lnTo>
                  <a:lnTo>
                    <a:pt x="95" y="133"/>
                  </a:lnTo>
                  <a:lnTo>
                    <a:pt x="88" y="135"/>
                  </a:lnTo>
                  <a:lnTo>
                    <a:pt x="83" y="137"/>
                  </a:lnTo>
                  <a:lnTo>
                    <a:pt x="77" y="139"/>
                  </a:lnTo>
                  <a:lnTo>
                    <a:pt x="70" y="140"/>
                  </a:lnTo>
                  <a:lnTo>
                    <a:pt x="64" y="140"/>
                  </a:lnTo>
                  <a:lnTo>
                    <a:pt x="57" y="140"/>
                  </a:lnTo>
                  <a:lnTo>
                    <a:pt x="51" y="139"/>
                  </a:lnTo>
                  <a:lnTo>
                    <a:pt x="44" y="137"/>
                  </a:lnTo>
                  <a:lnTo>
                    <a:pt x="39" y="135"/>
                  </a:lnTo>
                  <a:lnTo>
                    <a:pt x="33" y="133"/>
                  </a:lnTo>
                  <a:lnTo>
                    <a:pt x="28" y="129"/>
                  </a:lnTo>
                  <a:lnTo>
                    <a:pt x="23" y="124"/>
                  </a:lnTo>
                  <a:lnTo>
                    <a:pt x="18" y="121"/>
                  </a:lnTo>
                  <a:lnTo>
                    <a:pt x="14" y="116"/>
                  </a:lnTo>
                  <a:lnTo>
                    <a:pt x="11" y="110"/>
                  </a:lnTo>
                  <a:lnTo>
                    <a:pt x="7" y="104"/>
                  </a:lnTo>
                  <a:lnTo>
                    <a:pt x="5" y="98"/>
                  </a:lnTo>
                  <a:lnTo>
                    <a:pt x="3" y="92"/>
                  </a:lnTo>
                  <a:lnTo>
                    <a:pt x="1" y="85"/>
                  </a:lnTo>
                  <a:lnTo>
                    <a:pt x="1" y="77"/>
                  </a:lnTo>
                  <a:lnTo>
                    <a:pt x="0" y="70"/>
                  </a:lnTo>
                  <a:lnTo>
                    <a:pt x="1" y="62"/>
                  </a:lnTo>
                  <a:lnTo>
                    <a:pt x="1" y="56"/>
                  </a:lnTo>
                  <a:lnTo>
                    <a:pt x="3" y="49"/>
                  </a:lnTo>
                  <a:lnTo>
                    <a:pt x="5" y="41"/>
                  </a:lnTo>
                  <a:lnTo>
                    <a:pt x="7" y="35"/>
                  </a:lnTo>
                  <a:lnTo>
                    <a:pt x="11" y="30"/>
                  </a:lnTo>
                  <a:lnTo>
                    <a:pt x="14" y="25"/>
                  </a:lnTo>
                  <a:lnTo>
                    <a:pt x="18" y="20"/>
                  </a:lnTo>
                  <a:lnTo>
                    <a:pt x="23" y="15"/>
                  </a:lnTo>
                  <a:lnTo>
                    <a:pt x="28" y="12"/>
                  </a:lnTo>
                  <a:lnTo>
                    <a:pt x="33" y="8"/>
                  </a:lnTo>
                  <a:lnTo>
                    <a:pt x="39" y="4"/>
                  </a:lnTo>
                  <a:lnTo>
                    <a:pt x="44" y="2"/>
                  </a:lnTo>
                  <a:lnTo>
                    <a:pt x="51" y="1"/>
                  </a:lnTo>
                  <a:lnTo>
                    <a:pt x="57" y="0"/>
                  </a:lnTo>
                  <a:lnTo>
                    <a:pt x="64" y="0"/>
                  </a:lnTo>
                  <a:lnTo>
                    <a:pt x="70" y="0"/>
                  </a:lnTo>
                  <a:lnTo>
                    <a:pt x="77" y="1"/>
                  </a:lnTo>
                  <a:lnTo>
                    <a:pt x="83" y="2"/>
                  </a:lnTo>
                  <a:lnTo>
                    <a:pt x="88" y="4"/>
                  </a:lnTo>
                  <a:lnTo>
                    <a:pt x="95" y="8"/>
                  </a:lnTo>
                  <a:lnTo>
                    <a:pt x="99" y="12"/>
                  </a:lnTo>
                  <a:lnTo>
                    <a:pt x="105" y="15"/>
                  </a:lnTo>
                  <a:lnTo>
                    <a:pt x="109" y="20"/>
                  </a:lnTo>
                  <a:lnTo>
                    <a:pt x="113" y="25"/>
                  </a:lnTo>
                  <a:lnTo>
                    <a:pt x="117" y="30"/>
                  </a:lnTo>
                  <a:lnTo>
                    <a:pt x="120" y="35"/>
                  </a:lnTo>
                  <a:lnTo>
                    <a:pt x="122" y="41"/>
                  </a:lnTo>
                  <a:lnTo>
                    <a:pt x="124" y="49"/>
                  </a:lnTo>
                  <a:lnTo>
                    <a:pt x="126" y="56"/>
                  </a:lnTo>
                  <a:lnTo>
                    <a:pt x="126" y="62"/>
                  </a:lnTo>
                  <a:lnTo>
                    <a:pt x="127" y="70"/>
                  </a:lnTo>
                  <a:close/>
                </a:path>
              </a:pathLst>
            </a:custGeom>
            <a:solidFill>
              <a:srgbClr val="E87A41"/>
            </a:solidFill>
            <a:ln w="9525">
              <a:noFill/>
              <a:round/>
              <a:headEnd/>
              <a:tailEnd/>
            </a:ln>
          </p:spPr>
          <p:txBody>
            <a:bodyPr/>
            <a:lstStyle/>
            <a:p>
              <a:endParaRPr lang="en-US"/>
            </a:p>
          </p:txBody>
        </p:sp>
        <p:sp>
          <p:nvSpPr>
            <p:cNvPr id="45472" name="Freeform 409"/>
            <p:cNvSpPr>
              <a:spLocks/>
            </p:cNvSpPr>
            <p:nvPr/>
          </p:nvSpPr>
          <p:spPr bwMode="auto">
            <a:xfrm>
              <a:off x="1900" y="2935"/>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7" y="83"/>
                  </a:lnTo>
                  <a:lnTo>
                    <a:pt x="15" y="82"/>
                  </a:lnTo>
                  <a:lnTo>
                    <a:pt x="22" y="80"/>
                  </a:lnTo>
                  <a:lnTo>
                    <a:pt x="30" y="77"/>
                  </a:lnTo>
                  <a:lnTo>
                    <a:pt x="36" y="73"/>
                  </a:lnTo>
                  <a:lnTo>
                    <a:pt x="43" y="70"/>
                  </a:lnTo>
                  <a:lnTo>
                    <a:pt x="48" y="65"/>
                  </a:lnTo>
                  <a:lnTo>
                    <a:pt x="54" y="60"/>
                  </a:lnTo>
                  <a:lnTo>
                    <a:pt x="58" y="54"/>
                  </a:lnTo>
                  <a:lnTo>
                    <a:pt x="62" y="47"/>
                  </a:lnTo>
                  <a:lnTo>
                    <a:pt x="67" y="40"/>
                  </a:lnTo>
                  <a:lnTo>
                    <a:pt x="70" y="33"/>
                  </a:lnTo>
                  <a:lnTo>
                    <a:pt x="72" y="25"/>
                  </a:lnTo>
                  <a:lnTo>
                    <a:pt x="74" y="17"/>
                  </a:lnTo>
                  <a:lnTo>
                    <a:pt x="75" y="9"/>
                  </a:lnTo>
                  <a:lnTo>
                    <a:pt x="75" y="0"/>
                  </a:lnTo>
                  <a:lnTo>
                    <a:pt x="51" y="0"/>
                  </a:lnTo>
                  <a:lnTo>
                    <a:pt x="50" y="6"/>
                  </a:lnTo>
                  <a:lnTo>
                    <a:pt x="50" y="12"/>
                  </a:lnTo>
                  <a:lnTo>
                    <a:pt x="49" y="17"/>
                  </a:lnTo>
                  <a:lnTo>
                    <a:pt x="47" y="23"/>
                  </a:lnTo>
                  <a:lnTo>
                    <a:pt x="45" y="28"/>
                  </a:lnTo>
                  <a:lnTo>
                    <a:pt x="43" y="33"/>
                  </a:lnTo>
                  <a:lnTo>
                    <a:pt x="40" y="36"/>
                  </a:lnTo>
                  <a:lnTo>
                    <a:pt x="36" y="41"/>
                  </a:lnTo>
                  <a:lnTo>
                    <a:pt x="33" y="45"/>
                  </a:lnTo>
                  <a:lnTo>
                    <a:pt x="29" y="47"/>
                  </a:lnTo>
                  <a:lnTo>
                    <a:pt x="24" y="51"/>
                  </a:lnTo>
                  <a:lnTo>
                    <a:pt x="20" y="53"/>
                  </a:lnTo>
                  <a:lnTo>
                    <a:pt x="16" y="54"/>
                  </a:lnTo>
                  <a:lnTo>
                    <a:pt x="10" y="55"/>
                  </a:lnTo>
                  <a:lnTo>
                    <a:pt x="5" y="57"/>
                  </a:lnTo>
                  <a:lnTo>
                    <a:pt x="0" y="57"/>
                  </a:lnTo>
                  <a:lnTo>
                    <a:pt x="0" y="84"/>
                  </a:lnTo>
                  <a:close/>
                </a:path>
              </a:pathLst>
            </a:custGeom>
            <a:solidFill>
              <a:srgbClr val="1F1A17"/>
            </a:solidFill>
            <a:ln w="9525">
              <a:noFill/>
              <a:round/>
              <a:headEnd/>
              <a:tailEnd/>
            </a:ln>
          </p:spPr>
          <p:txBody>
            <a:bodyPr/>
            <a:lstStyle/>
            <a:p>
              <a:endParaRPr lang="en-US"/>
            </a:p>
          </p:txBody>
        </p:sp>
        <p:sp>
          <p:nvSpPr>
            <p:cNvPr id="45473" name="Freeform 410"/>
            <p:cNvSpPr>
              <a:spLocks/>
            </p:cNvSpPr>
            <p:nvPr/>
          </p:nvSpPr>
          <p:spPr bwMode="auto">
            <a:xfrm>
              <a:off x="1875" y="2935"/>
              <a:ext cx="25" cy="28"/>
            </a:xfrm>
            <a:custGeom>
              <a:avLst/>
              <a:gdLst>
                <a:gd name="T0" fmla="*/ 0 w 76"/>
                <a:gd name="T1" fmla="*/ 0 h 84"/>
                <a:gd name="T2" fmla="*/ 0 w 76"/>
                <a:gd name="T3" fmla="*/ 0 h 84"/>
                <a:gd name="T4" fmla="*/ 0 w 76"/>
                <a:gd name="T5" fmla="*/ 0 h 84"/>
                <a:gd name="T6" fmla="*/ 0 w 76"/>
                <a:gd name="T7" fmla="*/ 1 h 84"/>
                <a:gd name="T8" fmla="*/ 0 w 76"/>
                <a:gd name="T9" fmla="*/ 1 h 84"/>
                <a:gd name="T10" fmla="*/ 0 w 76"/>
                <a:gd name="T11" fmla="*/ 1 h 84"/>
                <a:gd name="T12" fmla="*/ 0 w 76"/>
                <a:gd name="T13" fmla="*/ 1 h 84"/>
                <a:gd name="T14" fmla="*/ 0 w 76"/>
                <a:gd name="T15" fmla="*/ 2 h 84"/>
                <a:gd name="T16" fmla="*/ 1 w 76"/>
                <a:gd name="T17" fmla="*/ 2 h 84"/>
                <a:gd name="T18" fmla="*/ 1 w 76"/>
                <a:gd name="T19" fmla="*/ 2 h 84"/>
                <a:gd name="T20" fmla="*/ 1 w 76"/>
                <a:gd name="T21" fmla="*/ 2 h 84"/>
                <a:gd name="T22" fmla="*/ 1 w 76"/>
                <a:gd name="T23" fmla="*/ 3 h 84"/>
                <a:gd name="T24" fmla="*/ 1 w 76"/>
                <a:gd name="T25" fmla="*/ 3 h 84"/>
                <a:gd name="T26" fmla="*/ 2 w 76"/>
                <a:gd name="T27" fmla="*/ 3 h 84"/>
                <a:gd name="T28" fmla="*/ 2 w 76"/>
                <a:gd name="T29" fmla="*/ 3 h 84"/>
                <a:gd name="T30" fmla="*/ 2 w 76"/>
                <a:gd name="T31" fmla="*/ 3 h 84"/>
                <a:gd name="T32" fmla="*/ 2 w 76"/>
                <a:gd name="T33" fmla="*/ 3 h 84"/>
                <a:gd name="T34" fmla="*/ 3 w 76"/>
                <a:gd name="T35" fmla="*/ 3 h 84"/>
                <a:gd name="T36" fmla="*/ 3 w 76"/>
                <a:gd name="T37" fmla="*/ 2 h 84"/>
                <a:gd name="T38" fmla="*/ 3 w 76"/>
                <a:gd name="T39" fmla="*/ 2 h 84"/>
                <a:gd name="T40" fmla="*/ 2 w 76"/>
                <a:gd name="T41" fmla="*/ 2 h 84"/>
                <a:gd name="T42" fmla="*/ 2 w 76"/>
                <a:gd name="T43" fmla="*/ 2 h 84"/>
                <a:gd name="T44" fmla="*/ 2 w 76"/>
                <a:gd name="T45" fmla="*/ 2 h 84"/>
                <a:gd name="T46" fmla="*/ 2 w 76"/>
                <a:gd name="T47" fmla="*/ 2 h 84"/>
                <a:gd name="T48" fmla="*/ 2 w 76"/>
                <a:gd name="T49" fmla="*/ 2 h 84"/>
                <a:gd name="T50" fmla="*/ 2 w 76"/>
                <a:gd name="T51" fmla="*/ 2 h 84"/>
                <a:gd name="T52" fmla="*/ 1 w 76"/>
                <a:gd name="T53" fmla="*/ 2 h 84"/>
                <a:gd name="T54" fmla="*/ 1 w 76"/>
                <a:gd name="T55" fmla="*/ 1 h 84"/>
                <a:gd name="T56" fmla="*/ 1 w 76"/>
                <a:gd name="T57" fmla="*/ 1 h 84"/>
                <a:gd name="T58" fmla="*/ 1 w 76"/>
                <a:gd name="T59" fmla="*/ 1 h 84"/>
                <a:gd name="T60" fmla="*/ 1 w 76"/>
                <a:gd name="T61" fmla="*/ 1 h 84"/>
                <a:gd name="T62" fmla="*/ 1 w 76"/>
                <a:gd name="T63" fmla="*/ 1 h 84"/>
                <a:gd name="T64" fmla="*/ 1 w 76"/>
                <a:gd name="T65" fmla="*/ 0 h 84"/>
                <a:gd name="T66" fmla="*/ 1 w 76"/>
                <a:gd name="T67" fmla="*/ 0 h 84"/>
                <a:gd name="T68" fmla="*/ 1 w 76"/>
                <a:gd name="T69" fmla="*/ 0 h 84"/>
                <a:gd name="T70" fmla="*/ 1 w 76"/>
                <a:gd name="T71" fmla="*/ 0 h 84"/>
                <a:gd name="T72" fmla="*/ 0 w 76"/>
                <a:gd name="T73" fmla="*/ 0 h 84"/>
                <a:gd name="T74" fmla="*/ 0 w 76"/>
                <a:gd name="T75" fmla="*/ 0 h 84"/>
                <a:gd name="T76" fmla="*/ 0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0"/>
                  </a:moveTo>
                  <a:lnTo>
                    <a:pt x="0" y="0"/>
                  </a:lnTo>
                  <a:lnTo>
                    <a:pt x="0" y="9"/>
                  </a:lnTo>
                  <a:lnTo>
                    <a:pt x="1" y="17"/>
                  </a:lnTo>
                  <a:lnTo>
                    <a:pt x="3" y="25"/>
                  </a:lnTo>
                  <a:lnTo>
                    <a:pt x="5" y="33"/>
                  </a:lnTo>
                  <a:lnTo>
                    <a:pt x="9" y="40"/>
                  </a:lnTo>
                  <a:lnTo>
                    <a:pt x="13" y="47"/>
                  </a:lnTo>
                  <a:lnTo>
                    <a:pt x="17" y="54"/>
                  </a:lnTo>
                  <a:lnTo>
                    <a:pt x="22" y="60"/>
                  </a:lnTo>
                  <a:lnTo>
                    <a:pt x="27" y="65"/>
                  </a:lnTo>
                  <a:lnTo>
                    <a:pt x="34" y="70"/>
                  </a:lnTo>
                  <a:lnTo>
                    <a:pt x="39" y="73"/>
                  </a:lnTo>
                  <a:lnTo>
                    <a:pt x="45" y="77"/>
                  </a:lnTo>
                  <a:lnTo>
                    <a:pt x="53" y="80"/>
                  </a:lnTo>
                  <a:lnTo>
                    <a:pt x="61" y="82"/>
                  </a:lnTo>
                  <a:lnTo>
                    <a:pt x="68" y="83"/>
                  </a:lnTo>
                  <a:lnTo>
                    <a:pt x="76" y="84"/>
                  </a:lnTo>
                  <a:lnTo>
                    <a:pt x="76" y="57"/>
                  </a:lnTo>
                  <a:lnTo>
                    <a:pt x="70" y="57"/>
                  </a:lnTo>
                  <a:lnTo>
                    <a:pt x="65" y="55"/>
                  </a:lnTo>
                  <a:lnTo>
                    <a:pt x="59" y="54"/>
                  </a:lnTo>
                  <a:lnTo>
                    <a:pt x="55" y="53"/>
                  </a:lnTo>
                  <a:lnTo>
                    <a:pt x="51" y="51"/>
                  </a:lnTo>
                  <a:lnTo>
                    <a:pt x="46" y="47"/>
                  </a:lnTo>
                  <a:lnTo>
                    <a:pt x="42" y="45"/>
                  </a:lnTo>
                  <a:lnTo>
                    <a:pt x="39" y="41"/>
                  </a:lnTo>
                  <a:lnTo>
                    <a:pt x="36" y="36"/>
                  </a:lnTo>
                  <a:lnTo>
                    <a:pt x="32" y="33"/>
                  </a:lnTo>
                  <a:lnTo>
                    <a:pt x="30" y="28"/>
                  </a:lnTo>
                  <a:lnTo>
                    <a:pt x="28" y="23"/>
                  </a:lnTo>
                  <a:lnTo>
                    <a:pt x="27" y="17"/>
                  </a:lnTo>
                  <a:lnTo>
                    <a:pt x="25" y="12"/>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474" name="Freeform 411"/>
            <p:cNvSpPr>
              <a:spLocks/>
            </p:cNvSpPr>
            <p:nvPr/>
          </p:nvSpPr>
          <p:spPr bwMode="auto">
            <a:xfrm>
              <a:off x="1875" y="2907"/>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2"/>
                  </a:lnTo>
                  <a:lnTo>
                    <a:pt x="53" y="4"/>
                  </a:lnTo>
                  <a:lnTo>
                    <a:pt x="45" y="6"/>
                  </a:lnTo>
                  <a:lnTo>
                    <a:pt x="39" y="10"/>
                  </a:lnTo>
                  <a:lnTo>
                    <a:pt x="34" y="14"/>
                  </a:lnTo>
                  <a:lnTo>
                    <a:pt x="27" y="18"/>
                  </a:lnTo>
                  <a:lnTo>
                    <a:pt x="22" y="24"/>
                  </a:lnTo>
                  <a:lnTo>
                    <a:pt x="17" y="30"/>
                  </a:lnTo>
                  <a:lnTo>
                    <a:pt x="13" y="36"/>
                  </a:lnTo>
                  <a:lnTo>
                    <a:pt x="9" y="44"/>
                  </a:lnTo>
                  <a:lnTo>
                    <a:pt x="5" y="51"/>
                  </a:lnTo>
                  <a:lnTo>
                    <a:pt x="3" y="59"/>
                  </a:lnTo>
                  <a:lnTo>
                    <a:pt x="1" y="66"/>
                  </a:lnTo>
                  <a:lnTo>
                    <a:pt x="0" y="75"/>
                  </a:lnTo>
                  <a:lnTo>
                    <a:pt x="0" y="84"/>
                  </a:lnTo>
                  <a:lnTo>
                    <a:pt x="24" y="84"/>
                  </a:lnTo>
                  <a:lnTo>
                    <a:pt x="25" y="77"/>
                  </a:lnTo>
                  <a:lnTo>
                    <a:pt x="25" y="72"/>
                  </a:lnTo>
                  <a:lnTo>
                    <a:pt x="27" y="66"/>
                  </a:lnTo>
                  <a:lnTo>
                    <a:pt x="28" y="61"/>
                  </a:lnTo>
                  <a:lnTo>
                    <a:pt x="30" y="55"/>
                  </a:lnTo>
                  <a:lnTo>
                    <a:pt x="32" y="51"/>
                  </a:lnTo>
                  <a:lnTo>
                    <a:pt x="36" y="47"/>
                  </a:lnTo>
                  <a:lnTo>
                    <a:pt x="39" y="44"/>
                  </a:lnTo>
                  <a:lnTo>
                    <a:pt x="42" y="40"/>
                  </a:lnTo>
                  <a:lnTo>
                    <a:pt x="46" y="36"/>
                  </a:lnTo>
                  <a:lnTo>
                    <a:pt x="51" y="34"/>
                  </a:lnTo>
                  <a:lnTo>
                    <a:pt x="55" y="32"/>
                  </a:lnTo>
                  <a:lnTo>
                    <a:pt x="59" y="29"/>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475" name="Freeform 412"/>
            <p:cNvSpPr>
              <a:spLocks/>
            </p:cNvSpPr>
            <p:nvPr/>
          </p:nvSpPr>
          <p:spPr bwMode="auto">
            <a:xfrm>
              <a:off x="1900" y="2907"/>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6"/>
                  </a:lnTo>
                  <a:lnTo>
                    <a:pt x="72" y="59"/>
                  </a:lnTo>
                  <a:lnTo>
                    <a:pt x="70" y="51"/>
                  </a:lnTo>
                  <a:lnTo>
                    <a:pt x="67" y="44"/>
                  </a:lnTo>
                  <a:lnTo>
                    <a:pt x="62" y="36"/>
                  </a:lnTo>
                  <a:lnTo>
                    <a:pt x="58" y="30"/>
                  </a:lnTo>
                  <a:lnTo>
                    <a:pt x="54" y="24"/>
                  </a:lnTo>
                  <a:lnTo>
                    <a:pt x="48" y="18"/>
                  </a:lnTo>
                  <a:lnTo>
                    <a:pt x="43" y="14"/>
                  </a:lnTo>
                  <a:lnTo>
                    <a:pt x="36" y="10"/>
                  </a:lnTo>
                  <a:lnTo>
                    <a:pt x="30" y="6"/>
                  </a:lnTo>
                  <a:lnTo>
                    <a:pt x="22" y="4"/>
                  </a:lnTo>
                  <a:lnTo>
                    <a:pt x="15" y="2"/>
                  </a:lnTo>
                  <a:lnTo>
                    <a:pt x="7" y="0"/>
                  </a:lnTo>
                  <a:lnTo>
                    <a:pt x="0" y="0"/>
                  </a:lnTo>
                  <a:lnTo>
                    <a:pt x="0" y="27"/>
                  </a:lnTo>
                  <a:lnTo>
                    <a:pt x="5" y="27"/>
                  </a:lnTo>
                  <a:lnTo>
                    <a:pt x="10" y="28"/>
                  </a:lnTo>
                  <a:lnTo>
                    <a:pt x="16" y="29"/>
                  </a:lnTo>
                  <a:lnTo>
                    <a:pt x="20" y="32"/>
                  </a:lnTo>
                  <a:lnTo>
                    <a:pt x="24" y="34"/>
                  </a:lnTo>
                  <a:lnTo>
                    <a:pt x="29" y="36"/>
                  </a:lnTo>
                  <a:lnTo>
                    <a:pt x="33" y="40"/>
                  </a:lnTo>
                  <a:lnTo>
                    <a:pt x="36" y="44"/>
                  </a:lnTo>
                  <a:lnTo>
                    <a:pt x="40" y="47"/>
                  </a:lnTo>
                  <a:lnTo>
                    <a:pt x="43" y="51"/>
                  </a:lnTo>
                  <a:lnTo>
                    <a:pt x="45" y="55"/>
                  </a:lnTo>
                  <a:lnTo>
                    <a:pt x="47" y="61"/>
                  </a:lnTo>
                  <a:lnTo>
                    <a:pt x="49" y="66"/>
                  </a:lnTo>
                  <a:lnTo>
                    <a:pt x="50" y="72"/>
                  </a:lnTo>
                  <a:lnTo>
                    <a:pt x="50" y="78"/>
                  </a:lnTo>
                  <a:lnTo>
                    <a:pt x="51" y="84"/>
                  </a:lnTo>
                  <a:lnTo>
                    <a:pt x="75" y="84"/>
                  </a:lnTo>
                  <a:close/>
                </a:path>
              </a:pathLst>
            </a:custGeom>
            <a:solidFill>
              <a:srgbClr val="1F1A17"/>
            </a:solidFill>
            <a:ln w="9525">
              <a:noFill/>
              <a:round/>
              <a:headEnd/>
              <a:tailEnd/>
            </a:ln>
          </p:spPr>
          <p:txBody>
            <a:bodyPr/>
            <a:lstStyle/>
            <a:p>
              <a:endParaRPr lang="en-US"/>
            </a:p>
          </p:txBody>
        </p:sp>
        <p:sp>
          <p:nvSpPr>
            <p:cNvPr id="45476" name="Freeform 413"/>
            <p:cNvSpPr>
              <a:spLocks/>
            </p:cNvSpPr>
            <p:nvPr/>
          </p:nvSpPr>
          <p:spPr bwMode="auto">
            <a:xfrm>
              <a:off x="1584" y="3024"/>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1"/>
                  </a:moveTo>
                  <a:lnTo>
                    <a:pt x="127" y="78"/>
                  </a:lnTo>
                  <a:lnTo>
                    <a:pt x="126" y="85"/>
                  </a:lnTo>
                  <a:lnTo>
                    <a:pt x="125" y="93"/>
                  </a:lnTo>
                  <a:lnTo>
                    <a:pt x="123" y="99"/>
                  </a:lnTo>
                  <a:lnTo>
                    <a:pt x="119" y="105"/>
                  </a:lnTo>
                  <a:lnTo>
                    <a:pt x="117" y="111"/>
                  </a:lnTo>
                  <a:lnTo>
                    <a:pt x="113" y="117"/>
                  </a:lnTo>
                  <a:lnTo>
                    <a:pt x="110" y="121"/>
                  </a:lnTo>
                  <a:lnTo>
                    <a:pt x="104" y="125"/>
                  </a:lnTo>
                  <a:lnTo>
                    <a:pt x="100" y="130"/>
                  </a:lnTo>
                  <a:lnTo>
                    <a:pt x="94" y="133"/>
                  </a:lnTo>
                  <a:lnTo>
                    <a:pt x="89" y="136"/>
                  </a:lnTo>
                  <a:lnTo>
                    <a:pt x="83" y="138"/>
                  </a:lnTo>
                  <a:lnTo>
                    <a:pt x="77" y="139"/>
                  </a:lnTo>
                  <a:lnTo>
                    <a:pt x="71" y="141"/>
                  </a:lnTo>
                  <a:lnTo>
                    <a:pt x="64" y="141"/>
                  </a:lnTo>
                  <a:lnTo>
                    <a:pt x="57" y="141"/>
                  </a:lnTo>
                  <a:lnTo>
                    <a:pt x="50" y="139"/>
                  </a:lnTo>
                  <a:lnTo>
                    <a:pt x="45" y="138"/>
                  </a:lnTo>
                  <a:lnTo>
                    <a:pt x="38" y="136"/>
                  </a:lnTo>
                  <a:lnTo>
                    <a:pt x="33" y="133"/>
                  </a:lnTo>
                  <a:lnTo>
                    <a:pt x="27" y="130"/>
                  </a:lnTo>
                  <a:lnTo>
                    <a:pt x="23" y="125"/>
                  </a:lnTo>
                  <a:lnTo>
                    <a:pt x="19" y="121"/>
                  </a:lnTo>
                  <a:lnTo>
                    <a:pt x="15" y="117"/>
                  </a:lnTo>
                  <a:lnTo>
                    <a:pt x="11" y="111"/>
                  </a:lnTo>
                  <a:lnTo>
                    <a:pt x="8" y="105"/>
                  </a:lnTo>
                  <a:lnTo>
                    <a:pt x="5" y="99"/>
                  </a:lnTo>
                  <a:lnTo>
                    <a:pt x="3" y="93"/>
                  </a:lnTo>
                  <a:lnTo>
                    <a:pt x="2" y="85"/>
                  </a:lnTo>
                  <a:lnTo>
                    <a:pt x="0" y="78"/>
                  </a:lnTo>
                  <a:lnTo>
                    <a:pt x="0" y="71"/>
                  </a:lnTo>
                  <a:lnTo>
                    <a:pt x="0" y="63"/>
                  </a:lnTo>
                  <a:lnTo>
                    <a:pt x="2" y="57"/>
                  </a:lnTo>
                  <a:lnTo>
                    <a:pt x="3" y="49"/>
                  </a:lnTo>
                  <a:lnTo>
                    <a:pt x="5" y="42"/>
                  </a:lnTo>
                  <a:lnTo>
                    <a:pt x="8" y="36"/>
                  </a:lnTo>
                  <a:lnTo>
                    <a:pt x="11" y="30"/>
                  </a:lnTo>
                  <a:lnTo>
                    <a:pt x="15" y="26"/>
                  </a:lnTo>
                  <a:lnTo>
                    <a:pt x="19" y="21"/>
                  </a:lnTo>
                  <a:lnTo>
                    <a:pt x="23" y="16"/>
                  </a:lnTo>
                  <a:lnTo>
                    <a:pt x="27" y="12"/>
                  </a:lnTo>
                  <a:lnTo>
                    <a:pt x="33" y="9"/>
                  </a:lnTo>
                  <a:lnTo>
                    <a:pt x="38" y="5"/>
                  </a:lnTo>
                  <a:lnTo>
                    <a:pt x="45" y="3"/>
                  </a:lnTo>
                  <a:lnTo>
                    <a:pt x="50" y="2"/>
                  </a:lnTo>
                  <a:lnTo>
                    <a:pt x="57" y="0"/>
                  </a:lnTo>
                  <a:lnTo>
                    <a:pt x="64" y="0"/>
                  </a:lnTo>
                  <a:lnTo>
                    <a:pt x="71" y="0"/>
                  </a:lnTo>
                  <a:lnTo>
                    <a:pt x="77" y="2"/>
                  </a:lnTo>
                  <a:lnTo>
                    <a:pt x="83" y="3"/>
                  </a:lnTo>
                  <a:lnTo>
                    <a:pt x="89" y="5"/>
                  </a:lnTo>
                  <a:lnTo>
                    <a:pt x="94" y="9"/>
                  </a:lnTo>
                  <a:lnTo>
                    <a:pt x="100" y="12"/>
                  </a:lnTo>
                  <a:lnTo>
                    <a:pt x="104" y="16"/>
                  </a:lnTo>
                  <a:lnTo>
                    <a:pt x="110" y="21"/>
                  </a:lnTo>
                  <a:lnTo>
                    <a:pt x="113" y="26"/>
                  </a:lnTo>
                  <a:lnTo>
                    <a:pt x="117" y="30"/>
                  </a:lnTo>
                  <a:lnTo>
                    <a:pt x="119" y="36"/>
                  </a:lnTo>
                  <a:lnTo>
                    <a:pt x="123" y="42"/>
                  </a:lnTo>
                  <a:lnTo>
                    <a:pt x="125" y="49"/>
                  </a:lnTo>
                  <a:lnTo>
                    <a:pt x="126" y="57"/>
                  </a:lnTo>
                  <a:lnTo>
                    <a:pt x="127" y="63"/>
                  </a:lnTo>
                  <a:lnTo>
                    <a:pt x="127" y="71"/>
                  </a:lnTo>
                  <a:close/>
                </a:path>
              </a:pathLst>
            </a:custGeom>
            <a:solidFill>
              <a:srgbClr val="E87A41"/>
            </a:solidFill>
            <a:ln w="9525">
              <a:noFill/>
              <a:round/>
              <a:headEnd/>
              <a:tailEnd/>
            </a:ln>
          </p:spPr>
          <p:txBody>
            <a:bodyPr/>
            <a:lstStyle/>
            <a:p>
              <a:endParaRPr lang="en-US"/>
            </a:p>
          </p:txBody>
        </p:sp>
        <p:sp>
          <p:nvSpPr>
            <p:cNvPr id="45477" name="Freeform 414"/>
            <p:cNvSpPr>
              <a:spLocks/>
            </p:cNvSpPr>
            <p:nvPr/>
          </p:nvSpPr>
          <p:spPr bwMode="auto">
            <a:xfrm>
              <a:off x="1605" y="3047"/>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8" y="83"/>
                  </a:lnTo>
                  <a:lnTo>
                    <a:pt x="15" y="82"/>
                  </a:lnTo>
                  <a:lnTo>
                    <a:pt x="23" y="80"/>
                  </a:lnTo>
                  <a:lnTo>
                    <a:pt x="29" y="77"/>
                  </a:lnTo>
                  <a:lnTo>
                    <a:pt x="36" y="73"/>
                  </a:lnTo>
                  <a:lnTo>
                    <a:pt x="42" y="70"/>
                  </a:lnTo>
                  <a:lnTo>
                    <a:pt x="48" y="65"/>
                  </a:lnTo>
                  <a:lnTo>
                    <a:pt x="53" y="60"/>
                  </a:lnTo>
                  <a:lnTo>
                    <a:pt x="59" y="54"/>
                  </a:lnTo>
                  <a:lnTo>
                    <a:pt x="63" y="47"/>
                  </a:lnTo>
                  <a:lnTo>
                    <a:pt x="66" y="40"/>
                  </a:lnTo>
                  <a:lnTo>
                    <a:pt x="69" y="32"/>
                  </a:lnTo>
                  <a:lnTo>
                    <a:pt x="71" y="25"/>
                  </a:lnTo>
                  <a:lnTo>
                    <a:pt x="74" y="17"/>
                  </a:lnTo>
                  <a:lnTo>
                    <a:pt x="75" y="8"/>
                  </a:lnTo>
                  <a:lnTo>
                    <a:pt x="75" y="0"/>
                  </a:lnTo>
                  <a:lnTo>
                    <a:pt x="51" y="0"/>
                  </a:lnTo>
                  <a:lnTo>
                    <a:pt x="51" y="6"/>
                  </a:lnTo>
                  <a:lnTo>
                    <a:pt x="50" y="12"/>
                  </a:lnTo>
                  <a:lnTo>
                    <a:pt x="49" y="17"/>
                  </a:lnTo>
                  <a:lnTo>
                    <a:pt x="47" y="23"/>
                  </a:lnTo>
                  <a:lnTo>
                    <a:pt x="46" y="28"/>
                  </a:lnTo>
                  <a:lnTo>
                    <a:pt x="42" y="32"/>
                  </a:lnTo>
                  <a:lnTo>
                    <a:pt x="40" y="36"/>
                  </a:lnTo>
                  <a:lnTo>
                    <a:pt x="37" y="41"/>
                  </a:lnTo>
                  <a:lnTo>
                    <a:pt x="33" y="44"/>
                  </a:lnTo>
                  <a:lnTo>
                    <a:pt x="29" y="47"/>
                  </a:lnTo>
                  <a:lnTo>
                    <a:pt x="25" y="50"/>
                  </a:lnTo>
                  <a:lnTo>
                    <a:pt x="21" y="53"/>
                  </a:lnTo>
                  <a:lnTo>
                    <a:pt x="15" y="54"/>
                  </a:lnTo>
                  <a:lnTo>
                    <a:pt x="11" y="55"/>
                  </a:lnTo>
                  <a:lnTo>
                    <a:pt x="6" y="56"/>
                  </a:lnTo>
                  <a:lnTo>
                    <a:pt x="0" y="56"/>
                  </a:lnTo>
                  <a:lnTo>
                    <a:pt x="0" y="84"/>
                  </a:lnTo>
                  <a:close/>
                </a:path>
              </a:pathLst>
            </a:custGeom>
            <a:solidFill>
              <a:srgbClr val="1F1A17"/>
            </a:solidFill>
            <a:ln w="9525">
              <a:noFill/>
              <a:round/>
              <a:headEnd/>
              <a:tailEnd/>
            </a:ln>
          </p:spPr>
          <p:txBody>
            <a:bodyPr/>
            <a:lstStyle/>
            <a:p>
              <a:endParaRPr lang="en-US"/>
            </a:p>
          </p:txBody>
        </p:sp>
        <p:sp>
          <p:nvSpPr>
            <p:cNvPr id="45478" name="Freeform 415"/>
            <p:cNvSpPr>
              <a:spLocks/>
            </p:cNvSpPr>
            <p:nvPr/>
          </p:nvSpPr>
          <p:spPr bwMode="auto">
            <a:xfrm>
              <a:off x="1580" y="3047"/>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8"/>
                  </a:lnTo>
                  <a:lnTo>
                    <a:pt x="1" y="17"/>
                  </a:lnTo>
                  <a:lnTo>
                    <a:pt x="3" y="25"/>
                  </a:lnTo>
                  <a:lnTo>
                    <a:pt x="5" y="32"/>
                  </a:lnTo>
                  <a:lnTo>
                    <a:pt x="8" y="40"/>
                  </a:lnTo>
                  <a:lnTo>
                    <a:pt x="11" y="47"/>
                  </a:lnTo>
                  <a:lnTo>
                    <a:pt x="16" y="54"/>
                  </a:lnTo>
                  <a:lnTo>
                    <a:pt x="21" y="60"/>
                  </a:lnTo>
                  <a:lnTo>
                    <a:pt x="27" y="65"/>
                  </a:lnTo>
                  <a:lnTo>
                    <a:pt x="32" y="70"/>
                  </a:lnTo>
                  <a:lnTo>
                    <a:pt x="38" y="73"/>
                  </a:lnTo>
                  <a:lnTo>
                    <a:pt x="45" y="77"/>
                  </a:lnTo>
                  <a:lnTo>
                    <a:pt x="51" y="80"/>
                  </a:lnTo>
                  <a:lnTo>
                    <a:pt x="59" y="82"/>
                  </a:lnTo>
                  <a:lnTo>
                    <a:pt x="67" y="83"/>
                  </a:lnTo>
                  <a:lnTo>
                    <a:pt x="75" y="84"/>
                  </a:lnTo>
                  <a:lnTo>
                    <a:pt x="75" y="56"/>
                  </a:lnTo>
                  <a:lnTo>
                    <a:pt x="69" y="56"/>
                  </a:lnTo>
                  <a:lnTo>
                    <a:pt x="63" y="55"/>
                  </a:lnTo>
                  <a:lnTo>
                    <a:pt x="59" y="54"/>
                  </a:lnTo>
                  <a:lnTo>
                    <a:pt x="54" y="53"/>
                  </a:lnTo>
                  <a:lnTo>
                    <a:pt x="49" y="50"/>
                  </a:lnTo>
                  <a:lnTo>
                    <a:pt x="45" y="47"/>
                  </a:lnTo>
                  <a:lnTo>
                    <a:pt x="42" y="44"/>
                  </a:lnTo>
                  <a:lnTo>
                    <a:pt x="37" y="41"/>
                  </a:lnTo>
                  <a:lnTo>
                    <a:pt x="34" y="36"/>
                  </a:lnTo>
                  <a:lnTo>
                    <a:pt x="32" y="32"/>
                  </a:lnTo>
                  <a:lnTo>
                    <a:pt x="30" y="28"/>
                  </a:lnTo>
                  <a:lnTo>
                    <a:pt x="28" y="23"/>
                  </a:lnTo>
                  <a:lnTo>
                    <a:pt x="26" y="17"/>
                  </a:lnTo>
                  <a:lnTo>
                    <a:pt x="24" y="12"/>
                  </a:lnTo>
                  <a:lnTo>
                    <a:pt x="23" y="6"/>
                  </a:lnTo>
                  <a:lnTo>
                    <a:pt x="23" y="0"/>
                  </a:lnTo>
                  <a:lnTo>
                    <a:pt x="0" y="0"/>
                  </a:lnTo>
                  <a:close/>
                </a:path>
              </a:pathLst>
            </a:custGeom>
            <a:solidFill>
              <a:srgbClr val="1F1A17"/>
            </a:solidFill>
            <a:ln w="9525">
              <a:noFill/>
              <a:round/>
              <a:headEnd/>
              <a:tailEnd/>
            </a:ln>
          </p:spPr>
          <p:txBody>
            <a:bodyPr/>
            <a:lstStyle/>
            <a:p>
              <a:endParaRPr lang="en-US"/>
            </a:p>
          </p:txBody>
        </p:sp>
        <p:sp>
          <p:nvSpPr>
            <p:cNvPr id="45479" name="Freeform 416"/>
            <p:cNvSpPr>
              <a:spLocks/>
            </p:cNvSpPr>
            <p:nvPr/>
          </p:nvSpPr>
          <p:spPr bwMode="auto">
            <a:xfrm>
              <a:off x="1580" y="3019"/>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0"/>
                  </a:lnTo>
                  <a:lnTo>
                    <a:pt x="59" y="1"/>
                  </a:lnTo>
                  <a:lnTo>
                    <a:pt x="51" y="4"/>
                  </a:lnTo>
                  <a:lnTo>
                    <a:pt x="45" y="6"/>
                  </a:lnTo>
                  <a:lnTo>
                    <a:pt x="38" y="10"/>
                  </a:lnTo>
                  <a:lnTo>
                    <a:pt x="32" y="13"/>
                  </a:lnTo>
                  <a:lnTo>
                    <a:pt x="27" y="18"/>
                  </a:lnTo>
                  <a:lnTo>
                    <a:pt x="21" y="24"/>
                  </a:lnTo>
                  <a:lnTo>
                    <a:pt x="16" y="30"/>
                  </a:lnTo>
                  <a:lnTo>
                    <a:pt x="11" y="36"/>
                  </a:lnTo>
                  <a:lnTo>
                    <a:pt x="8" y="43"/>
                  </a:lnTo>
                  <a:lnTo>
                    <a:pt x="5" y="51"/>
                  </a:lnTo>
                  <a:lnTo>
                    <a:pt x="3" y="59"/>
                  </a:lnTo>
                  <a:lnTo>
                    <a:pt x="1" y="66"/>
                  </a:lnTo>
                  <a:lnTo>
                    <a:pt x="0" y="74"/>
                  </a:lnTo>
                  <a:lnTo>
                    <a:pt x="0" y="84"/>
                  </a:lnTo>
                  <a:lnTo>
                    <a:pt x="23" y="84"/>
                  </a:lnTo>
                  <a:lnTo>
                    <a:pt x="23" y="77"/>
                  </a:lnTo>
                  <a:lnTo>
                    <a:pt x="24" y="72"/>
                  </a:lnTo>
                  <a:lnTo>
                    <a:pt x="26" y="66"/>
                  </a:lnTo>
                  <a:lnTo>
                    <a:pt x="28" y="61"/>
                  </a:lnTo>
                  <a:lnTo>
                    <a:pt x="30" y="55"/>
                  </a:lnTo>
                  <a:lnTo>
                    <a:pt x="32" y="51"/>
                  </a:lnTo>
                  <a:lnTo>
                    <a:pt x="34" y="47"/>
                  </a:lnTo>
                  <a:lnTo>
                    <a:pt x="37" y="43"/>
                  </a:lnTo>
                  <a:lnTo>
                    <a:pt x="42" y="40"/>
                  </a:lnTo>
                  <a:lnTo>
                    <a:pt x="45" y="36"/>
                  </a:lnTo>
                  <a:lnTo>
                    <a:pt x="49" y="34"/>
                  </a:lnTo>
                  <a:lnTo>
                    <a:pt x="54" y="31"/>
                  </a:lnTo>
                  <a:lnTo>
                    <a:pt x="59" y="29"/>
                  </a:lnTo>
                  <a:lnTo>
                    <a:pt x="63" y="28"/>
                  </a:lnTo>
                  <a:lnTo>
                    <a:pt x="69" y="27"/>
                  </a:lnTo>
                  <a:lnTo>
                    <a:pt x="75" y="27"/>
                  </a:lnTo>
                  <a:lnTo>
                    <a:pt x="75" y="0"/>
                  </a:lnTo>
                  <a:close/>
                </a:path>
              </a:pathLst>
            </a:custGeom>
            <a:solidFill>
              <a:srgbClr val="1F1A17"/>
            </a:solidFill>
            <a:ln w="9525">
              <a:noFill/>
              <a:round/>
              <a:headEnd/>
              <a:tailEnd/>
            </a:ln>
          </p:spPr>
          <p:txBody>
            <a:bodyPr/>
            <a:lstStyle/>
            <a:p>
              <a:endParaRPr lang="en-US"/>
            </a:p>
          </p:txBody>
        </p:sp>
        <p:sp>
          <p:nvSpPr>
            <p:cNvPr id="45480" name="Freeform 417"/>
            <p:cNvSpPr>
              <a:spLocks/>
            </p:cNvSpPr>
            <p:nvPr/>
          </p:nvSpPr>
          <p:spPr bwMode="auto">
            <a:xfrm>
              <a:off x="1605" y="3019"/>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0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4"/>
                  </a:lnTo>
                  <a:lnTo>
                    <a:pt x="74" y="66"/>
                  </a:lnTo>
                  <a:lnTo>
                    <a:pt x="71" y="59"/>
                  </a:lnTo>
                  <a:lnTo>
                    <a:pt x="69" y="51"/>
                  </a:lnTo>
                  <a:lnTo>
                    <a:pt x="66" y="43"/>
                  </a:lnTo>
                  <a:lnTo>
                    <a:pt x="63" y="36"/>
                  </a:lnTo>
                  <a:lnTo>
                    <a:pt x="59" y="30"/>
                  </a:lnTo>
                  <a:lnTo>
                    <a:pt x="53" y="24"/>
                  </a:lnTo>
                  <a:lnTo>
                    <a:pt x="48" y="18"/>
                  </a:lnTo>
                  <a:lnTo>
                    <a:pt x="42" y="13"/>
                  </a:lnTo>
                  <a:lnTo>
                    <a:pt x="36" y="10"/>
                  </a:lnTo>
                  <a:lnTo>
                    <a:pt x="29" y="6"/>
                  </a:lnTo>
                  <a:lnTo>
                    <a:pt x="23" y="4"/>
                  </a:lnTo>
                  <a:lnTo>
                    <a:pt x="15" y="1"/>
                  </a:lnTo>
                  <a:lnTo>
                    <a:pt x="8" y="0"/>
                  </a:lnTo>
                  <a:lnTo>
                    <a:pt x="0" y="0"/>
                  </a:lnTo>
                  <a:lnTo>
                    <a:pt x="0" y="27"/>
                  </a:lnTo>
                  <a:lnTo>
                    <a:pt x="6" y="27"/>
                  </a:lnTo>
                  <a:lnTo>
                    <a:pt x="11" y="28"/>
                  </a:lnTo>
                  <a:lnTo>
                    <a:pt x="15" y="29"/>
                  </a:lnTo>
                  <a:lnTo>
                    <a:pt x="21" y="31"/>
                  </a:lnTo>
                  <a:lnTo>
                    <a:pt x="25" y="34"/>
                  </a:lnTo>
                  <a:lnTo>
                    <a:pt x="29" y="36"/>
                  </a:lnTo>
                  <a:lnTo>
                    <a:pt x="33" y="40"/>
                  </a:lnTo>
                  <a:lnTo>
                    <a:pt x="37" y="43"/>
                  </a:lnTo>
                  <a:lnTo>
                    <a:pt x="40" y="47"/>
                  </a:lnTo>
                  <a:lnTo>
                    <a:pt x="42" y="51"/>
                  </a:lnTo>
                  <a:lnTo>
                    <a:pt x="46" y="55"/>
                  </a:lnTo>
                  <a:lnTo>
                    <a:pt x="47" y="61"/>
                  </a:lnTo>
                  <a:lnTo>
                    <a:pt x="49"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481" name="Freeform 418"/>
            <p:cNvSpPr>
              <a:spLocks/>
            </p:cNvSpPr>
            <p:nvPr/>
          </p:nvSpPr>
          <p:spPr bwMode="auto">
            <a:xfrm>
              <a:off x="1635" y="2857"/>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482" name="Freeform 419"/>
            <p:cNvSpPr>
              <a:spLocks/>
            </p:cNvSpPr>
            <p:nvPr/>
          </p:nvSpPr>
          <p:spPr bwMode="auto">
            <a:xfrm>
              <a:off x="1655" y="2881"/>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483" name="Freeform 420"/>
            <p:cNvSpPr>
              <a:spLocks/>
            </p:cNvSpPr>
            <p:nvPr/>
          </p:nvSpPr>
          <p:spPr bwMode="auto">
            <a:xfrm>
              <a:off x="1630" y="2881"/>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484" name="Freeform 421"/>
            <p:cNvSpPr>
              <a:spLocks/>
            </p:cNvSpPr>
            <p:nvPr/>
          </p:nvSpPr>
          <p:spPr bwMode="auto">
            <a:xfrm>
              <a:off x="1630" y="2853"/>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485" name="Freeform 422"/>
            <p:cNvSpPr>
              <a:spLocks/>
            </p:cNvSpPr>
            <p:nvPr/>
          </p:nvSpPr>
          <p:spPr bwMode="auto">
            <a:xfrm>
              <a:off x="1655" y="2853"/>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486" name="Freeform 423"/>
            <p:cNvSpPr>
              <a:spLocks/>
            </p:cNvSpPr>
            <p:nvPr/>
          </p:nvSpPr>
          <p:spPr bwMode="auto">
            <a:xfrm>
              <a:off x="1777" y="3189"/>
              <a:ext cx="49" cy="54"/>
            </a:xfrm>
            <a:custGeom>
              <a:avLst/>
              <a:gdLst>
                <a:gd name="T0" fmla="*/ 6 w 145"/>
                <a:gd name="T1" fmla="*/ 3 h 161"/>
                <a:gd name="T2" fmla="*/ 5 w 145"/>
                <a:gd name="T3" fmla="*/ 4 h 161"/>
                <a:gd name="T4" fmla="*/ 5 w 145"/>
                <a:gd name="T5" fmla="*/ 4 h 161"/>
                <a:gd name="T6" fmla="*/ 5 w 145"/>
                <a:gd name="T7" fmla="*/ 5 h 161"/>
                <a:gd name="T8" fmla="*/ 5 w 145"/>
                <a:gd name="T9" fmla="*/ 5 h 161"/>
                <a:gd name="T10" fmla="*/ 4 w 145"/>
                <a:gd name="T11" fmla="*/ 6 h 161"/>
                <a:gd name="T12" fmla="*/ 4 w 145"/>
                <a:gd name="T13" fmla="*/ 6 h 161"/>
                <a:gd name="T14" fmla="*/ 3 w 145"/>
                <a:gd name="T15" fmla="*/ 6 h 161"/>
                <a:gd name="T16" fmla="*/ 2 w 145"/>
                <a:gd name="T17" fmla="*/ 6 h 161"/>
                <a:gd name="T18" fmla="*/ 2 w 145"/>
                <a:gd name="T19" fmla="*/ 6 h 161"/>
                <a:gd name="T20" fmla="*/ 1 w 145"/>
                <a:gd name="T21" fmla="*/ 6 h 161"/>
                <a:gd name="T22" fmla="*/ 1 w 145"/>
                <a:gd name="T23" fmla="*/ 5 h 161"/>
                <a:gd name="T24" fmla="*/ 1 w 145"/>
                <a:gd name="T25" fmla="*/ 5 h 161"/>
                <a:gd name="T26" fmla="*/ 0 w 145"/>
                <a:gd name="T27" fmla="*/ 4 h 161"/>
                <a:gd name="T28" fmla="*/ 0 w 145"/>
                <a:gd name="T29" fmla="*/ 4 h 161"/>
                <a:gd name="T30" fmla="*/ 0 w 145"/>
                <a:gd name="T31" fmla="*/ 3 h 161"/>
                <a:gd name="T32" fmla="*/ 0 w 145"/>
                <a:gd name="T33" fmla="*/ 3 h 161"/>
                <a:gd name="T34" fmla="*/ 0 w 145"/>
                <a:gd name="T35" fmla="*/ 2 h 161"/>
                <a:gd name="T36" fmla="*/ 0 w 145"/>
                <a:gd name="T37" fmla="*/ 2 h 161"/>
                <a:gd name="T38" fmla="*/ 1 w 145"/>
                <a:gd name="T39" fmla="*/ 1 h 161"/>
                <a:gd name="T40" fmla="*/ 1 w 145"/>
                <a:gd name="T41" fmla="*/ 1 h 161"/>
                <a:gd name="T42" fmla="*/ 1 w 145"/>
                <a:gd name="T43" fmla="*/ 0 h 161"/>
                <a:gd name="T44" fmla="*/ 2 w 145"/>
                <a:gd name="T45" fmla="*/ 0 h 161"/>
                <a:gd name="T46" fmla="*/ 2 w 145"/>
                <a:gd name="T47" fmla="*/ 0 h 161"/>
                <a:gd name="T48" fmla="*/ 3 w 145"/>
                <a:gd name="T49" fmla="*/ 0 h 161"/>
                <a:gd name="T50" fmla="*/ 4 w 145"/>
                <a:gd name="T51" fmla="*/ 0 h 161"/>
                <a:gd name="T52" fmla="*/ 4 w 145"/>
                <a:gd name="T53" fmla="*/ 0 h 161"/>
                <a:gd name="T54" fmla="*/ 5 w 145"/>
                <a:gd name="T55" fmla="*/ 1 h 161"/>
                <a:gd name="T56" fmla="*/ 5 w 145"/>
                <a:gd name="T57" fmla="*/ 1 h 161"/>
                <a:gd name="T58" fmla="*/ 5 w 145"/>
                <a:gd name="T59" fmla="*/ 2 h 161"/>
                <a:gd name="T60" fmla="*/ 5 w 145"/>
                <a:gd name="T61" fmla="*/ 2 h 161"/>
                <a:gd name="T62" fmla="*/ 6 w 145"/>
                <a:gd name="T63" fmla="*/ 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61"/>
                <a:gd name="T98" fmla="*/ 145 w 145"/>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61">
                  <a:moveTo>
                    <a:pt x="145" y="81"/>
                  </a:moveTo>
                  <a:lnTo>
                    <a:pt x="145" y="89"/>
                  </a:lnTo>
                  <a:lnTo>
                    <a:pt x="144" y="97"/>
                  </a:lnTo>
                  <a:lnTo>
                    <a:pt x="142" y="106"/>
                  </a:lnTo>
                  <a:lnTo>
                    <a:pt x="140" y="113"/>
                  </a:lnTo>
                  <a:lnTo>
                    <a:pt x="137" y="120"/>
                  </a:lnTo>
                  <a:lnTo>
                    <a:pt x="133" y="126"/>
                  </a:lnTo>
                  <a:lnTo>
                    <a:pt x="129" y="133"/>
                  </a:lnTo>
                  <a:lnTo>
                    <a:pt x="125" y="138"/>
                  </a:lnTo>
                  <a:lnTo>
                    <a:pt x="119" y="144"/>
                  </a:lnTo>
                  <a:lnTo>
                    <a:pt x="114" y="148"/>
                  </a:lnTo>
                  <a:lnTo>
                    <a:pt x="108" y="152"/>
                  </a:lnTo>
                  <a:lnTo>
                    <a:pt x="102" y="155"/>
                  </a:lnTo>
                  <a:lnTo>
                    <a:pt x="94" y="158"/>
                  </a:lnTo>
                  <a:lnTo>
                    <a:pt x="88" y="160"/>
                  </a:lnTo>
                  <a:lnTo>
                    <a:pt x="80" y="161"/>
                  </a:lnTo>
                  <a:lnTo>
                    <a:pt x="73" y="161"/>
                  </a:lnTo>
                  <a:lnTo>
                    <a:pt x="65" y="161"/>
                  </a:lnTo>
                  <a:lnTo>
                    <a:pt x="58" y="160"/>
                  </a:lnTo>
                  <a:lnTo>
                    <a:pt x="51" y="158"/>
                  </a:lnTo>
                  <a:lnTo>
                    <a:pt x="44" y="155"/>
                  </a:lnTo>
                  <a:lnTo>
                    <a:pt x="37" y="152"/>
                  </a:lnTo>
                  <a:lnTo>
                    <a:pt x="32" y="148"/>
                  </a:lnTo>
                  <a:lnTo>
                    <a:pt x="26" y="144"/>
                  </a:lnTo>
                  <a:lnTo>
                    <a:pt x="21" y="138"/>
                  </a:lnTo>
                  <a:lnTo>
                    <a:pt x="17" y="133"/>
                  </a:lnTo>
                  <a:lnTo>
                    <a:pt x="12" y="126"/>
                  </a:lnTo>
                  <a:lnTo>
                    <a:pt x="9" y="120"/>
                  </a:lnTo>
                  <a:lnTo>
                    <a:pt x="6" y="113"/>
                  </a:lnTo>
                  <a:lnTo>
                    <a:pt x="4" y="106"/>
                  </a:lnTo>
                  <a:lnTo>
                    <a:pt x="2" y="97"/>
                  </a:lnTo>
                  <a:lnTo>
                    <a:pt x="0" y="89"/>
                  </a:lnTo>
                  <a:lnTo>
                    <a:pt x="0" y="81"/>
                  </a:lnTo>
                  <a:lnTo>
                    <a:pt x="0" y="72"/>
                  </a:lnTo>
                  <a:lnTo>
                    <a:pt x="2" y="64"/>
                  </a:lnTo>
                  <a:lnTo>
                    <a:pt x="4" y="57"/>
                  </a:lnTo>
                  <a:lnTo>
                    <a:pt x="6" y="49"/>
                  </a:lnTo>
                  <a:lnTo>
                    <a:pt x="9" y="42"/>
                  </a:lnTo>
                  <a:lnTo>
                    <a:pt x="12" y="35"/>
                  </a:lnTo>
                  <a:lnTo>
                    <a:pt x="17" y="29"/>
                  </a:lnTo>
                  <a:lnTo>
                    <a:pt x="21" y="23"/>
                  </a:lnTo>
                  <a:lnTo>
                    <a:pt x="26" y="18"/>
                  </a:lnTo>
                  <a:lnTo>
                    <a:pt x="32" y="13"/>
                  </a:lnTo>
                  <a:lnTo>
                    <a:pt x="37" y="10"/>
                  </a:lnTo>
                  <a:lnTo>
                    <a:pt x="44" y="6"/>
                  </a:lnTo>
                  <a:lnTo>
                    <a:pt x="51" y="4"/>
                  </a:lnTo>
                  <a:lnTo>
                    <a:pt x="58" y="1"/>
                  </a:lnTo>
                  <a:lnTo>
                    <a:pt x="65" y="0"/>
                  </a:lnTo>
                  <a:lnTo>
                    <a:pt x="73" y="0"/>
                  </a:lnTo>
                  <a:lnTo>
                    <a:pt x="80" y="0"/>
                  </a:lnTo>
                  <a:lnTo>
                    <a:pt x="88" y="1"/>
                  </a:lnTo>
                  <a:lnTo>
                    <a:pt x="94" y="4"/>
                  </a:lnTo>
                  <a:lnTo>
                    <a:pt x="102" y="6"/>
                  </a:lnTo>
                  <a:lnTo>
                    <a:pt x="108" y="10"/>
                  </a:lnTo>
                  <a:lnTo>
                    <a:pt x="114" y="13"/>
                  </a:lnTo>
                  <a:lnTo>
                    <a:pt x="119" y="18"/>
                  </a:lnTo>
                  <a:lnTo>
                    <a:pt x="125" y="23"/>
                  </a:lnTo>
                  <a:lnTo>
                    <a:pt x="129" y="29"/>
                  </a:lnTo>
                  <a:lnTo>
                    <a:pt x="133" y="35"/>
                  </a:lnTo>
                  <a:lnTo>
                    <a:pt x="137" y="42"/>
                  </a:lnTo>
                  <a:lnTo>
                    <a:pt x="140" y="49"/>
                  </a:lnTo>
                  <a:lnTo>
                    <a:pt x="142" y="57"/>
                  </a:lnTo>
                  <a:lnTo>
                    <a:pt x="144" y="64"/>
                  </a:lnTo>
                  <a:lnTo>
                    <a:pt x="145" y="72"/>
                  </a:lnTo>
                  <a:lnTo>
                    <a:pt x="145" y="81"/>
                  </a:lnTo>
                  <a:close/>
                </a:path>
              </a:pathLst>
            </a:custGeom>
            <a:solidFill>
              <a:srgbClr val="E87A41"/>
            </a:solidFill>
            <a:ln w="9525">
              <a:noFill/>
              <a:round/>
              <a:headEnd/>
              <a:tailEnd/>
            </a:ln>
          </p:spPr>
          <p:txBody>
            <a:bodyPr/>
            <a:lstStyle/>
            <a:p>
              <a:endParaRPr lang="en-US"/>
            </a:p>
          </p:txBody>
        </p:sp>
        <p:sp>
          <p:nvSpPr>
            <p:cNvPr id="45487" name="Freeform 424"/>
            <p:cNvSpPr>
              <a:spLocks/>
            </p:cNvSpPr>
            <p:nvPr/>
          </p:nvSpPr>
          <p:spPr bwMode="auto">
            <a:xfrm>
              <a:off x="1802" y="3216"/>
              <a:ext cx="28" cy="31"/>
            </a:xfrm>
            <a:custGeom>
              <a:avLst/>
              <a:gdLst>
                <a:gd name="T0" fmla="*/ 0 w 84"/>
                <a:gd name="T1" fmla="*/ 3 h 94"/>
                <a:gd name="T2" fmla="*/ 0 w 84"/>
                <a:gd name="T3" fmla="*/ 3 h 94"/>
                <a:gd name="T4" fmla="*/ 0 w 84"/>
                <a:gd name="T5" fmla="*/ 3 h 94"/>
                <a:gd name="T6" fmla="*/ 1 w 84"/>
                <a:gd name="T7" fmla="*/ 3 h 94"/>
                <a:gd name="T8" fmla="*/ 1 w 84"/>
                <a:gd name="T9" fmla="*/ 3 h 94"/>
                <a:gd name="T10" fmla="*/ 1 w 84"/>
                <a:gd name="T11" fmla="*/ 3 h 94"/>
                <a:gd name="T12" fmla="*/ 2 w 84"/>
                <a:gd name="T13" fmla="*/ 3 h 94"/>
                <a:gd name="T14" fmla="*/ 2 w 84"/>
                <a:gd name="T15" fmla="*/ 3 h 94"/>
                <a:gd name="T16" fmla="*/ 2 w 84"/>
                <a:gd name="T17" fmla="*/ 3 h 94"/>
                <a:gd name="T18" fmla="*/ 2 w 84"/>
                <a:gd name="T19" fmla="*/ 2 h 94"/>
                <a:gd name="T20" fmla="*/ 2 w 84"/>
                <a:gd name="T21" fmla="*/ 2 h 94"/>
                <a:gd name="T22" fmla="*/ 3 w 84"/>
                <a:gd name="T23" fmla="*/ 2 h 94"/>
                <a:gd name="T24" fmla="*/ 3 w 84"/>
                <a:gd name="T25" fmla="*/ 2 h 94"/>
                <a:gd name="T26" fmla="*/ 3 w 84"/>
                <a:gd name="T27" fmla="*/ 1 h 94"/>
                <a:gd name="T28" fmla="*/ 3 w 84"/>
                <a:gd name="T29" fmla="*/ 1 h 94"/>
                <a:gd name="T30" fmla="*/ 3 w 84"/>
                <a:gd name="T31" fmla="*/ 1 h 94"/>
                <a:gd name="T32" fmla="*/ 3 w 84"/>
                <a:gd name="T33" fmla="*/ 0 h 94"/>
                <a:gd name="T34" fmla="*/ 3 w 84"/>
                <a:gd name="T35" fmla="*/ 0 h 94"/>
                <a:gd name="T36" fmla="*/ 2 w 84"/>
                <a:gd name="T37" fmla="*/ 0 h 94"/>
                <a:gd name="T38" fmla="*/ 2 w 84"/>
                <a:gd name="T39" fmla="*/ 0 h 94"/>
                <a:gd name="T40" fmla="*/ 2 w 84"/>
                <a:gd name="T41" fmla="*/ 1 h 94"/>
                <a:gd name="T42" fmla="*/ 2 w 84"/>
                <a:gd name="T43" fmla="*/ 1 h 94"/>
                <a:gd name="T44" fmla="*/ 2 w 84"/>
                <a:gd name="T45" fmla="*/ 1 h 94"/>
                <a:gd name="T46" fmla="*/ 2 w 84"/>
                <a:gd name="T47" fmla="*/ 1 h 94"/>
                <a:gd name="T48" fmla="*/ 2 w 84"/>
                <a:gd name="T49" fmla="*/ 1 h 94"/>
                <a:gd name="T50" fmla="*/ 2 w 84"/>
                <a:gd name="T51" fmla="*/ 2 h 94"/>
                <a:gd name="T52" fmla="*/ 2 w 84"/>
                <a:gd name="T53" fmla="*/ 2 h 94"/>
                <a:gd name="T54" fmla="*/ 1 w 84"/>
                <a:gd name="T55" fmla="*/ 2 h 94"/>
                <a:gd name="T56" fmla="*/ 1 w 84"/>
                <a:gd name="T57" fmla="*/ 2 h 94"/>
                <a:gd name="T58" fmla="*/ 1 w 84"/>
                <a:gd name="T59" fmla="*/ 2 h 94"/>
                <a:gd name="T60" fmla="*/ 1 w 84"/>
                <a:gd name="T61" fmla="*/ 2 h 94"/>
                <a:gd name="T62" fmla="*/ 1 w 84"/>
                <a:gd name="T63" fmla="*/ 2 h 94"/>
                <a:gd name="T64" fmla="*/ 0 w 84"/>
                <a:gd name="T65" fmla="*/ 2 h 94"/>
                <a:gd name="T66" fmla="*/ 0 w 84"/>
                <a:gd name="T67" fmla="*/ 2 h 94"/>
                <a:gd name="T68" fmla="*/ 0 w 84"/>
                <a:gd name="T69" fmla="*/ 2 h 94"/>
                <a:gd name="T70" fmla="*/ 0 w 84"/>
                <a:gd name="T71" fmla="*/ 2 h 94"/>
                <a:gd name="T72" fmla="*/ 0 w 84"/>
                <a:gd name="T73" fmla="*/ 3 h 94"/>
                <a:gd name="T74" fmla="*/ 0 w 84"/>
                <a:gd name="T75" fmla="*/ 3 h 94"/>
                <a:gd name="T76" fmla="*/ 0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94"/>
                  </a:moveTo>
                  <a:lnTo>
                    <a:pt x="0" y="94"/>
                  </a:lnTo>
                  <a:lnTo>
                    <a:pt x="8" y="93"/>
                  </a:lnTo>
                  <a:lnTo>
                    <a:pt x="17" y="92"/>
                  </a:lnTo>
                  <a:lnTo>
                    <a:pt x="26" y="89"/>
                  </a:lnTo>
                  <a:lnTo>
                    <a:pt x="33" y="87"/>
                  </a:lnTo>
                  <a:lnTo>
                    <a:pt x="41" y="82"/>
                  </a:lnTo>
                  <a:lnTo>
                    <a:pt x="47" y="79"/>
                  </a:lnTo>
                  <a:lnTo>
                    <a:pt x="54" y="73"/>
                  </a:lnTo>
                  <a:lnTo>
                    <a:pt x="60" y="67"/>
                  </a:lnTo>
                  <a:lnTo>
                    <a:pt x="66" y="61"/>
                  </a:lnTo>
                  <a:lnTo>
                    <a:pt x="70" y="53"/>
                  </a:lnTo>
                  <a:lnTo>
                    <a:pt x="74" y="45"/>
                  </a:lnTo>
                  <a:lnTo>
                    <a:pt x="78" y="37"/>
                  </a:lnTo>
                  <a:lnTo>
                    <a:pt x="81" y="28"/>
                  </a:lnTo>
                  <a:lnTo>
                    <a:pt x="83" y="19"/>
                  </a:lnTo>
                  <a:lnTo>
                    <a:pt x="84" y="9"/>
                  </a:lnTo>
                  <a:lnTo>
                    <a:pt x="84" y="0"/>
                  </a:lnTo>
                  <a:lnTo>
                    <a:pt x="60" y="0"/>
                  </a:lnTo>
                  <a:lnTo>
                    <a:pt x="60" y="7"/>
                  </a:lnTo>
                  <a:lnTo>
                    <a:pt x="59" y="14"/>
                  </a:lnTo>
                  <a:lnTo>
                    <a:pt x="58" y="21"/>
                  </a:lnTo>
                  <a:lnTo>
                    <a:pt x="56" y="27"/>
                  </a:lnTo>
                  <a:lnTo>
                    <a:pt x="54" y="33"/>
                  </a:lnTo>
                  <a:lnTo>
                    <a:pt x="51" y="38"/>
                  </a:lnTo>
                  <a:lnTo>
                    <a:pt x="47" y="43"/>
                  </a:lnTo>
                  <a:lnTo>
                    <a:pt x="43" y="47"/>
                  </a:lnTo>
                  <a:lnTo>
                    <a:pt x="39" y="52"/>
                  </a:lnTo>
                  <a:lnTo>
                    <a:pt x="34" y="56"/>
                  </a:lnTo>
                  <a:lnTo>
                    <a:pt x="29" y="59"/>
                  </a:lnTo>
                  <a:lnTo>
                    <a:pt x="25" y="62"/>
                  </a:lnTo>
                  <a:lnTo>
                    <a:pt x="18" y="64"/>
                  </a:lnTo>
                  <a:lnTo>
                    <a:pt x="13" y="65"/>
                  </a:lnTo>
                  <a:lnTo>
                    <a:pt x="6" y="67"/>
                  </a:lnTo>
                  <a:lnTo>
                    <a:pt x="0" y="67"/>
                  </a:lnTo>
                  <a:lnTo>
                    <a:pt x="0" y="94"/>
                  </a:lnTo>
                  <a:close/>
                </a:path>
              </a:pathLst>
            </a:custGeom>
            <a:solidFill>
              <a:srgbClr val="1F1A17"/>
            </a:solidFill>
            <a:ln w="9525">
              <a:noFill/>
              <a:round/>
              <a:headEnd/>
              <a:tailEnd/>
            </a:ln>
          </p:spPr>
          <p:txBody>
            <a:bodyPr/>
            <a:lstStyle/>
            <a:p>
              <a:endParaRPr lang="en-US"/>
            </a:p>
          </p:txBody>
        </p:sp>
        <p:sp>
          <p:nvSpPr>
            <p:cNvPr id="45488" name="Freeform 425"/>
            <p:cNvSpPr>
              <a:spLocks/>
            </p:cNvSpPr>
            <p:nvPr/>
          </p:nvSpPr>
          <p:spPr bwMode="auto">
            <a:xfrm>
              <a:off x="1774" y="3216"/>
              <a:ext cx="28" cy="31"/>
            </a:xfrm>
            <a:custGeom>
              <a:avLst/>
              <a:gdLst>
                <a:gd name="T0" fmla="*/ 0 w 84"/>
                <a:gd name="T1" fmla="*/ 0 h 94"/>
                <a:gd name="T2" fmla="*/ 0 w 84"/>
                <a:gd name="T3" fmla="*/ 0 h 94"/>
                <a:gd name="T4" fmla="*/ 0 w 84"/>
                <a:gd name="T5" fmla="*/ 0 h 94"/>
                <a:gd name="T6" fmla="*/ 0 w 84"/>
                <a:gd name="T7" fmla="*/ 1 h 94"/>
                <a:gd name="T8" fmla="*/ 0 w 84"/>
                <a:gd name="T9" fmla="*/ 1 h 94"/>
                <a:gd name="T10" fmla="*/ 0 w 84"/>
                <a:gd name="T11" fmla="*/ 1 h 94"/>
                <a:gd name="T12" fmla="*/ 0 w 84"/>
                <a:gd name="T13" fmla="*/ 2 h 94"/>
                <a:gd name="T14" fmla="*/ 1 w 84"/>
                <a:gd name="T15" fmla="*/ 2 h 94"/>
                <a:gd name="T16" fmla="*/ 1 w 84"/>
                <a:gd name="T17" fmla="*/ 2 h 94"/>
                <a:gd name="T18" fmla="*/ 1 w 84"/>
                <a:gd name="T19" fmla="*/ 2 h 94"/>
                <a:gd name="T20" fmla="*/ 1 w 84"/>
                <a:gd name="T21" fmla="*/ 3 h 94"/>
                <a:gd name="T22" fmla="*/ 1 w 84"/>
                <a:gd name="T23" fmla="*/ 3 h 94"/>
                <a:gd name="T24" fmla="*/ 2 w 84"/>
                <a:gd name="T25" fmla="*/ 3 h 94"/>
                <a:gd name="T26" fmla="*/ 2 w 84"/>
                <a:gd name="T27" fmla="*/ 3 h 94"/>
                <a:gd name="T28" fmla="*/ 2 w 84"/>
                <a:gd name="T29" fmla="*/ 3 h 94"/>
                <a:gd name="T30" fmla="*/ 2 w 84"/>
                <a:gd name="T31" fmla="*/ 3 h 94"/>
                <a:gd name="T32" fmla="*/ 3 w 84"/>
                <a:gd name="T33" fmla="*/ 3 h 94"/>
                <a:gd name="T34" fmla="*/ 3 w 84"/>
                <a:gd name="T35" fmla="*/ 3 h 94"/>
                <a:gd name="T36" fmla="*/ 3 w 84"/>
                <a:gd name="T37" fmla="*/ 2 h 94"/>
                <a:gd name="T38" fmla="*/ 3 w 84"/>
                <a:gd name="T39" fmla="*/ 2 h 94"/>
                <a:gd name="T40" fmla="*/ 3 w 84"/>
                <a:gd name="T41" fmla="*/ 2 h 94"/>
                <a:gd name="T42" fmla="*/ 2 w 84"/>
                <a:gd name="T43" fmla="*/ 2 h 94"/>
                <a:gd name="T44" fmla="*/ 2 w 84"/>
                <a:gd name="T45" fmla="*/ 2 h 94"/>
                <a:gd name="T46" fmla="*/ 2 w 84"/>
                <a:gd name="T47" fmla="*/ 2 h 94"/>
                <a:gd name="T48" fmla="*/ 2 w 84"/>
                <a:gd name="T49" fmla="*/ 2 h 94"/>
                <a:gd name="T50" fmla="*/ 2 w 84"/>
                <a:gd name="T51" fmla="*/ 2 h 94"/>
                <a:gd name="T52" fmla="*/ 2 w 84"/>
                <a:gd name="T53" fmla="*/ 2 h 94"/>
                <a:gd name="T54" fmla="*/ 1 w 84"/>
                <a:gd name="T55" fmla="*/ 2 h 94"/>
                <a:gd name="T56" fmla="*/ 1 w 84"/>
                <a:gd name="T57" fmla="*/ 1 h 94"/>
                <a:gd name="T58" fmla="*/ 1 w 84"/>
                <a:gd name="T59" fmla="*/ 1 h 94"/>
                <a:gd name="T60" fmla="*/ 1 w 84"/>
                <a:gd name="T61" fmla="*/ 1 h 94"/>
                <a:gd name="T62" fmla="*/ 1 w 84"/>
                <a:gd name="T63" fmla="*/ 1 h 94"/>
                <a:gd name="T64" fmla="*/ 1 w 84"/>
                <a:gd name="T65" fmla="*/ 1 h 94"/>
                <a:gd name="T66" fmla="*/ 1 w 84"/>
                <a:gd name="T67" fmla="*/ 0 h 94"/>
                <a:gd name="T68" fmla="*/ 1 w 84"/>
                <a:gd name="T69" fmla="*/ 0 h 94"/>
                <a:gd name="T70" fmla="*/ 1 w 84"/>
                <a:gd name="T71" fmla="*/ 0 h 94"/>
                <a:gd name="T72" fmla="*/ 0 w 84"/>
                <a:gd name="T73" fmla="*/ 0 h 94"/>
                <a:gd name="T74" fmla="*/ 0 w 84"/>
                <a:gd name="T75" fmla="*/ 0 h 94"/>
                <a:gd name="T76" fmla="*/ 0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0"/>
                  </a:moveTo>
                  <a:lnTo>
                    <a:pt x="0" y="0"/>
                  </a:lnTo>
                  <a:lnTo>
                    <a:pt x="0" y="9"/>
                  </a:lnTo>
                  <a:lnTo>
                    <a:pt x="1" y="19"/>
                  </a:lnTo>
                  <a:lnTo>
                    <a:pt x="3" y="28"/>
                  </a:lnTo>
                  <a:lnTo>
                    <a:pt x="6" y="37"/>
                  </a:lnTo>
                  <a:lnTo>
                    <a:pt x="9" y="45"/>
                  </a:lnTo>
                  <a:lnTo>
                    <a:pt x="14" y="53"/>
                  </a:lnTo>
                  <a:lnTo>
                    <a:pt x="18" y="61"/>
                  </a:lnTo>
                  <a:lnTo>
                    <a:pt x="23" y="67"/>
                  </a:lnTo>
                  <a:lnTo>
                    <a:pt x="30" y="73"/>
                  </a:lnTo>
                  <a:lnTo>
                    <a:pt x="36" y="79"/>
                  </a:lnTo>
                  <a:lnTo>
                    <a:pt x="43" y="82"/>
                  </a:lnTo>
                  <a:lnTo>
                    <a:pt x="50" y="87"/>
                  </a:lnTo>
                  <a:lnTo>
                    <a:pt x="58" y="89"/>
                  </a:lnTo>
                  <a:lnTo>
                    <a:pt x="67" y="92"/>
                  </a:lnTo>
                  <a:lnTo>
                    <a:pt x="75" y="93"/>
                  </a:lnTo>
                  <a:lnTo>
                    <a:pt x="84" y="94"/>
                  </a:lnTo>
                  <a:lnTo>
                    <a:pt x="84" y="67"/>
                  </a:lnTo>
                  <a:lnTo>
                    <a:pt x="77" y="67"/>
                  </a:lnTo>
                  <a:lnTo>
                    <a:pt x="71" y="65"/>
                  </a:lnTo>
                  <a:lnTo>
                    <a:pt x="65" y="64"/>
                  </a:lnTo>
                  <a:lnTo>
                    <a:pt x="59" y="62"/>
                  </a:lnTo>
                  <a:lnTo>
                    <a:pt x="55" y="59"/>
                  </a:lnTo>
                  <a:lnTo>
                    <a:pt x="49" y="56"/>
                  </a:lnTo>
                  <a:lnTo>
                    <a:pt x="45" y="52"/>
                  </a:lnTo>
                  <a:lnTo>
                    <a:pt x="41" y="47"/>
                  </a:lnTo>
                  <a:lnTo>
                    <a:pt x="36" y="43"/>
                  </a:lnTo>
                  <a:lnTo>
                    <a:pt x="33" y="38"/>
                  </a:lnTo>
                  <a:lnTo>
                    <a:pt x="30" y="33"/>
                  </a:lnTo>
                  <a:lnTo>
                    <a:pt x="28" y="27"/>
                  </a:lnTo>
                  <a:lnTo>
                    <a:pt x="25" y="21"/>
                  </a:lnTo>
                  <a:lnTo>
                    <a:pt x="24" y="14"/>
                  </a:lnTo>
                  <a:lnTo>
                    <a:pt x="23" y="7"/>
                  </a:lnTo>
                  <a:lnTo>
                    <a:pt x="23" y="0"/>
                  </a:lnTo>
                  <a:lnTo>
                    <a:pt x="0" y="0"/>
                  </a:lnTo>
                  <a:close/>
                </a:path>
              </a:pathLst>
            </a:custGeom>
            <a:solidFill>
              <a:srgbClr val="1F1A17"/>
            </a:solidFill>
            <a:ln w="9525">
              <a:noFill/>
              <a:round/>
              <a:headEnd/>
              <a:tailEnd/>
            </a:ln>
          </p:spPr>
          <p:txBody>
            <a:bodyPr/>
            <a:lstStyle/>
            <a:p>
              <a:endParaRPr lang="en-US"/>
            </a:p>
          </p:txBody>
        </p:sp>
        <p:sp>
          <p:nvSpPr>
            <p:cNvPr id="45489" name="Freeform 426"/>
            <p:cNvSpPr>
              <a:spLocks/>
            </p:cNvSpPr>
            <p:nvPr/>
          </p:nvSpPr>
          <p:spPr bwMode="auto">
            <a:xfrm>
              <a:off x="1774" y="3185"/>
              <a:ext cx="28" cy="31"/>
            </a:xfrm>
            <a:custGeom>
              <a:avLst/>
              <a:gdLst>
                <a:gd name="T0" fmla="*/ 3 w 84"/>
                <a:gd name="T1" fmla="*/ 0 h 94"/>
                <a:gd name="T2" fmla="*/ 3 w 84"/>
                <a:gd name="T3" fmla="*/ 0 h 94"/>
                <a:gd name="T4" fmla="*/ 3 w 84"/>
                <a:gd name="T5" fmla="*/ 0 h 94"/>
                <a:gd name="T6" fmla="*/ 2 w 84"/>
                <a:gd name="T7" fmla="*/ 0 h 94"/>
                <a:gd name="T8" fmla="*/ 2 w 84"/>
                <a:gd name="T9" fmla="*/ 0 h 94"/>
                <a:gd name="T10" fmla="*/ 2 w 84"/>
                <a:gd name="T11" fmla="*/ 0 h 94"/>
                <a:gd name="T12" fmla="*/ 2 w 84"/>
                <a:gd name="T13" fmla="*/ 0 h 94"/>
                <a:gd name="T14" fmla="*/ 1 w 84"/>
                <a:gd name="T15" fmla="*/ 1 h 94"/>
                <a:gd name="T16" fmla="*/ 1 w 84"/>
                <a:gd name="T17" fmla="*/ 1 h 94"/>
                <a:gd name="T18" fmla="*/ 1 w 84"/>
                <a:gd name="T19" fmla="*/ 1 h 94"/>
                <a:gd name="T20" fmla="*/ 1 w 84"/>
                <a:gd name="T21" fmla="*/ 1 h 94"/>
                <a:gd name="T22" fmla="*/ 1 w 84"/>
                <a:gd name="T23" fmla="*/ 2 h 94"/>
                <a:gd name="T24" fmla="*/ 0 w 84"/>
                <a:gd name="T25" fmla="*/ 2 h 94"/>
                <a:gd name="T26" fmla="*/ 0 w 84"/>
                <a:gd name="T27" fmla="*/ 2 h 94"/>
                <a:gd name="T28" fmla="*/ 0 w 84"/>
                <a:gd name="T29" fmla="*/ 2 h 94"/>
                <a:gd name="T30" fmla="*/ 0 w 84"/>
                <a:gd name="T31" fmla="*/ 3 h 94"/>
                <a:gd name="T32" fmla="*/ 0 w 84"/>
                <a:gd name="T33" fmla="*/ 3 h 94"/>
                <a:gd name="T34" fmla="*/ 0 w 84"/>
                <a:gd name="T35" fmla="*/ 3 h 94"/>
                <a:gd name="T36" fmla="*/ 1 w 84"/>
                <a:gd name="T37" fmla="*/ 3 h 94"/>
                <a:gd name="T38" fmla="*/ 1 w 84"/>
                <a:gd name="T39" fmla="*/ 3 h 94"/>
                <a:gd name="T40" fmla="*/ 1 w 84"/>
                <a:gd name="T41" fmla="*/ 3 h 94"/>
                <a:gd name="T42" fmla="*/ 1 w 84"/>
                <a:gd name="T43" fmla="*/ 3 h 94"/>
                <a:gd name="T44" fmla="*/ 1 w 84"/>
                <a:gd name="T45" fmla="*/ 2 h 94"/>
                <a:gd name="T46" fmla="*/ 1 w 84"/>
                <a:gd name="T47" fmla="*/ 2 h 94"/>
                <a:gd name="T48" fmla="*/ 1 w 84"/>
                <a:gd name="T49" fmla="*/ 2 h 94"/>
                <a:gd name="T50" fmla="*/ 1 w 84"/>
                <a:gd name="T51" fmla="*/ 2 h 94"/>
                <a:gd name="T52" fmla="*/ 2 w 84"/>
                <a:gd name="T53" fmla="*/ 2 h 94"/>
                <a:gd name="T54" fmla="*/ 2 w 84"/>
                <a:gd name="T55" fmla="*/ 2 h 94"/>
                <a:gd name="T56" fmla="*/ 2 w 84"/>
                <a:gd name="T57" fmla="*/ 1 h 94"/>
                <a:gd name="T58" fmla="*/ 2 w 84"/>
                <a:gd name="T59" fmla="*/ 1 h 94"/>
                <a:gd name="T60" fmla="*/ 2 w 84"/>
                <a:gd name="T61" fmla="*/ 1 h 94"/>
                <a:gd name="T62" fmla="*/ 2 w 84"/>
                <a:gd name="T63" fmla="*/ 1 h 94"/>
                <a:gd name="T64" fmla="*/ 3 w 84"/>
                <a:gd name="T65" fmla="*/ 1 h 94"/>
                <a:gd name="T66" fmla="*/ 3 w 84"/>
                <a:gd name="T67" fmla="*/ 1 h 94"/>
                <a:gd name="T68" fmla="*/ 3 w 84"/>
                <a:gd name="T69" fmla="*/ 1 h 94"/>
                <a:gd name="T70" fmla="*/ 3 w 84"/>
                <a:gd name="T71" fmla="*/ 1 h 94"/>
                <a:gd name="T72" fmla="*/ 3 w 84"/>
                <a:gd name="T73" fmla="*/ 0 h 94"/>
                <a:gd name="T74" fmla="*/ 3 w 84"/>
                <a:gd name="T75" fmla="*/ 0 h 94"/>
                <a:gd name="T76" fmla="*/ 3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0"/>
                  </a:moveTo>
                  <a:lnTo>
                    <a:pt x="84" y="0"/>
                  </a:lnTo>
                  <a:lnTo>
                    <a:pt x="75" y="0"/>
                  </a:lnTo>
                  <a:lnTo>
                    <a:pt x="67" y="1"/>
                  </a:lnTo>
                  <a:lnTo>
                    <a:pt x="58" y="4"/>
                  </a:lnTo>
                  <a:lnTo>
                    <a:pt x="50" y="7"/>
                  </a:lnTo>
                  <a:lnTo>
                    <a:pt x="43" y="11"/>
                  </a:lnTo>
                  <a:lnTo>
                    <a:pt x="36" y="16"/>
                  </a:lnTo>
                  <a:lnTo>
                    <a:pt x="30" y="20"/>
                  </a:lnTo>
                  <a:lnTo>
                    <a:pt x="23" y="26"/>
                  </a:lnTo>
                  <a:lnTo>
                    <a:pt x="18" y="34"/>
                  </a:lnTo>
                  <a:lnTo>
                    <a:pt x="14" y="41"/>
                  </a:lnTo>
                  <a:lnTo>
                    <a:pt x="9" y="48"/>
                  </a:lnTo>
                  <a:lnTo>
                    <a:pt x="6" y="56"/>
                  </a:lnTo>
                  <a:lnTo>
                    <a:pt x="3" y="66"/>
                  </a:lnTo>
                  <a:lnTo>
                    <a:pt x="1" y="74"/>
                  </a:lnTo>
                  <a:lnTo>
                    <a:pt x="0" y="84"/>
                  </a:lnTo>
                  <a:lnTo>
                    <a:pt x="0" y="94"/>
                  </a:lnTo>
                  <a:lnTo>
                    <a:pt x="23" y="94"/>
                  </a:lnTo>
                  <a:lnTo>
                    <a:pt x="23" y="86"/>
                  </a:lnTo>
                  <a:lnTo>
                    <a:pt x="24" y="79"/>
                  </a:lnTo>
                  <a:lnTo>
                    <a:pt x="25" y="73"/>
                  </a:lnTo>
                  <a:lnTo>
                    <a:pt x="28" y="67"/>
                  </a:lnTo>
                  <a:lnTo>
                    <a:pt x="30" y="61"/>
                  </a:lnTo>
                  <a:lnTo>
                    <a:pt x="33" y="55"/>
                  </a:lnTo>
                  <a:lnTo>
                    <a:pt x="36" y="50"/>
                  </a:lnTo>
                  <a:lnTo>
                    <a:pt x="41" y="46"/>
                  </a:lnTo>
                  <a:lnTo>
                    <a:pt x="45" y="42"/>
                  </a:lnTo>
                  <a:lnTo>
                    <a:pt x="49" y="37"/>
                  </a:lnTo>
                  <a:lnTo>
                    <a:pt x="55" y="35"/>
                  </a:lnTo>
                  <a:lnTo>
                    <a:pt x="59" y="31"/>
                  </a:lnTo>
                  <a:lnTo>
                    <a:pt x="65" y="30"/>
                  </a:lnTo>
                  <a:lnTo>
                    <a:pt x="71" y="28"/>
                  </a:lnTo>
                  <a:lnTo>
                    <a:pt x="77" y="26"/>
                  </a:lnTo>
                  <a:lnTo>
                    <a:pt x="84" y="26"/>
                  </a:lnTo>
                  <a:lnTo>
                    <a:pt x="84" y="0"/>
                  </a:lnTo>
                  <a:close/>
                </a:path>
              </a:pathLst>
            </a:custGeom>
            <a:solidFill>
              <a:srgbClr val="1F1A17"/>
            </a:solidFill>
            <a:ln w="9525">
              <a:noFill/>
              <a:round/>
              <a:headEnd/>
              <a:tailEnd/>
            </a:ln>
          </p:spPr>
          <p:txBody>
            <a:bodyPr/>
            <a:lstStyle/>
            <a:p>
              <a:endParaRPr lang="en-US"/>
            </a:p>
          </p:txBody>
        </p:sp>
        <p:sp>
          <p:nvSpPr>
            <p:cNvPr id="45490" name="Freeform 427"/>
            <p:cNvSpPr>
              <a:spLocks/>
            </p:cNvSpPr>
            <p:nvPr/>
          </p:nvSpPr>
          <p:spPr bwMode="auto">
            <a:xfrm>
              <a:off x="1802" y="3185"/>
              <a:ext cx="28" cy="31"/>
            </a:xfrm>
            <a:custGeom>
              <a:avLst/>
              <a:gdLst>
                <a:gd name="T0" fmla="*/ 3 w 84"/>
                <a:gd name="T1" fmla="*/ 3 h 94"/>
                <a:gd name="T2" fmla="*/ 3 w 84"/>
                <a:gd name="T3" fmla="*/ 3 h 94"/>
                <a:gd name="T4" fmla="*/ 3 w 84"/>
                <a:gd name="T5" fmla="*/ 3 h 94"/>
                <a:gd name="T6" fmla="*/ 3 w 84"/>
                <a:gd name="T7" fmla="*/ 3 h 94"/>
                <a:gd name="T8" fmla="*/ 3 w 84"/>
                <a:gd name="T9" fmla="*/ 2 h 94"/>
                <a:gd name="T10" fmla="*/ 3 w 84"/>
                <a:gd name="T11" fmla="*/ 2 h 94"/>
                <a:gd name="T12" fmla="*/ 3 w 84"/>
                <a:gd name="T13" fmla="*/ 2 h 94"/>
                <a:gd name="T14" fmla="*/ 3 w 84"/>
                <a:gd name="T15" fmla="*/ 2 h 94"/>
                <a:gd name="T16" fmla="*/ 2 w 84"/>
                <a:gd name="T17" fmla="*/ 1 h 94"/>
                <a:gd name="T18" fmla="*/ 2 w 84"/>
                <a:gd name="T19" fmla="*/ 1 h 94"/>
                <a:gd name="T20" fmla="*/ 2 w 84"/>
                <a:gd name="T21" fmla="*/ 1 h 94"/>
                <a:gd name="T22" fmla="*/ 2 w 84"/>
                <a:gd name="T23" fmla="*/ 1 h 94"/>
                <a:gd name="T24" fmla="*/ 2 w 84"/>
                <a:gd name="T25" fmla="*/ 0 h 94"/>
                <a:gd name="T26" fmla="*/ 1 w 84"/>
                <a:gd name="T27" fmla="*/ 0 h 94"/>
                <a:gd name="T28" fmla="*/ 1 w 84"/>
                <a:gd name="T29" fmla="*/ 0 h 94"/>
                <a:gd name="T30" fmla="*/ 1 w 84"/>
                <a:gd name="T31" fmla="*/ 0 h 94"/>
                <a:gd name="T32" fmla="*/ 0 w 84"/>
                <a:gd name="T33" fmla="*/ 0 h 94"/>
                <a:gd name="T34" fmla="*/ 0 w 84"/>
                <a:gd name="T35" fmla="*/ 0 h 94"/>
                <a:gd name="T36" fmla="*/ 0 w 84"/>
                <a:gd name="T37" fmla="*/ 1 h 94"/>
                <a:gd name="T38" fmla="*/ 0 w 84"/>
                <a:gd name="T39" fmla="*/ 1 h 94"/>
                <a:gd name="T40" fmla="*/ 0 w 84"/>
                <a:gd name="T41" fmla="*/ 1 h 94"/>
                <a:gd name="T42" fmla="*/ 1 w 84"/>
                <a:gd name="T43" fmla="*/ 1 h 94"/>
                <a:gd name="T44" fmla="*/ 1 w 84"/>
                <a:gd name="T45" fmla="*/ 1 h 94"/>
                <a:gd name="T46" fmla="*/ 1 w 84"/>
                <a:gd name="T47" fmla="*/ 1 h 94"/>
                <a:gd name="T48" fmla="*/ 1 w 84"/>
                <a:gd name="T49" fmla="*/ 1 h 94"/>
                <a:gd name="T50" fmla="*/ 1 w 84"/>
                <a:gd name="T51" fmla="*/ 2 h 94"/>
                <a:gd name="T52" fmla="*/ 2 w 84"/>
                <a:gd name="T53" fmla="*/ 2 h 94"/>
                <a:gd name="T54" fmla="*/ 2 w 84"/>
                <a:gd name="T55" fmla="*/ 2 h 94"/>
                <a:gd name="T56" fmla="*/ 2 w 84"/>
                <a:gd name="T57" fmla="*/ 2 h 94"/>
                <a:gd name="T58" fmla="*/ 2 w 84"/>
                <a:gd name="T59" fmla="*/ 2 h 94"/>
                <a:gd name="T60" fmla="*/ 2 w 84"/>
                <a:gd name="T61" fmla="*/ 2 h 94"/>
                <a:gd name="T62" fmla="*/ 2 w 84"/>
                <a:gd name="T63" fmla="*/ 3 h 94"/>
                <a:gd name="T64" fmla="*/ 2 w 84"/>
                <a:gd name="T65" fmla="*/ 3 h 94"/>
                <a:gd name="T66" fmla="*/ 2 w 84"/>
                <a:gd name="T67" fmla="*/ 3 h 94"/>
                <a:gd name="T68" fmla="*/ 2 w 84"/>
                <a:gd name="T69" fmla="*/ 3 h 94"/>
                <a:gd name="T70" fmla="*/ 2 w 84"/>
                <a:gd name="T71" fmla="*/ 3 h 94"/>
                <a:gd name="T72" fmla="*/ 3 w 84"/>
                <a:gd name="T73" fmla="*/ 3 h 94"/>
                <a:gd name="T74" fmla="*/ 3 w 84"/>
                <a:gd name="T75" fmla="*/ 3 h 94"/>
                <a:gd name="T76" fmla="*/ 3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94"/>
                  </a:moveTo>
                  <a:lnTo>
                    <a:pt x="84" y="94"/>
                  </a:lnTo>
                  <a:lnTo>
                    <a:pt x="84" y="84"/>
                  </a:lnTo>
                  <a:lnTo>
                    <a:pt x="83" y="74"/>
                  </a:lnTo>
                  <a:lnTo>
                    <a:pt x="81" y="66"/>
                  </a:lnTo>
                  <a:lnTo>
                    <a:pt x="78" y="56"/>
                  </a:lnTo>
                  <a:lnTo>
                    <a:pt x="74" y="48"/>
                  </a:lnTo>
                  <a:lnTo>
                    <a:pt x="70" y="41"/>
                  </a:lnTo>
                  <a:lnTo>
                    <a:pt x="66" y="34"/>
                  </a:lnTo>
                  <a:lnTo>
                    <a:pt x="60" y="26"/>
                  </a:lnTo>
                  <a:lnTo>
                    <a:pt x="54" y="20"/>
                  </a:lnTo>
                  <a:lnTo>
                    <a:pt x="47" y="16"/>
                  </a:lnTo>
                  <a:lnTo>
                    <a:pt x="41" y="11"/>
                  </a:lnTo>
                  <a:lnTo>
                    <a:pt x="33" y="7"/>
                  </a:lnTo>
                  <a:lnTo>
                    <a:pt x="26" y="4"/>
                  </a:lnTo>
                  <a:lnTo>
                    <a:pt x="17" y="1"/>
                  </a:lnTo>
                  <a:lnTo>
                    <a:pt x="8" y="0"/>
                  </a:lnTo>
                  <a:lnTo>
                    <a:pt x="0" y="0"/>
                  </a:lnTo>
                  <a:lnTo>
                    <a:pt x="0" y="26"/>
                  </a:lnTo>
                  <a:lnTo>
                    <a:pt x="6" y="26"/>
                  </a:lnTo>
                  <a:lnTo>
                    <a:pt x="13" y="28"/>
                  </a:lnTo>
                  <a:lnTo>
                    <a:pt x="18" y="30"/>
                  </a:lnTo>
                  <a:lnTo>
                    <a:pt x="25" y="31"/>
                  </a:lnTo>
                  <a:lnTo>
                    <a:pt x="29" y="35"/>
                  </a:lnTo>
                  <a:lnTo>
                    <a:pt x="34" y="37"/>
                  </a:lnTo>
                  <a:lnTo>
                    <a:pt x="39" y="42"/>
                  </a:lnTo>
                  <a:lnTo>
                    <a:pt x="43" y="46"/>
                  </a:lnTo>
                  <a:lnTo>
                    <a:pt x="47" y="50"/>
                  </a:lnTo>
                  <a:lnTo>
                    <a:pt x="51" y="55"/>
                  </a:lnTo>
                  <a:lnTo>
                    <a:pt x="54" y="61"/>
                  </a:lnTo>
                  <a:lnTo>
                    <a:pt x="56" y="67"/>
                  </a:lnTo>
                  <a:lnTo>
                    <a:pt x="58" y="73"/>
                  </a:lnTo>
                  <a:lnTo>
                    <a:pt x="59" y="79"/>
                  </a:lnTo>
                  <a:lnTo>
                    <a:pt x="60" y="86"/>
                  </a:lnTo>
                  <a:lnTo>
                    <a:pt x="60" y="94"/>
                  </a:lnTo>
                  <a:lnTo>
                    <a:pt x="84" y="94"/>
                  </a:lnTo>
                  <a:close/>
                </a:path>
              </a:pathLst>
            </a:custGeom>
            <a:solidFill>
              <a:srgbClr val="1F1A17"/>
            </a:solidFill>
            <a:ln w="9525">
              <a:noFill/>
              <a:round/>
              <a:headEnd/>
              <a:tailEnd/>
            </a:ln>
          </p:spPr>
          <p:txBody>
            <a:bodyPr/>
            <a:lstStyle/>
            <a:p>
              <a:endParaRPr lang="en-US"/>
            </a:p>
          </p:txBody>
        </p:sp>
        <p:sp>
          <p:nvSpPr>
            <p:cNvPr id="45491" name="Freeform 428"/>
            <p:cNvSpPr>
              <a:spLocks/>
            </p:cNvSpPr>
            <p:nvPr/>
          </p:nvSpPr>
          <p:spPr bwMode="auto">
            <a:xfrm>
              <a:off x="1982" y="2968"/>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492" name="Freeform 429"/>
            <p:cNvSpPr>
              <a:spLocks/>
            </p:cNvSpPr>
            <p:nvPr/>
          </p:nvSpPr>
          <p:spPr bwMode="auto">
            <a:xfrm>
              <a:off x="2011" y="3001"/>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493" name="Freeform 430"/>
            <p:cNvSpPr>
              <a:spLocks/>
            </p:cNvSpPr>
            <p:nvPr/>
          </p:nvSpPr>
          <p:spPr bwMode="auto">
            <a:xfrm>
              <a:off x="1978" y="3001"/>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494" name="Freeform 431"/>
            <p:cNvSpPr>
              <a:spLocks/>
            </p:cNvSpPr>
            <p:nvPr/>
          </p:nvSpPr>
          <p:spPr bwMode="auto">
            <a:xfrm>
              <a:off x="1978" y="2963"/>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495" name="Freeform 432"/>
            <p:cNvSpPr>
              <a:spLocks/>
            </p:cNvSpPr>
            <p:nvPr/>
          </p:nvSpPr>
          <p:spPr bwMode="auto">
            <a:xfrm>
              <a:off x="2011" y="2963"/>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sp>
          <p:nvSpPr>
            <p:cNvPr id="45496" name="Freeform 433"/>
            <p:cNvSpPr>
              <a:spLocks/>
            </p:cNvSpPr>
            <p:nvPr/>
          </p:nvSpPr>
          <p:spPr bwMode="auto">
            <a:xfrm>
              <a:off x="1591" y="3239"/>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4"/>
                  </a:lnTo>
                  <a:lnTo>
                    <a:pt x="124" y="91"/>
                  </a:lnTo>
                  <a:lnTo>
                    <a:pt x="122" y="98"/>
                  </a:lnTo>
                  <a:lnTo>
                    <a:pt x="120" y="104"/>
                  </a:lnTo>
                  <a:lnTo>
                    <a:pt x="117" y="110"/>
                  </a:lnTo>
                  <a:lnTo>
                    <a:pt x="113" y="115"/>
                  </a:lnTo>
                  <a:lnTo>
                    <a:pt x="109" y="120"/>
                  </a:lnTo>
                  <a:lnTo>
                    <a:pt x="105" y="125"/>
                  </a:lnTo>
                  <a:lnTo>
                    <a:pt x="99" y="128"/>
                  </a:lnTo>
                  <a:lnTo>
                    <a:pt x="94" y="132"/>
                  </a:lnTo>
                  <a:lnTo>
                    <a:pt x="89" y="135"/>
                  </a:lnTo>
                  <a:lnTo>
                    <a:pt x="83" y="137"/>
                  </a:lnTo>
                  <a:lnTo>
                    <a:pt x="77" y="139"/>
                  </a:lnTo>
                  <a:lnTo>
                    <a:pt x="70" y="140"/>
                  </a:lnTo>
                  <a:lnTo>
                    <a:pt x="64" y="140"/>
                  </a:lnTo>
                  <a:lnTo>
                    <a:pt x="57" y="140"/>
                  </a:lnTo>
                  <a:lnTo>
                    <a:pt x="51" y="139"/>
                  </a:lnTo>
                  <a:lnTo>
                    <a:pt x="44" y="137"/>
                  </a:lnTo>
                  <a:lnTo>
                    <a:pt x="39" y="135"/>
                  </a:lnTo>
                  <a:lnTo>
                    <a:pt x="32" y="132"/>
                  </a:lnTo>
                  <a:lnTo>
                    <a:pt x="28" y="128"/>
                  </a:lnTo>
                  <a:lnTo>
                    <a:pt x="23" y="125"/>
                  </a:lnTo>
                  <a:lnTo>
                    <a:pt x="18" y="120"/>
                  </a:lnTo>
                  <a:lnTo>
                    <a:pt x="14" y="115"/>
                  </a:lnTo>
                  <a:lnTo>
                    <a:pt x="11" y="110"/>
                  </a:lnTo>
                  <a:lnTo>
                    <a:pt x="8" y="104"/>
                  </a:lnTo>
                  <a:lnTo>
                    <a:pt x="5" y="98"/>
                  </a:lnTo>
                  <a:lnTo>
                    <a:pt x="3" y="91"/>
                  </a:lnTo>
                  <a:lnTo>
                    <a:pt x="1" y="84"/>
                  </a:lnTo>
                  <a:lnTo>
                    <a:pt x="1" y="77"/>
                  </a:lnTo>
                  <a:lnTo>
                    <a:pt x="0" y="70"/>
                  </a:lnTo>
                  <a:lnTo>
                    <a:pt x="1" y="62"/>
                  </a:lnTo>
                  <a:lnTo>
                    <a:pt x="1" y="55"/>
                  </a:lnTo>
                  <a:lnTo>
                    <a:pt x="3" y="48"/>
                  </a:lnTo>
                  <a:lnTo>
                    <a:pt x="5" y="42"/>
                  </a:lnTo>
                  <a:lnTo>
                    <a:pt x="8" y="36"/>
                  </a:lnTo>
                  <a:lnTo>
                    <a:pt x="11" y="30"/>
                  </a:lnTo>
                  <a:lnTo>
                    <a:pt x="14" y="24"/>
                  </a:lnTo>
                  <a:lnTo>
                    <a:pt x="18" y="19"/>
                  </a:lnTo>
                  <a:lnTo>
                    <a:pt x="23" y="16"/>
                  </a:lnTo>
                  <a:lnTo>
                    <a:pt x="28" y="11"/>
                  </a:lnTo>
                  <a:lnTo>
                    <a:pt x="32" y="7"/>
                  </a:lnTo>
                  <a:lnTo>
                    <a:pt x="39" y="5"/>
                  </a:lnTo>
                  <a:lnTo>
                    <a:pt x="44" y="2"/>
                  </a:lnTo>
                  <a:lnTo>
                    <a:pt x="51" y="1"/>
                  </a:lnTo>
                  <a:lnTo>
                    <a:pt x="57" y="0"/>
                  </a:lnTo>
                  <a:lnTo>
                    <a:pt x="64" y="0"/>
                  </a:lnTo>
                  <a:lnTo>
                    <a:pt x="70" y="0"/>
                  </a:lnTo>
                  <a:lnTo>
                    <a:pt x="77" y="1"/>
                  </a:lnTo>
                  <a:lnTo>
                    <a:pt x="83" y="2"/>
                  </a:lnTo>
                  <a:lnTo>
                    <a:pt x="89" y="5"/>
                  </a:lnTo>
                  <a:lnTo>
                    <a:pt x="94" y="7"/>
                  </a:lnTo>
                  <a:lnTo>
                    <a:pt x="99" y="11"/>
                  </a:lnTo>
                  <a:lnTo>
                    <a:pt x="105" y="16"/>
                  </a:lnTo>
                  <a:lnTo>
                    <a:pt x="109" y="19"/>
                  </a:lnTo>
                  <a:lnTo>
                    <a:pt x="113" y="24"/>
                  </a:lnTo>
                  <a:lnTo>
                    <a:pt x="117" y="30"/>
                  </a:lnTo>
                  <a:lnTo>
                    <a:pt x="120" y="36"/>
                  </a:lnTo>
                  <a:lnTo>
                    <a:pt x="122" y="42"/>
                  </a:lnTo>
                  <a:lnTo>
                    <a:pt x="124" y="48"/>
                  </a:lnTo>
                  <a:lnTo>
                    <a:pt x="126" y="55"/>
                  </a:lnTo>
                  <a:lnTo>
                    <a:pt x="126" y="62"/>
                  </a:lnTo>
                  <a:lnTo>
                    <a:pt x="127" y="70"/>
                  </a:lnTo>
                  <a:close/>
                </a:path>
              </a:pathLst>
            </a:custGeom>
            <a:solidFill>
              <a:srgbClr val="E87A41"/>
            </a:solidFill>
            <a:ln w="9525">
              <a:noFill/>
              <a:round/>
              <a:headEnd/>
              <a:tailEnd/>
            </a:ln>
          </p:spPr>
          <p:txBody>
            <a:bodyPr/>
            <a:lstStyle/>
            <a:p>
              <a:endParaRPr lang="en-US"/>
            </a:p>
          </p:txBody>
        </p:sp>
        <p:sp>
          <p:nvSpPr>
            <p:cNvPr id="45497" name="Freeform 434"/>
            <p:cNvSpPr>
              <a:spLocks/>
            </p:cNvSpPr>
            <p:nvPr/>
          </p:nvSpPr>
          <p:spPr bwMode="auto">
            <a:xfrm>
              <a:off x="1612" y="3262"/>
              <a:ext cx="25" cy="28"/>
            </a:xfrm>
            <a:custGeom>
              <a:avLst/>
              <a:gdLst>
                <a:gd name="T0" fmla="*/ 0 w 75"/>
                <a:gd name="T1" fmla="*/ 3 h 83"/>
                <a:gd name="T2" fmla="*/ 0 w 75"/>
                <a:gd name="T3" fmla="*/ 3 h 83"/>
                <a:gd name="T4" fmla="*/ 0 w 75"/>
                <a:gd name="T5" fmla="*/ 3 h 83"/>
                <a:gd name="T6" fmla="*/ 1 w 75"/>
                <a:gd name="T7" fmla="*/ 3 h 83"/>
                <a:gd name="T8" fmla="*/ 1 w 75"/>
                <a:gd name="T9" fmla="*/ 3 h 83"/>
                <a:gd name="T10" fmla="*/ 1 w 75"/>
                <a:gd name="T11" fmla="*/ 3 h 83"/>
                <a:gd name="T12" fmla="*/ 1 w 75"/>
                <a:gd name="T13" fmla="*/ 3 h 83"/>
                <a:gd name="T14" fmla="*/ 2 w 75"/>
                <a:gd name="T15" fmla="*/ 3 h 83"/>
                <a:gd name="T16" fmla="*/ 2 w 75"/>
                <a:gd name="T17" fmla="*/ 2 h 83"/>
                <a:gd name="T18" fmla="*/ 2 w 75"/>
                <a:gd name="T19" fmla="*/ 2 h 83"/>
                <a:gd name="T20" fmla="*/ 2 w 75"/>
                <a:gd name="T21" fmla="*/ 2 h 83"/>
                <a:gd name="T22" fmla="*/ 2 w 75"/>
                <a:gd name="T23" fmla="*/ 2 h 83"/>
                <a:gd name="T24" fmla="*/ 2 w 75"/>
                <a:gd name="T25" fmla="*/ 1 h 83"/>
                <a:gd name="T26" fmla="*/ 3 w 75"/>
                <a:gd name="T27" fmla="*/ 1 h 83"/>
                <a:gd name="T28" fmla="*/ 3 w 75"/>
                <a:gd name="T29" fmla="*/ 1 h 83"/>
                <a:gd name="T30" fmla="*/ 3 w 75"/>
                <a:gd name="T31" fmla="*/ 1 h 83"/>
                <a:gd name="T32" fmla="*/ 3 w 75"/>
                <a:gd name="T33" fmla="*/ 0 h 83"/>
                <a:gd name="T34" fmla="*/ 3 w 75"/>
                <a:gd name="T35" fmla="*/ 0 h 83"/>
                <a:gd name="T36" fmla="*/ 2 w 75"/>
                <a:gd name="T37" fmla="*/ 0 h 83"/>
                <a:gd name="T38" fmla="*/ 2 w 75"/>
                <a:gd name="T39" fmla="*/ 0 h 83"/>
                <a:gd name="T40" fmla="*/ 2 w 75"/>
                <a:gd name="T41" fmla="*/ 0 h 83"/>
                <a:gd name="T42" fmla="*/ 2 w 75"/>
                <a:gd name="T43" fmla="*/ 1 h 83"/>
                <a:gd name="T44" fmla="*/ 2 w 75"/>
                <a:gd name="T45" fmla="*/ 1 h 83"/>
                <a:gd name="T46" fmla="*/ 2 w 75"/>
                <a:gd name="T47" fmla="*/ 1 h 83"/>
                <a:gd name="T48" fmla="*/ 2 w 75"/>
                <a:gd name="T49" fmla="*/ 1 h 83"/>
                <a:gd name="T50" fmla="*/ 1 w 75"/>
                <a:gd name="T51" fmla="*/ 1 h 83"/>
                <a:gd name="T52" fmla="*/ 1 w 75"/>
                <a:gd name="T53" fmla="*/ 1 h 83"/>
                <a:gd name="T54" fmla="*/ 1 w 75"/>
                <a:gd name="T55" fmla="*/ 2 h 83"/>
                <a:gd name="T56" fmla="*/ 1 w 75"/>
                <a:gd name="T57" fmla="*/ 2 h 83"/>
                <a:gd name="T58" fmla="*/ 1 w 75"/>
                <a:gd name="T59" fmla="*/ 2 h 83"/>
                <a:gd name="T60" fmla="*/ 1 w 75"/>
                <a:gd name="T61" fmla="*/ 2 h 83"/>
                <a:gd name="T62" fmla="*/ 1 w 75"/>
                <a:gd name="T63" fmla="*/ 2 h 83"/>
                <a:gd name="T64" fmla="*/ 0 w 75"/>
                <a:gd name="T65" fmla="*/ 2 h 83"/>
                <a:gd name="T66" fmla="*/ 0 w 75"/>
                <a:gd name="T67" fmla="*/ 2 h 83"/>
                <a:gd name="T68" fmla="*/ 0 w 75"/>
                <a:gd name="T69" fmla="*/ 2 h 83"/>
                <a:gd name="T70" fmla="*/ 0 w 75"/>
                <a:gd name="T71" fmla="*/ 2 h 83"/>
                <a:gd name="T72" fmla="*/ 0 w 75"/>
                <a:gd name="T73" fmla="*/ 3 h 83"/>
                <a:gd name="T74" fmla="*/ 0 w 75"/>
                <a:gd name="T75" fmla="*/ 3 h 83"/>
                <a:gd name="T76" fmla="*/ 0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83"/>
                  </a:moveTo>
                  <a:lnTo>
                    <a:pt x="0" y="83"/>
                  </a:lnTo>
                  <a:lnTo>
                    <a:pt x="7" y="83"/>
                  </a:lnTo>
                  <a:lnTo>
                    <a:pt x="15" y="82"/>
                  </a:lnTo>
                  <a:lnTo>
                    <a:pt x="22" y="80"/>
                  </a:lnTo>
                  <a:lnTo>
                    <a:pt x="30" y="77"/>
                  </a:lnTo>
                  <a:lnTo>
                    <a:pt x="36" y="74"/>
                  </a:lnTo>
                  <a:lnTo>
                    <a:pt x="42" y="70"/>
                  </a:lnTo>
                  <a:lnTo>
                    <a:pt x="48" y="65"/>
                  </a:lnTo>
                  <a:lnTo>
                    <a:pt x="54" y="59"/>
                  </a:lnTo>
                  <a:lnTo>
                    <a:pt x="58" y="53"/>
                  </a:lnTo>
                  <a:lnTo>
                    <a:pt x="62" y="47"/>
                  </a:lnTo>
                  <a:lnTo>
                    <a:pt x="67" y="40"/>
                  </a:lnTo>
                  <a:lnTo>
                    <a:pt x="70" y="33"/>
                  </a:lnTo>
                  <a:lnTo>
                    <a:pt x="72" y="25"/>
                  </a:lnTo>
                  <a:lnTo>
                    <a:pt x="74" y="17"/>
                  </a:lnTo>
                  <a:lnTo>
                    <a:pt x="75" y="9"/>
                  </a:lnTo>
                  <a:lnTo>
                    <a:pt x="75" y="0"/>
                  </a:lnTo>
                  <a:lnTo>
                    <a:pt x="52" y="0"/>
                  </a:lnTo>
                  <a:lnTo>
                    <a:pt x="50" y="6"/>
                  </a:lnTo>
                  <a:lnTo>
                    <a:pt x="50" y="11"/>
                  </a:lnTo>
                  <a:lnTo>
                    <a:pt x="48" y="17"/>
                  </a:lnTo>
                  <a:lnTo>
                    <a:pt x="47" y="22"/>
                  </a:lnTo>
                  <a:lnTo>
                    <a:pt x="45" y="28"/>
                  </a:lnTo>
                  <a:lnTo>
                    <a:pt x="43" y="32"/>
                  </a:lnTo>
                  <a:lnTo>
                    <a:pt x="40" y="37"/>
                  </a:lnTo>
                  <a:lnTo>
                    <a:pt x="36" y="40"/>
                  </a:lnTo>
                  <a:lnTo>
                    <a:pt x="33" y="44"/>
                  </a:lnTo>
                  <a:lnTo>
                    <a:pt x="29" y="47"/>
                  </a:lnTo>
                  <a:lnTo>
                    <a:pt x="25" y="50"/>
                  </a:lnTo>
                  <a:lnTo>
                    <a:pt x="20" y="52"/>
                  </a:lnTo>
                  <a:lnTo>
                    <a:pt x="16" y="55"/>
                  </a:lnTo>
                  <a:lnTo>
                    <a:pt x="11" y="56"/>
                  </a:lnTo>
                  <a:lnTo>
                    <a:pt x="5" y="57"/>
                  </a:lnTo>
                  <a:lnTo>
                    <a:pt x="0" y="57"/>
                  </a:lnTo>
                  <a:lnTo>
                    <a:pt x="0" y="83"/>
                  </a:lnTo>
                  <a:close/>
                </a:path>
              </a:pathLst>
            </a:custGeom>
            <a:solidFill>
              <a:srgbClr val="1F1A17"/>
            </a:solidFill>
            <a:ln w="9525">
              <a:noFill/>
              <a:round/>
              <a:headEnd/>
              <a:tailEnd/>
            </a:ln>
          </p:spPr>
          <p:txBody>
            <a:bodyPr/>
            <a:lstStyle/>
            <a:p>
              <a:endParaRPr lang="en-US"/>
            </a:p>
          </p:txBody>
        </p:sp>
        <p:sp>
          <p:nvSpPr>
            <p:cNvPr id="45498" name="Freeform 435"/>
            <p:cNvSpPr>
              <a:spLocks/>
            </p:cNvSpPr>
            <p:nvPr/>
          </p:nvSpPr>
          <p:spPr bwMode="auto">
            <a:xfrm>
              <a:off x="1587" y="3262"/>
              <a:ext cx="25" cy="28"/>
            </a:xfrm>
            <a:custGeom>
              <a:avLst/>
              <a:gdLst>
                <a:gd name="T0" fmla="*/ 0 w 76"/>
                <a:gd name="T1" fmla="*/ 0 h 83"/>
                <a:gd name="T2" fmla="*/ 0 w 76"/>
                <a:gd name="T3" fmla="*/ 0 h 83"/>
                <a:gd name="T4" fmla="*/ 0 w 76"/>
                <a:gd name="T5" fmla="*/ 0 h 83"/>
                <a:gd name="T6" fmla="*/ 0 w 76"/>
                <a:gd name="T7" fmla="*/ 1 h 83"/>
                <a:gd name="T8" fmla="*/ 0 w 76"/>
                <a:gd name="T9" fmla="*/ 1 h 83"/>
                <a:gd name="T10" fmla="*/ 0 w 76"/>
                <a:gd name="T11" fmla="*/ 1 h 83"/>
                <a:gd name="T12" fmla="*/ 0 w 76"/>
                <a:gd name="T13" fmla="*/ 1 h 83"/>
                <a:gd name="T14" fmla="*/ 0 w 76"/>
                <a:gd name="T15" fmla="*/ 2 h 83"/>
                <a:gd name="T16" fmla="*/ 1 w 76"/>
                <a:gd name="T17" fmla="*/ 2 h 83"/>
                <a:gd name="T18" fmla="*/ 1 w 76"/>
                <a:gd name="T19" fmla="*/ 2 h 83"/>
                <a:gd name="T20" fmla="*/ 1 w 76"/>
                <a:gd name="T21" fmla="*/ 2 h 83"/>
                <a:gd name="T22" fmla="*/ 1 w 76"/>
                <a:gd name="T23" fmla="*/ 3 h 83"/>
                <a:gd name="T24" fmla="*/ 1 w 76"/>
                <a:gd name="T25" fmla="*/ 3 h 83"/>
                <a:gd name="T26" fmla="*/ 2 w 76"/>
                <a:gd name="T27" fmla="*/ 3 h 83"/>
                <a:gd name="T28" fmla="*/ 2 w 76"/>
                <a:gd name="T29" fmla="*/ 3 h 83"/>
                <a:gd name="T30" fmla="*/ 2 w 76"/>
                <a:gd name="T31" fmla="*/ 3 h 83"/>
                <a:gd name="T32" fmla="*/ 2 w 76"/>
                <a:gd name="T33" fmla="*/ 3 h 83"/>
                <a:gd name="T34" fmla="*/ 3 w 76"/>
                <a:gd name="T35" fmla="*/ 3 h 83"/>
                <a:gd name="T36" fmla="*/ 3 w 76"/>
                <a:gd name="T37" fmla="*/ 2 h 83"/>
                <a:gd name="T38" fmla="*/ 3 w 76"/>
                <a:gd name="T39" fmla="*/ 2 h 83"/>
                <a:gd name="T40" fmla="*/ 2 w 76"/>
                <a:gd name="T41" fmla="*/ 2 h 83"/>
                <a:gd name="T42" fmla="*/ 2 w 76"/>
                <a:gd name="T43" fmla="*/ 2 h 83"/>
                <a:gd name="T44" fmla="*/ 2 w 76"/>
                <a:gd name="T45" fmla="*/ 2 h 83"/>
                <a:gd name="T46" fmla="*/ 2 w 76"/>
                <a:gd name="T47" fmla="*/ 2 h 83"/>
                <a:gd name="T48" fmla="*/ 2 w 76"/>
                <a:gd name="T49" fmla="*/ 2 h 83"/>
                <a:gd name="T50" fmla="*/ 2 w 76"/>
                <a:gd name="T51" fmla="*/ 2 h 83"/>
                <a:gd name="T52" fmla="*/ 1 w 76"/>
                <a:gd name="T53" fmla="*/ 1 h 83"/>
                <a:gd name="T54" fmla="*/ 1 w 76"/>
                <a:gd name="T55" fmla="*/ 1 h 83"/>
                <a:gd name="T56" fmla="*/ 1 w 76"/>
                <a:gd name="T57" fmla="*/ 1 h 83"/>
                <a:gd name="T58" fmla="*/ 1 w 76"/>
                <a:gd name="T59" fmla="*/ 1 h 83"/>
                <a:gd name="T60" fmla="*/ 1 w 76"/>
                <a:gd name="T61" fmla="*/ 1 h 83"/>
                <a:gd name="T62" fmla="*/ 1 w 76"/>
                <a:gd name="T63" fmla="*/ 1 h 83"/>
                <a:gd name="T64" fmla="*/ 1 w 76"/>
                <a:gd name="T65" fmla="*/ 0 h 83"/>
                <a:gd name="T66" fmla="*/ 1 w 76"/>
                <a:gd name="T67" fmla="*/ 0 h 83"/>
                <a:gd name="T68" fmla="*/ 1 w 76"/>
                <a:gd name="T69" fmla="*/ 0 h 83"/>
                <a:gd name="T70" fmla="*/ 1 w 76"/>
                <a:gd name="T71" fmla="*/ 0 h 83"/>
                <a:gd name="T72" fmla="*/ 0 w 76"/>
                <a:gd name="T73" fmla="*/ 0 h 83"/>
                <a:gd name="T74" fmla="*/ 0 w 76"/>
                <a:gd name="T75" fmla="*/ 0 h 83"/>
                <a:gd name="T76" fmla="*/ 0 w 76"/>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0"/>
                  </a:moveTo>
                  <a:lnTo>
                    <a:pt x="0" y="0"/>
                  </a:lnTo>
                  <a:lnTo>
                    <a:pt x="0" y="8"/>
                  </a:lnTo>
                  <a:lnTo>
                    <a:pt x="1" y="17"/>
                  </a:lnTo>
                  <a:lnTo>
                    <a:pt x="3" y="25"/>
                  </a:lnTo>
                  <a:lnTo>
                    <a:pt x="6" y="33"/>
                  </a:lnTo>
                  <a:lnTo>
                    <a:pt x="9" y="40"/>
                  </a:lnTo>
                  <a:lnTo>
                    <a:pt x="13" y="47"/>
                  </a:lnTo>
                  <a:lnTo>
                    <a:pt x="17" y="53"/>
                  </a:lnTo>
                  <a:lnTo>
                    <a:pt x="22" y="59"/>
                  </a:lnTo>
                  <a:lnTo>
                    <a:pt x="27" y="65"/>
                  </a:lnTo>
                  <a:lnTo>
                    <a:pt x="33" y="70"/>
                  </a:lnTo>
                  <a:lnTo>
                    <a:pt x="39" y="74"/>
                  </a:lnTo>
                  <a:lnTo>
                    <a:pt x="45" y="77"/>
                  </a:lnTo>
                  <a:lnTo>
                    <a:pt x="53" y="80"/>
                  </a:lnTo>
                  <a:lnTo>
                    <a:pt x="61" y="82"/>
                  </a:lnTo>
                  <a:lnTo>
                    <a:pt x="68" y="83"/>
                  </a:lnTo>
                  <a:lnTo>
                    <a:pt x="76" y="83"/>
                  </a:lnTo>
                  <a:lnTo>
                    <a:pt x="76" y="57"/>
                  </a:lnTo>
                  <a:lnTo>
                    <a:pt x="70" y="57"/>
                  </a:lnTo>
                  <a:lnTo>
                    <a:pt x="65" y="56"/>
                  </a:lnTo>
                  <a:lnTo>
                    <a:pt x="60" y="55"/>
                  </a:lnTo>
                  <a:lnTo>
                    <a:pt x="55" y="52"/>
                  </a:lnTo>
                  <a:lnTo>
                    <a:pt x="51" y="50"/>
                  </a:lnTo>
                  <a:lnTo>
                    <a:pt x="47" y="47"/>
                  </a:lnTo>
                  <a:lnTo>
                    <a:pt x="42" y="44"/>
                  </a:lnTo>
                  <a:lnTo>
                    <a:pt x="39" y="40"/>
                  </a:lnTo>
                  <a:lnTo>
                    <a:pt x="36" y="37"/>
                  </a:lnTo>
                  <a:lnTo>
                    <a:pt x="33" y="32"/>
                  </a:lnTo>
                  <a:lnTo>
                    <a:pt x="30" y="28"/>
                  </a:lnTo>
                  <a:lnTo>
                    <a:pt x="28" y="22"/>
                  </a:lnTo>
                  <a:lnTo>
                    <a:pt x="26" y="17"/>
                  </a:lnTo>
                  <a:lnTo>
                    <a:pt x="25" y="11"/>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499" name="Freeform 436"/>
            <p:cNvSpPr>
              <a:spLocks/>
            </p:cNvSpPr>
            <p:nvPr/>
          </p:nvSpPr>
          <p:spPr bwMode="auto">
            <a:xfrm>
              <a:off x="1587" y="3234"/>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1"/>
                  </a:lnTo>
                  <a:lnTo>
                    <a:pt x="61" y="2"/>
                  </a:lnTo>
                  <a:lnTo>
                    <a:pt x="53" y="3"/>
                  </a:lnTo>
                  <a:lnTo>
                    <a:pt x="45" y="7"/>
                  </a:lnTo>
                  <a:lnTo>
                    <a:pt x="39" y="10"/>
                  </a:lnTo>
                  <a:lnTo>
                    <a:pt x="33" y="14"/>
                  </a:lnTo>
                  <a:lnTo>
                    <a:pt x="27" y="19"/>
                  </a:lnTo>
                  <a:lnTo>
                    <a:pt x="22" y="24"/>
                  </a:lnTo>
                  <a:lnTo>
                    <a:pt x="17" y="30"/>
                  </a:lnTo>
                  <a:lnTo>
                    <a:pt x="13" y="37"/>
                  </a:lnTo>
                  <a:lnTo>
                    <a:pt x="9" y="44"/>
                  </a:lnTo>
                  <a:lnTo>
                    <a:pt x="6" y="51"/>
                  </a:lnTo>
                  <a:lnTo>
                    <a:pt x="3" y="58"/>
                  </a:lnTo>
                  <a:lnTo>
                    <a:pt x="1" y="67"/>
                  </a:lnTo>
                  <a:lnTo>
                    <a:pt x="0" y="75"/>
                  </a:lnTo>
                  <a:lnTo>
                    <a:pt x="0" y="84"/>
                  </a:lnTo>
                  <a:lnTo>
                    <a:pt x="24" y="84"/>
                  </a:lnTo>
                  <a:lnTo>
                    <a:pt x="25" y="78"/>
                  </a:lnTo>
                  <a:lnTo>
                    <a:pt x="25" y="72"/>
                  </a:lnTo>
                  <a:lnTo>
                    <a:pt x="26" y="67"/>
                  </a:lnTo>
                  <a:lnTo>
                    <a:pt x="28" y="61"/>
                  </a:lnTo>
                  <a:lnTo>
                    <a:pt x="30" y="56"/>
                  </a:lnTo>
                  <a:lnTo>
                    <a:pt x="33" y="51"/>
                  </a:lnTo>
                  <a:lnTo>
                    <a:pt x="36" y="48"/>
                  </a:lnTo>
                  <a:lnTo>
                    <a:pt x="39" y="43"/>
                  </a:lnTo>
                  <a:lnTo>
                    <a:pt x="42" y="39"/>
                  </a:lnTo>
                  <a:lnTo>
                    <a:pt x="47" y="37"/>
                  </a:lnTo>
                  <a:lnTo>
                    <a:pt x="51" y="33"/>
                  </a:lnTo>
                  <a:lnTo>
                    <a:pt x="55" y="31"/>
                  </a:lnTo>
                  <a:lnTo>
                    <a:pt x="60" y="30"/>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500" name="Freeform 437"/>
            <p:cNvSpPr>
              <a:spLocks/>
            </p:cNvSpPr>
            <p:nvPr/>
          </p:nvSpPr>
          <p:spPr bwMode="auto">
            <a:xfrm>
              <a:off x="1612" y="3234"/>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7"/>
                  </a:lnTo>
                  <a:lnTo>
                    <a:pt x="72" y="58"/>
                  </a:lnTo>
                  <a:lnTo>
                    <a:pt x="70" y="51"/>
                  </a:lnTo>
                  <a:lnTo>
                    <a:pt x="67" y="44"/>
                  </a:lnTo>
                  <a:lnTo>
                    <a:pt x="62" y="37"/>
                  </a:lnTo>
                  <a:lnTo>
                    <a:pt x="58" y="30"/>
                  </a:lnTo>
                  <a:lnTo>
                    <a:pt x="54" y="24"/>
                  </a:lnTo>
                  <a:lnTo>
                    <a:pt x="48" y="19"/>
                  </a:lnTo>
                  <a:lnTo>
                    <a:pt x="42" y="14"/>
                  </a:lnTo>
                  <a:lnTo>
                    <a:pt x="36" y="10"/>
                  </a:lnTo>
                  <a:lnTo>
                    <a:pt x="30" y="7"/>
                  </a:lnTo>
                  <a:lnTo>
                    <a:pt x="22" y="3"/>
                  </a:lnTo>
                  <a:lnTo>
                    <a:pt x="15" y="2"/>
                  </a:lnTo>
                  <a:lnTo>
                    <a:pt x="7" y="1"/>
                  </a:lnTo>
                  <a:lnTo>
                    <a:pt x="0" y="0"/>
                  </a:lnTo>
                  <a:lnTo>
                    <a:pt x="0" y="27"/>
                  </a:lnTo>
                  <a:lnTo>
                    <a:pt x="5" y="27"/>
                  </a:lnTo>
                  <a:lnTo>
                    <a:pt x="11" y="28"/>
                  </a:lnTo>
                  <a:lnTo>
                    <a:pt x="16" y="30"/>
                  </a:lnTo>
                  <a:lnTo>
                    <a:pt x="20" y="31"/>
                  </a:lnTo>
                  <a:lnTo>
                    <a:pt x="25" y="33"/>
                  </a:lnTo>
                  <a:lnTo>
                    <a:pt x="29" y="37"/>
                  </a:lnTo>
                  <a:lnTo>
                    <a:pt x="33" y="39"/>
                  </a:lnTo>
                  <a:lnTo>
                    <a:pt x="36" y="43"/>
                  </a:lnTo>
                  <a:lnTo>
                    <a:pt x="40" y="48"/>
                  </a:lnTo>
                  <a:lnTo>
                    <a:pt x="43" y="51"/>
                  </a:lnTo>
                  <a:lnTo>
                    <a:pt x="45" y="56"/>
                  </a:lnTo>
                  <a:lnTo>
                    <a:pt x="47" y="61"/>
                  </a:lnTo>
                  <a:lnTo>
                    <a:pt x="48" y="67"/>
                  </a:lnTo>
                  <a:lnTo>
                    <a:pt x="50" y="72"/>
                  </a:lnTo>
                  <a:lnTo>
                    <a:pt x="50" y="78"/>
                  </a:lnTo>
                  <a:lnTo>
                    <a:pt x="52" y="84"/>
                  </a:lnTo>
                  <a:lnTo>
                    <a:pt x="75" y="84"/>
                  </a:lnTo>
                  <a:close/>
                </a:path>
              </a:pathLst>
            </a:custGeom>
            <a:solidFill>
              <a:srgbClr val="1F1A17"/>
            </a:solidFill>
            <a:ln w="9525">
              <a:noFill/>
              <a:round/>
              <a:headEnd/>
              <a:tailEnd/>
            </a:ln>
          </p:spPr>
          <p:txBody>
            <a:bodyPr/>
            <a:lstStyle/>
            <a:p>
              <a:endParaRPr lang="en-US"/>
            </a:p>
          </p:txBody>
        </p:sp>
        <p:sp>
          <p:nvSpPr>
            <p:cNvPr id="45501" name="Freeform 438"/>
            <p:cNvSpPr>
              <a:spLocks/>
            </p:cNvSpPr>
            <p:nvPr/>
          </p:nvSpPr>
          <p:spPr bwMode="auto">
            <a:xfrm>
              <a:off x="4132" y="3752"/>
              <a:ext cx="53" cy="58"/>
            </a:xfrm>
            <a:custGeom>
              <a:avLst/>
              <a:gdLst>
                <a:gd name="T0" fmla="*/ 6 w 159"/>
                <a:gd name="T1" fmla="*/ 4 h 174"/>
                <a:gd name="T2" fmla="*/ 6 w 159"/>
                <a:gd name="T3" fmla="*/ 4 h 174"/>
                <a:gd name="T4" fmla="*/ 6 w 159"/>
                <a:gd name="T5" fmla="*/ 5 h 174"/>
                <a:gd name="T6" fmla="*/ 5 w 159"/>
                <a:gd name="T7" fmla="*/ 5 h 174"/>
                <a:gd name="T8" fmla="*/ 5 w 159"/>
                <a:gd name="T9" fmla="*/ 6 h 174"/>
                <a:gd name="T10" fmla="*/ 4 w 159"/>
                <a:gd name="T11" fmla="*/ 6 h 174"/>
                <a:gd name="T12" fmla="*/ 4 w 159"/>
                <a:gd name="T13" fmla="*/ 6 h 174"/>
                <a:gd name="T14" fmla="*/ 3 w 159"/>
                <a:gd name="T15" fmla="*/ 6 h 174"/>
                <a:gd name="T16" fmla="*/ 3 w 159"/>
                <a:gd name="T17" fmla="*/ 6 h 174"/>
                <a:gd name="T18" fmla="*/ 2 w 159"/>
                <a:gd name="T19" fmla="*/ 6 h 174"/>
                <a:gd name="T20" fmla="*/ 2 w 159"/>
                <a:gd name="T21" fmla="*/ 6 h 174"/>
                <a:gd name="T22" fmla="*/ 1 w 159"/>
                <a:gd name="T23" fmla="*/ 6 h 174"/>
                <a:gd name="T24" fmla="*/ 1 w 159"/>
                <a:gd name="T25" fmla="*/ 5 h 174"/>
                <a:gd name="T26" fmla="*/ 0 w 159"/>
                <a:gd name="T27" fmla="*/ 5 h 174"/>
                <a:gd name="T28" fmla="*/ 0 w 159"/>
                <a:gd name="T29" fmla="*/ 4 h 174"/>
                <a:gd name="T30" fmla="*/ 0 w 159"/>
                <a:gd name="T31" fmla="*/ 4 h 174"/>
                <a:gd name="T32" fmla="*/ 0 w 159"/>
                <a:gd name="T33" fmla="*/ 3 h 174"/>
                <a:gd name="T34" fmla="*/ 0 w 159"/>
                <a:gd name="T35" fmla="*/ 2 h 174"/>
                <a:gd name="T36" fmla="*/ 0 w 159"/>
                <a:gd name="T37" fmla="*/ 2 h 174"/>
                <a:gd name="T38" fmla="*/ 1 w 159"/>
                <a:gd name="T39" fmla="*/ 1 h 174"/>
                <a:gd name="T40" fmla="*/ 1 w 159"/>
                <a:gd name="T41" fmla="*/ 1 h 174"/>
                <a:gd name="T42" fmla="*/ 2 w 159"/>
                <a:gd name="T43" fmla="*/ 0 h 174"/>
                <a:gd name="T44" fmla="*/ 2 w 159"/>
                <a:gd name="T45" fmla="*/ 0 h 174"/>
                <a:gd name="T46" fmla="*/ 3 w 159"/>
                <a:gd name="T47" fmla="*/ 0 h 174"/>
                <a:gd name="T48" fmla="*/ 3 w 159"/>
                <a:gd name="T49" fmla="*/ 0 h 174"/>
                <a:gd name="T50" fmla="*/ 4 w 159"/>
                <a:gd name="T51" fmla="*/ 0 h 174"/>
                <a:gd name="T52" fmla="*/ 4 w 159"/>
                <a:gd name="T53" fmla="*/ 0 h 174"/>
                <a:gd name="T54" fmla="*/ 5 w 159"/>
                <a:gd name="T55" fmla="*/ 1 h 174"/>
                <a:gd name="T56" fmla="*/ 5 w 159"/>
                <a:gd name="T57" fmla="*/ 1 h 174"/>
                <a:gd name="T58" fmla="*/ 6 w 159"/>
                <a:gd name="T59" fmla="*/ 2 h 174"/>
                <a:gd name="T60" fmla="*/ 6 w 159"/>
                <a:gd name="T61" fmla="*/ 2 h 174"/>
                <a:gd name="T62" fmla="*/ 6 w 159"/>
                <a:gd name="T63" fmla="*/ 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74"/>
                <a:gd name="T98" fmla="*/ 159 w 159"/>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74">
                  <a:moveTo>
                    <a:pt x="159" y="89"/>
                  </a:moveTo>
                  <a:lnTo>
                    <a:pt x="159" y="97"/>
                  </a:lnTo>
                  <a:lnTo>
                    <a:pt x="158" y="105"/>
                  </a:lnTo>
                  <a:lnTo>
                    <a:pt x="156" y="114"/>
                  </a:lnTo>
                  <a:lnTo>
                    <a:pt x="154" y="122"/>
                  </a:lnTo>
                  <a:lnTo>
                    <a:pt x="151" y="129"/>
                  </a:lnTo>
                  <a:lnTo>
                    <a:pt x="147" y="137"/>
                  </a:lnTo>
                  <a:lnTo>
                    <a:pt x="142" y="143"/>
                  </a:lnTo>
                  <a:lnTo>
                    <a:pt x="137" y="149"/>
                  </a:lnTo>
                  <a:lnTo>
                    <a:pt x="131" y="155"/>
                  </a:lnTo>
                  <a:lnTo>
                    <a:pt x="125" y="159"/>
                  </a:lnTo>
                  <a:lnTo>
                    <a:pt x="118" y="163"/>
                  </a:lnTo>
                  <a:lnTo>
                    <a:pt x="111" y="167"/>
                  </a:lnTo>
                  <a:lnTo>
                    <a:pt x="104" y="170"/>
                  </a:lnTo>
                  <a:lnTo>
                    <a:pt x="96" y="171"/>
                  </a:lnTo>
                  <a:lnTo>
                    <a:pt x="88" y="173"/>
                  </a:lnTo>
                  <a:lnTo>
                    <a:pt x="80" y="174"/>
                  </a:lnTo>
                  <a:lnTo>
                    <a:pt x="71" y="173"/>
                  </a:lnTo>
                  <a:lnTo>
                    <a:pt x="63" y="171"/>
                  </a:lnTo>
                  <a:lnTo>
                    <a:pt x="55" y="170"/>
                  </a:lnTo>
                  <a:lnTo>
                    <a:pt x="48" y="167"/>
                  </a:lnTo>
                  <a:lnTo>
                    <a:pt x="41" y="163"/>
                  </a:lnTo>
                  <a:lnTo>
                    <a:pt x="34" y="159"/>
                  </a:lnTo>
                  <a:lnTo>
                    <a:pt x="28" y="155"/>
                  </a:lnTo>
                  <a:lnTo>
                    <a:pt x="22" y="149"/>
                  </a:lnTo>
                  <a:lnTo>
                    <a:pt x="17" y="143"/>
                  </a:lnTo>
                  <a:lnTo>
                    <a:pt x="13" y="137"/>
                  </a:lnTo>
                  <a:lnTo>
                    <a:pt x="8" y="129"/>
                  </a:lnTo>
                  <a:lnTo>
                    <a:pt x="5" y="122"/>
                  </a:lnTo>
                  <a:lnTo>
                    <a:pt x="3" y="114"/>
                  </a:lnTo>
                  <a:lnTo>
                    <a:pt x="1" y="105"/>
                  </a:lnTo>
                  <a:lnTo>
                    <a:pt x="0" y="97"/>
                  </a:lnTo>
                  <a:lnTo>
                    <a:pt x="0" y="89"/>
                  </a:lnTo>
                  <a:lnTo>
                    <a:pt x="0" y="79"/>
                  </a:lnTo>
                  <a:lnTo>
                    <a:pt x="1" y="71"/>
                  </a:lnTo>
                  <a:lnTo>
                    <a:pt x="3" y="61"/>
                  </a:lnTo>
                  <a:lnTo>
                    <a:pt x="5" y="54"/>
                  </a:lnTo>
                  <a:lnTo>
                    <a:pt x="8" y="46"/>
                  </a:lnTo>
                  <a:lnTo>
                    <a:pt x="13" y="38"/>
                  </a:lnTo>
                  <a:lnTo>
                    <a:pt x="17" y="31"/>
                  </a:lnTo>
                  <a:lnTo>
                    <a:pt x="22" y="25"/>
                  </a:lnTo>
                  <a:lnTo>
                    <a:pt x="28" y="19"/>
                  </a:lnTo>
                  <a:lnTo>
                    <a:pt x="34" y="14"/>
                  </a:lnTo>
                  <a:lnTo>
                    <a:pt x="41" y="10"/>
                  </a:lnTo>
                  <a:lnTo>
                    <a:pt x="48" y="6"/>
                  </a:lnTo>
                  <a:lnTo>
                    <a:pt x="55" y="4"/>
                  </a:lnTo>
                  <a:lnTo>
                    <a:pt x="63" y="1"/>
                  </a:lnTo>
                  <a:lnTo>
                    <a:pt x="71" y="0"/>
                  </a:lnTo>
                  <a:lnTo>
                    <a:pt x="80" y="0"/>
                  </a:lnTo>
                  <a:lnTo>
                    <a:pt x="88" y="0"/>
                  </a:lnTo>
                  <a:lnTo>
                    <a:pt x="96" y="1"/>
                  </a:lnTo>
                  <a:lnTo>
                    <a:pt x="104" y="4"/>
                  </a:lnTo>
                  <a:lnTo>
                    <a:pt x="111" y="6"/>
                  </a:lnTo>
                  <a:lnTo>
                    <a:pt x="118" y="10"/>
                  </a:lnTo>
                  <a:lnTo>
                    <a:pt x="125" y="14"/>
                  </a:lnTo>
                  <a:lnTo>
                    <a:pt x="131" y="19"/>
                  </a:lnTo>
                  <a:lnTo>
                    <a:pt x="137" y="25"/>
                  </a:lnTo>
                  <a:lnTo>
                    <a:pt x="142" y="31"/>
                  </a:lnTo>
                  <a:lnTo>
                    <a:pt x="147" y="38"/>
                  </a:lnTo>
                  <a:lnTo>
                    <a:pt x="151" y="46"/>
                  </a:lnTo>
                  <a:lnTo>
                    <a:pt x="154" y="54"/>
                  </a:lnTo>
                  <a:lnTo>
                    <a:pt x="156" y="61"/>
                  </a:lnTo>
                  <a:lnTo>
                    <a:pt x="158" y="71"/>
                  </a:lnTo>
                  <a:lnTo>
                    <a:pt x="159" y="79"/>
                  </a:lnTo>
                  <a:lnTo>
                    <a:pt x="159" y="89"/>
                  </a:lnTo>
                  <a:close/>
                </a:path>
              </a:pathLst>
            </a:custGeom>
            <a:solidFill>
              <a:srgbClr val="E87A41"/>
            </a:solidFill>
            <a:ln w="9525">
              <a:noFill/>
              <a:round/>
              <a:headEnd/>
              <a:tailEnd/>
            </a:ln>
          </p:spPr>
          <p:txBody>
            <a:bodyPr/>
            <a:lstStyle/>
            <a:p>
              <a:endParaRPr lang="en-US"/>
            </a:p>
          </p:txBody>
        </p:sp>
        <p:sp>
          <p:nvSpPr>
            <p:cNvPr id="45502" name="Freeform 439"/>
            <p:cNvSpPr>
              <a:spLocks/>
            </p:cNvSpPr>
            <p:nvPr/>
          </p:nvSpPr>
          <p:spPr bwMode="auto">
            <a:xfrm>
              <a:off x="4159" y="3781"/>
              <a:ext cx="30" cy="33"/>
            </a:xfrm>
            <a:custGeom>
              <a:avLst/>
              <a:gdLst>
                <a:gd name="T0" fmla="*/ 0 w 91"/>
                <a:gd name="T1" fmla="*/ 4 h 98"/>
                <a:gd name="T2" fmla="*/ 0 w 91"/>
                <a:gd name="T3" fmla="*/ 4 h 98"/>
                <a:gd name="T4" fmla="*/ 0 w 91"/>
                <a:gd name="T5" fmla="*/ 4 h 98"/>
                <a:gd name="T6" fmla="*/ 1 w 91"/>
                <a:gd name="T7" fmla="*/ 4 h 98"/>
                <a:gd name="T8" fmla="*/ 1 w 91"/>
                <a:gd name="T9" fmla="*/ 3 h 98"/>
                <a:gd name="T10" fmla="*/ 1 w 91"/>
                <a:gd name="T11" fmla="*/ 3 h 98"/>
                <a:gd name="T12" fmla="*/ 2 w 91"/>
                <a:gd name="T13" fmla="*/ 3 h 98"/>
                <a:gd name="T14" fmla="*/ 2 w 91"/>
                <a:gd name="T15" fmla="*/ 3 h 98"/>
                <a:gd name="T16" fmla="*/ 2 w 91"/>
                <a:gd name="T17" fmla="*/ 3 h 98"/>
                <a:gd name="T18" fmla="*/ 2 w 91"/>
                <a:gd name="T19" fmla="*/ 3 h 98"/>
                <a:gd name="T20" fmla="*/ 3 w 91"/>
                <a:gd name="T21" fmla="*/ 2 h 98"/>
                <a:gd name="T22" fmla="*/ 3 w 91"/>
                <a:gd name="T23" fmla="*/ 2 h 98"/>
                <a:gd name="T24" fmla="*/ 3 w 91"/>
                <a:gd name="T25" fmla="*/ 2 h 98"/>
                <a:gd name="T26" fmla="*/ 3 w 91"/>
                <a:gd name="T27" fmla="*/ 1 h 98"/>
                <a:gd name="T28" fmla="*/ 3 w 91"/>
                <a:gd name="T29" fmla="*/ 1 h 98"/>
                <a:gd name="T30" fmla="*/ 3 w 91"/>
                <a:gd name="T31" fmla="*/ 1 h 98"/>
                <a:gd name="T32" fmla="*/ 3 w 91"/>
                <a:gd name="T33" fmla="*/ 0 h 98"/>
                <a:gd name="T34" fmla="*/ 3 w 91"/>
                <a:gd name="T35" fmla="*/ 0 h 98"/>
                <a:gd name="T36" fmla="*/ 2 w 91"/>
                <a:gd name="T37" fmla="*/ 0 h 98"/>
                <a:gd name="T38" fmla="*/ 2 w 91"/>
                <a:gd name="T39" fmla="*/ 0 h 98"/>
                <a:gd name="T40" fmla="*/ 2 w 91"/>
                <a:gd name="T41" fmla="*/ 1 h 98"/>
                <a:gd name="T42" fmla="*/ 2 w 91"/>
                <a:gd name="T43" fmla="*/ 1 h 98"/>
                <a:gd name="T44" fmla="*/ 2 w 91"/>
                <a:gd name="T45" fmla="*/ 1 h 98"/>
                <a:gd name="T46" fmla="*/ 2 w 91"/>
                <a:gd name="T47" fmla="*/ 1 h 98"/>
                <a:gd name="T48" fmla="*/ 2 w 91"/>
                <a:gd name="T49" fmla="*/ 1 h 98"/>
                <a:gd name="T50" fmla="*/ 2 w 91"/>
                <a:gd name="T51" fmla="*/ 2 h 98"/>
                <a:gd name="T52" fmla="*/ 2 w 91"/>
                <a:gd name="T53" fmla="*/ 2 h 98"/>
                <a:gd name="T54" fmla="*/ 2 w 91"/>
                <a:gd name="T55" fmla="*/ 2 h 98"/>
                <a:gd name="T56" fmla="*/ 1 w 91"/>
                <a:gd name="T57" fmla="*/ 2 h 98"/>
                <a:gd name="T58" fmla="*/ 1 w 91"/>
                <a:gd name="T59" fmla="*/ 2 h 98"/>
                <a:gd name="T60" fmla="*/ 1 w 91"/>
                <a:gd name="T61" fmla="*/ 2 h 98"/>
                <a:gd name="T62" fmla="*/ 1 w 91"/>
                <a:gd name="T63" fmla="*/ 3 h 98"/>
                <a:gd name="T64" fmla="*/ 1 w 91"/>
                <a:gd name="T65" fmla="*/ 3 h 98"/>
                <a:gd name="T66" fmla="*/ 0 w 91"/>
                <a:gd name="T67" fmla="*/ 3 h 98"/>
                <a:gd name="T68" fmla="*/ 0 w 91"/>
                <a:gd name="T69" fmla="*/ 3 h 98"/>
                <a:gd name="T70" fmla="*/ 0 w 91"/>
                <a:gd name="T71" fmla="*/ 3 h 98"/>
                <a:gd name="T72" fmla="*/ 0 w 91"/>
                <a:gd name="T73" fmla="*/ 4 h 98"/>
                <a:gd name="T74" fmla="*/ 0 w 91"/>
                <a:gd name="T75" fmla="*/ 4 h 98"/>
                <a:gd name="T76" fmla="*/ 0 w 91"/>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98"/>
                <a:gd name="T119" fmla="*/ 91 w 91"/>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98">
                  <a:moveTo>
                    <a:pt x="0" y="98"/>
                  </a:moveTo>
                  <a:lnTo>
                    <a:pt x="0" y="98"/>
                  </a:lnTo>
                  <a:lnTo>
                    <a:pt x="9" y="97"/>
                  </a:lnTo>
                  <a:lnTo>
                    <a:pt x="18" y="96"/>
                  </a:lnTo>
                  <a:lnTo>
                    <a:pt x="28" y="93"/>
                  </a:lnTo>
                  <a:lnTo>
                    <a:pt x="36" y="91"/>
                  </a:lnTo>
                  <a:lnTo>
                    <a:pt x="44" y="86"/>
                  </a:lnTo>
                  <a:lnTo>
                    <a:pt x="51" y="81"/>
                  </a:lnTo>
                  <a:lnTo>
                    <a:pt x="59" y="75"/>
                  </a:lnTo>
                  <a:lnTo>
                    <a:pt x="65" y="69"/>
                  </a:lnTo>
                  <a:lnTo>
                    <a:pt x="71" y="62"/>
                  </a:lnTo>
                  <a:lnTo>
                    <a:pt x="76" y="55"/>
                  </a:lnTo>
                  <a:lnTo>
                    <a:pt x="81" y="46"/>
                  </a:lnTo>
                  <a:lnTo>
                    <a:pt x="85" y="38"/>
                  </a:lnTo>
                  <a:lnTo>
                    <a:pt x="88" y="28"/>
                  </a:lnTo>
                  <a:lnTo>
                    <a:pt x="90" y="20"/>
                  </a:lnTo>
                  <a:lnTo>
                    <a:pt x="91" y="9"/>
                  </a:lnTo>
                  <a:lnTo>
                    <a:pt x="91" y="0"/>
                  </a:lnTo>
                  <a:lnTo>
                    <a:pt x="68" y="0"/>
                  </a:lnTo>
                  <a:lnTo>
                    <a:pt x="68" y="7"/>
                  </a:lnTo>
                  <a:lnTo>
                    <a:pt x="67" y="14"/>
                  </a:lnTo>
                  <a:lnTo>
                    <a:pt x="64" y="21"/>
                  </a:lnTo>
                  <a:lnTo>
                    <a:pt x="62" y="27"/>
                  </a:lnTo>
                  <a:lnTo>
                    <a:pt x="60" y="33"/>
                  </a:lnTo>
                  <a:lnTo>
                    <a:pt x="57" y="39"/>
                  </a:lnTo>
                  <a:lnTo>
                    <a:pt x="52" y="45"/>
                  </a:lnTo>
                  <a:lnTo>
                    <a:pt x="48" y="50"/>
                  </a:lnTo>
                  <a:lnTo>
                    <a:pt x="44" y="55"/>
                  </a:lnTo>
                  <a:lnTo>
                    <a:pt x="38" y="58"/>
                  </a:lnTo>
                  <a:lnTo>
                    <a:pt x="33" y="62"/>
                  </a:lnTo>
                  <a:lnTo>
                    <a:pt x="27" y="66"/>
                  </a:lnTo>
                  <a:lnTo>
                    <a:pt x="20" y="68"/>
                  </a:lnTo>
                  <a:lnTo>
                    <a:pt x="14" y="69"/>
                  </a:lnTo>
                  <a:lnTo>
                    <a:pt x="7" y="70"/>
                  </a:lnTo>
                  <a:lnTo>
                    <a:pt x="0" y="72"/>
                  </a:lnTo>
                  <a:lnTo>
                    <a:pt x="0" y="98"/>
                  </a:lnTo>
                  <a:close/>
                </a:path>
              </a:pathLst>
            </a:custGeom>
            <a:solidFill>
              <a:srgbClr val="1F1A17"/>
            </a:solidFill>
            <a:ln w="9525">
              <a:noFill/>
              <a:round/>
              <a:headEnd/>
              <a:tailEnd/>
            </a:ln>
          </p:spPr>
          <p:txBody>
            <a:bodyPr/>
            <a:lstStyle/>
            <a:p>
              <a:endParaRPr lang="en-US"/>
            </a:p>
          </p:txBody>
        </p:sp>
        <p:sp>
          <p:nvSpPr>
            <p:cNvPr id="45503" name="Freeform 440"/>
            <p:cNvSpPr>
              <a:spLocks/>
            </p:cNvSpPr>
            <p:nvPr/>
          </p:nvSpPr>
          <p:spPr bwMode="auto">
            <a:xfrm>
              <a:off x="4128" y="3781"/>
              <a:ext cx="31" cy="33"/>
            </a:xfrm>
            <a:custGeom>
              <a:avLst/>
              <a:gdLst>
                <a:gd name="T0" fmla="*/ 0 w 92"/>
                <a:gd name="T1" fmla="*/ 0 h 98"/>
                <a:gd name="T2" fmla="*/ 0 w 92"/>
                <a:gd name="T3" fmla="*/ 0 h 98"/>
                <a:gd name="T4" fmla="*/ 0 w 92"/>
                <a:gd name="T5" fmla="*/ 0 h 98"/>
                <a:gd name="T6" fmla="*/ 0 w 92"/>
                <a:gd name="T7" fmla="*/ 1 h 98"/>
                <a:gd name="T8" fmla="*/ 0 w 92"/>
                <a:gd name="T9" fmla="*/ 1 h 98"/>
                <a:gd name="T10" fmla="*/ 0 w 92"/>
                <a:gd name="T11" fmla="*/ 1 h 98"/>
                <a:gd name="T12" fmla="*/ 0 w 92"/>
                <a:gd name="T13" fmla="*/ 2 h 98"/>
                <a:gd name="T14" fmla="*/ 1 w 92"/>
                <a:gd name="T15" fmla="*/ 2 h 98"/>
                <a:gd name="T16" fmla="*/ 1 w 92"/>
                <a:gd name="T17" fmla="*/ 2 h 98"/>
                <a:gd name="T18" fmla="*/ 1 w 92"/>
                <a:gd name="T19" fmla="*/ 3 h 98"/>
                <a:gd name="T20" fmla="*/ 1 w 92"/>
                <a:gd name="T21" fmla="*/ 3 h 98"/>
                <a:gd name="T22" fmla="*/ 1 w 92"/>
                <a:gd name="T23" fmla="*/ 3 h 98"/>
                <a:gd name="T24" fmla="*/ 2 w 92"/>
                <a:gd name="T25" fmla="*/ 3 h 98"/>
                <a:gd name="T26" fmla="*/ 2 w 92"/>
                <a:gd name="T27" fmla="*/ 3 h 98"/>
                <a:gd name="T28" fmla="*/ 2 w 92"/>
                <a:gd name="T29" fmla="*/ 3 h 98"/>
                <a:gd name="T30" fmla="*/ 3 w 92"/>
                <a:gd name="T31" fmla="*/ 4 h 98"/>
                <a:gd name="T32" fmla="*/ 3 w 92"/>
                <a:gd name="T33" fmla="*/ 4 h 98"/>
                <a:gd name="T34" fmla="*/ 3 w 92"/>
                <a:gd name="T35" fmla="*/ 4 h 98"/>
                <a:gd name="T36" fmla="*/ 3 w 92"/>
                <a:gd name="T37" fmla="*/ 3 h 98"/>
                <a:gd name="T38" fmla="*/ 3 w 92"/>
                <a:gd name="T39" fmla="*/ 3 h 98"/>
                <a:gd name="T40" fmla="*/ 3 w 92"/>
                <a:gd name="T41" fmla="*/ 3 h 98"/>
                <a:gd name="T42" fmla="*/ 3 w 92"/>
                <a:gd name="T43" fmla="*/ 3 h 98"/>
                <a:gd name="T44" fmla="*/ 2 w 92"/>
                <a:gd name="T45" fmla="*/ 2 h 98"/>
                <a:gd name="T46" fmla="*/ 2 w 92"/>
                <a:gd name="T47" fmla="*/ 2 h 98"/>
                <a:gd name="T48" fmla="*/ 2 w 92"/>
                <a:gd name="T49" fmla="*/ 2 h 98"/>
                <a:gd name="T50" fmla="*/ 2 w 92"/>
                <a:gd name="T51" fmla="*/ 2 h 98"/>
                <a:gd name="T52" fmla="*/ 2 w 92"/>
                <a:gd name="T53" fmla="*/ 2 h 98"/>
                <a:gd name="T54" fmla="*/ 1 w 92"/>
                <a:gd name="T55" fmla="*/ 2 h 98"/>
                <a:gd name="T56" fmla="*/ 1 w 92"/>
                <a:gd name="T57" fmla="*/ 1 h 98"/>
                <a:gd name="T58" fmla="*/ 1 w 92"/>
                <a:gd name="T59" fmla="*/ 1 h 98"/>
                <a:gd name="T60" fmla="*/ 1 w 92"/>
                <a:gd name="T61" fmla="*/ 1 h 98"/>
                <a:gd name="T62" fmla="*/ 1 w 92"/>
                <a:gd name="T63" fmla="*/ 1 h 98"/>
                <a:gd name="T64" fmla="*/ 1 w 92"/>
                <a:gd name="T65" fmla="*/ 1 h 98"/>
                <a:gd name="T66" fmla="*/ 1 w 92"/>
                <a:gd name="T67" fmla="*/ 0 h 98"/>
                <a:gd name="T68" fmla="*/ 1 w 92"/>
                <a:gd name="T69" fmla="*/ 0 h 98"/>
                <a:gd name="T70" fmla="*/ 1 w 92"/>
                <a:gd name="T71" fmla="*/ 0 h 98"/>
                <a:gd name="T72" fmla="*/ 0 w 92"/>
                <a:gd name="T73" fmla="*/ 0 h 98"/>
                <a:gd name="T74" fmla="*/ 0 w 92"/>
                <a:gd name="T75" fmla="*/ 0 h 98"/>
                <a:gd name="T76" fmla="*/ 0 w 92"/>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98"/>
                <a:gd name="T119" fmla="*/ 92 w 92"/>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98">
                  <a:moveTo>
                    <a:pt x="0" y="0"/>
                  </a:moveTo>
                  <a:lnTo>
                    <a:pt x="0" y="0"/>
                  </a:lnTo>
                  <a:lnTo>
                    <a:pt x="0" y="9"/>
                  </a:lnTo>
                  <a:lnTo>
                    <a:pt x="1" y="19"/>
                  </a:lnTo>
                  <a:lnTo>
                    <a:pt x="3" y="28"/>
                  </a:lnTo>
                  <a:lnTo>
                    <a:pt x="6" y="38"/>
                  </a:lnTo>
                  <a:lnTo>
                    <a:pt x="11" y="46"/>
                  </a:lnTo>
                  <a:lnTo>
                    <a:pt x="15" y="55"/>
                  </a:lnTo>
                  <a:lnTo>
                    <a:pt x="20" y="62"/>
                  </a:lnTo>
                  <a:lnTo>
                    <a:pt x="26" y="69"/>
                  </a:lnTo>
                  <a:lnTo>
                    <a:pt x="32" y="75"/>
                  </a:lnTo>
                  <a:lnTo>
                    <a:pt x="40" y="81"/>
                  </a:lnTo>
                  <a:lnTo>
                    <a:pt x="47" y="86"/>
                  </a:lnTo>
                  <a:lnTo>
                    <a:pt x="55" y="91"/>
                  </a:lnTo>
                  <a:lnTo>
                    <a:pt x="63" y="93"/>
                  </a:lnTo>
                  <a:lnTo>
                    <a:pt x="73" y="96"/>
                  </a:lnTo>
                  <a:lnTo>
                    <a:pt x="82" y="97"/>
                  </a:lnTo>
                  <a:lnTo>
                    <a:pt x="92" y="98"/>
                  </a:lnTo>
                  <a:lnTo>
                    <a:pt x="92" y="72"/>
                  </a:lnTo>
                  <a:lnTo>
                    <a:pt x="84" y="70"/>
                  </a:lnTo>
                  <a:lnTo>
                    <a:pt x="78" y="69"/>
                  </a:lnTo>
                  <a:lnTo>
                    <a:pt x="70" y="68"/>
                  </a:lnTo>
                  <a:lnTo>
                    <a:pt x="65" y="66"/>
                  </a:lnTo>
                  <a:lnTo>
                    <a:pt x="58" y="62"/>
                  </a:lnTo>
                  <a:lnTo>
                    <a:pt x="53" y="58"/>
                  </a:lnTo>
                  <a:lnTo>
                    <a:pt x="47" y="55"/>
                  </a:lnTo>
                  <a:lnTo>
                    <a:pt x="43" y="50"/>
                  </a:lnTo>
                  <a:lnTo>
                    <a:pt x="39" y="45"/>
                  </a:lnTo>
                  <a:lnTo>
                    <a:pt x="34" y="39"/>
                  </a:lnTo>
                  <a:lnTo>
                    <a:pt x="31" y="33"/>
                  </a:lnTo>
                  <a:lnTo>
                    <a:pt x="29" y="27"/>
                  </a:lnTo>
                  <a:lnTo>
                    <a:pt x="27" y="21"/>
                  </a:lnTo>
                  <a:lnTo>
                    <a:pt x="25" y="14"/>
                  </a:lnTo>
                  <a:lnTo>
                    <a:pt x="24" y="7"/>
                  </a:lnTo>
                  <a:lnTo>
                    <a:pt x="24" y="0"/>
                  </a:lnTo>
                  <a:lnTo>
                    <a:pt x="0" y="0"/>
                  </a:lnTo>
                  <a:close/>
                </a:path>
              </a:pathLst>
            </a:custGeom>
            <a:solidFill>
              <a:srgbClr val="1F1A17"/>
            </a:solidFill>
            <a:ln w="9525">
              <a:noFill/>
              <a:round/>
              <a:headEnd/>
              <a:tailEnd/>
            </a:ln>
          </p:spPr>
          <p:txBody>
            <a:bodyPr/>
            <a:lstStyle/>
            <a:p>
              <a:endParaRPr lang="en-US"/>
            </a:p>
          </p:txBody>
        </p:sp>
        <p:sp>
          <p:nvSpPr>
            <p:cNvPr id="45504" name="Freeform 441"/>
            <p:cNvSpPr>
              <a:spLocks/>
            </p:cNvSpPr>
            <p:nvPr/>
          </p:nvSpPr>
          <p:spPr bwMode="auto">
            <a:xfrm>
              <a:off x="4128" y="3747"/>
              <a:ext cx="31" cy="34"/>
            </a:xfrm>
            <a:custGeom>
              <a:avLst/>
              <a:gdLst>
                <a:gd name="T0" fmla="*/ 3 w 92"/>
                <a:gd name="T1" fmla="*/ 0 h 102"/>
                <a:gd name="T2" fmla="*/ 3 w 92"/>
                <a:gd name="T3" fmla="*/ 0 h 102"/>
                <a:gd name="T4" fmla="*/ 3 w 92"/>
                <a:gd name="T5" fmla="*/ 0 h 102"/>
                <a:gd name="T6" fmla="*/ 3 w 92"/>
                <a:gd name="T7" fmla="*/ 0 h 102"/>
                <a:gd name="T8" fmla="*/ 2 w 92"/>
                <a:gd name="T9" fmla="*/ 0 h 102"/>
                <a:gd name="T10" fmla="*/ 2 w 92"/>
                <a:gd name="T11" fmla="*/ 0 h 102"/>
                <a:gd name="T12" fmla="*/ 2 w 92"/>
                <a:gd name="T13" fmla="*/ 0 h 102"/>
                <a:gd name="T14" fmla="*/ 1 w 92"/>
                <a:gd name="T15" fmla="*/ 1 h 102"/>
                <a:gd name="T16" fmla="*/ 1 w 92"/>
                <a:gd name="T17" fmla="*/ 1 h 102"/>
                <a:gd name="T18" fmla="*/ 1 w 92"/>
                <a:gd name="T19" fmla="*/ 1 h 102"/>
                <a:gd name="T20" fmla="*/ 1 w 92"/>
                <a:gd name="T21" fmla="*/ 1 h 102"/>
                <a:gd name="T22" fmla="*/ 1 w 92"/>
                <a:gd name="T23" fmla="*/ 2 h 102"/>
                <a:gd name="T24" fmla="*/ 0 w 92"/>
                <a:gd name="T25" fmla="*/ 2 h 102"/>
                <a:gd name="T26" fmla="*/ 0 w 92"/>
                <a:gd name="T27" fmla="*/ 2 h 102"/>
                <a:gd name="T28" fmla="*/ 0 w 92"/>
                <a:gd name="T29" fmla="*/ 3 h 102"/>
                <a:gd name="T30" fmla="*/ 0 w 92"/>
                <a:gd name="T31" fmla="*/ 3 h 102"/>
                <a:gd name="T32" fmla="*/ 0 w 92"/>
                <a:gd name="T33" fmla="*/ 3 h 102"/>
                <a:gd name="T34" fmla="*/ 0 w 92"/>
                <a:gd name="T35" fmla="*/ 4 h 102"/>
                <a:gd name="T36" fmla="*/ 1 w 92"/>
                <a:gd name="T37" fmla="*/ 4 h 102"/>
                <a:gd name="T38" fmla="*/ 1 w 92"/>
                <a:gd name="T39" fmla="*/ 3 h 102"/>
                <a:gd name="T40" fmla="*/ 1 w 92"/>
                <a:gd name="T41" fmla="*/ 3 h 102"/>
                <a:gd name="T42" fmla="*/ 1 w 92"/>
                <a:gd name="T43" fmla="*/ 3 h 102"/>
                <a:gd name="T44" fmla="*/ 1 w 92"/>
                <a:gd name="T45" fmla="*/ 3 h 102"/>
                <a:gd name="T46" fmla="*/ 1 w 92"/>
                <a:gd name="T47" fmla="*/ 2 h 102"/>
                <a:gd name="T48" fmla="*/ 1 w 92"/>
                <a:gd name="T49" fmla="*/ 2 h 102"/>
                <a:gd name="T50" fmla="*/ 1 w 92"/>
                <a:gd name="T51" fmla="*/ 2 h 102"/>
                <a:gd name="T52" fmla="*/ 2 w 92"/>
                <a:gd name="T53" fmla="*/ 2 h 102"/>
                <a:gd name="T54" fmla="*/ 2 w 92"/>
                <a:gd name="T55" fmla="*/ 2 h 102"/>
                <a:gd name="T56" fmla="*/ 2 w 92"/>
                <a:gd name="T57" fmla="*/ 1 h 102"/>
                <a:gd name="T58" fmla="*/ 2 w 92"/>
                <a:gd name="T59" fmla="*/ 1 h 102"/>
                <a:gd name="T60" fmla="*/ 2 w 92"/>
                <a:gd name="T61" fmla="*/ 1 h 102"/>
                <a:gd name="T62" fmla="*/ 3 w 92"/>
                <a:gd name="T63" fmla="*/ 1 h 102"/>
                <a:gd name="T64" fmla="*/ 3 w 92"/>
                <a:gd name="T65" fmla="*/ 1 h 102"/>
                <a:gd name="T66" fmla="*/ 3 w 92"/>
                <a:gd name="T67" fmla="*/ 1 h 102"/>
                <a:gd name="T68" fmla="*/ 3 w 92"/>
                <a:gd name="T69" fmla="*/ 1 h 102"/>
                <a:gd name="T70" fmla="*/ 3 w 92"/>
                <a:gd name="T71" fmla="*/ 1 h 102"/>
                <a:gd name="T72" fmla="*/ 3 w 92"/>
                <a:gd name="T73" fmla="*/ 0 h 102"/>
                <a:gd name="T74" fmla="*/ 3 w 92"/>
                <a:gd name="T75" fmla="*/ 0 h 102"/>
                <a:gd name="T76" fmla="*/ 3 w 92"/>
                <a:gd name="T77" fmla="*/ 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102"/>
                <a:gd name="T119" fmla="*/ 92 w 92"/>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102">
                  <a:moveTo>
                    <a:pt x="92" y="0"/>
                  </a:moveTo>
                  <a:lnTo>
                    <a:pt x="92" y="0"/>
                  </a:lnTo>
                  <a:lnTo>
                    <a:pt x="82" y="0"/>
                  </a:lnTo>
                  <a:lnTo>
                    <a:pt x="73" y="1"/>
                  </a:lnTo>
                  <a:lnTo>
                    <a:pt x="63" y="3"/>
                  </a:lnTo>
                  <a:lnTo>
                    <a:pt x="55" y="7"/>
                  </a:lnTo>
                  <a:lnTo>
                    <a:pt x="47" y="12"/>
                  </a:lnTo>
                  <a:lnTo>
                    <a:pt x="40" y="17"/>
                  </a:lnTo>
                  <a:lnTo>
                    <a:pt x="32" y="23"/>
                  </a:lnTo>
                  <a:lnTo>
                    <a:pt x="26" y="29"/>
                  </a:lnTo>
                  <a:lnTo>
                    <a:pt x="20" y="36"/>
                  </a:lnTo>
                  <a:lnTo>
                    <a:pt x="15" y="44"/>
                  </a:lnTo>
                  <a:lnTo>
                    <a:pt x="11" y="53"/>
                  </a:lnTo>
                  <a:lnTo>
                    <a:pt x="6" y="61"/>
                  </a:lnTo>
                  <a:lnTo>
                    <a:pt x="3" y="71"/>
                  </a:lnTo>
                  <a:lnTo>
                    <a:pt x="1" y="81"/>
                  </a:lnTo>
                  <a:lnTo>
                    <a:pt x="0" y="91"/>
                  </a:lnTo>
                  <a:lnTo>
                    <a:pt x="0" y="102"/>
                  </a:lnTo>
                  <a:lnTo>
                    <a:pt x="24" y="102"/>
                  </a:lnTo>
                  <a:lnTo>
                    <a:pt x="24" y="93"/>
                  </a:lnTo>
                  <a:lnTo>
                    <a:pt x="25" y="86"/>
                  </a:lnTo>
                  <a:lnTo>
                    <a:pt x="27" y="79"/>
                  </a:lnTo>
                  <a:lnTo>
                    <a:pt x="29" y="72"/>
                  </a:lnTo>
                  <a:lnTo>
                    <a:pt x="31" y="65"/>
                  </a:lnTo>
                  <a:lnTo>
                    <a:pt x="34" y="59"/>
                  </a:lnTo>
                  <a:lnTo>
                    <a:pt x="39" y="53"/>
                  </a:lnTo>
                  <a:lnTo>
                    <a:pt x="43" y="48"/>
                  </a:lnTo>
                  <a:lnTo>
                    <a:pt x="47" y="43"/>
                  </a:lnTo>
                  <a:lnTo>
                    <a:pt x="53" y="38"/>
                  </a:lnTo>
                  <a:lnTo>
                    <a:pt x="58" y="35"/>
                  </a:lnTo>
                  <a:lnTo>
                    <a:pt x="65" y="32"/>
                  </a:lnTo>
                  <a:lnTo>
                    <a:pt x="71" y="30"/>
                  </a:lnTo>
                  <a:lnTo>
                    <a:pt x="78" y="27"/>
                  </a:lnTo>
                  <a:lnTo>
                    <a:pt x="84" y="26"/>
                  </a:lnTo>
                  <a:lnTo>
                    <a:pt x="92" y="26"/>
                  </a:lnTo>
                  <a:lnTo>
                    <a:pt x="92" y="0"/>
                  </a:lnTo>
                  <a:close/>
                </a:path>
              </a:pathLst>
            </a:custGeom>
            <a:solidFill>
              <a:srgbClr val="1F1A17"/>
            </a:solidFill>
            <a:ln w="9525">
              <a:noFill/>
              <a:round/>
              <a:headEnd/>
              <a:tailEnd/>
            </a:ln>
          </p:spPr>
          <p:txBody>
            <a:bodyPr/>
            <a:lstStyle/>
            <a:p>
              <a:endParaRPr lang="en-US"/>
            </a:p>
          </p:txBody>
        </p:sp>
        <p:sp>
          <p:nvSpPr>
            <p:cNvPr id="45505" name="Freeform 442"/>
            <p:cNvSpPr>
              <a:spLocks/>
            </p:cNvSpPr>
            <p:nvPr/>
          </p:nvSpPr>
          <p:spPr bwMode="auto">
            <a:xfrm>
              <a:off x="4159" y="3747"/>
              <a:ext cx="30" cy="34"/>
            </a:xfrm>
            <a:custGeom>
              <a:avLst/>
              <a:gdLst>
                <a:gd name="T0" fmla="*/ 3 w 91"/>
                <a:gd name="T1" fmla="*/ 4 h 102"/>
                <a:gd name="T2" fmla="*/ 3 w 91"/>
                <a:gd name="T3" fmla="*/ 4 h 102"/>
                <a:gd name="T4" fmla="*/ 3 w 91"/>
                <a:gd name="T5" fmla="*/ 3 h 102"/>
                <a:gd name="T6" fmla="*/ 3 w 91"/>
                <a:gd name="T7" fmla="*/ 3 h 102"/>
                <a:gd name="T8" fmla="*/ 3 w 91"/>
                <a:gd name="T9" fmla="*/ 3 h 102"/>
                <a:gd name="T10" fmla="*/ 3 w 91"/>
                <a:gd name="T11" fmla="*/ 2 h 102"/>
                <a:gd name="T12" fmla="*/ 3 w 91"/>
                <a:gd name="T13" fmla="*/ 2 h 102"/>
                <a:gd name="T14" fmla="*/ 3 w 91"/>
                <a:gd name="T15" fmla="*/ 2 h 102"/>
                <a:gd name="T16" fmla="*/ 3 w 91"/>
                <a:gd name="T17" fmla="*/ 1 h 102"/>
                <a:gd name="T18" fmla="*/ 2 w 91"/>
                <a:gd name="T19" fmla="*/ 1 h 102"/>
                <a:gd name="T20" fmla="*/ 2 w 91"/>
                <a:gd name="T21" fmla="*/ 1 h 102"/>
                <a:gd name="T22" fmla="*/ 2 w 91"/>
                <a:gd name="T23" fmla="*/ 1 h 102"/>
                <a:gd name="T24" fmla="*/ 2 w 91"/>
                <a:gd name="T25" fmla="*/ 0 h 102"/>
                <a:gd name="T26" fmla="*/ 1 w 91"/>
                <a:gd name="T27" fmla="*/ 0 h 102"/>
                <a:gd name="T28" fmla="*/ 1 w 91"/>
                <a:gd name="T29" fmla="*/ 0 h 102"/>
                <a:gd name="T30" fmla="*/ 1 w 91"/>
                <a:gd name="T31" fmla="*/ 0 h 102"/>
                <a:gd name="T32" fmla="*/ 0 w 91"/>
                <a:gd name="T33" fmla="*/ 0 h 102"/>
                <a:gd name="T34" fmla="*/ 0 w 91"/>
                <a:gd name="T35" fmla="*/ 0 h 102"/>
                <a:gd name="T36" fmla="*/ 0 w 91"/>
                <a:gd name="T37" fmla="*/ 1 h 102"/>
                <a:gd name="T38" fmla="*/ 0 w 91"/>
                <a:gd name="T39" fmla="*/ 1 h 102"/>
                <a:gd name="T40" fmla="*/ 1 w 91"/>
                <a:gd name="T41" fmla="*/ 1 h 102"/>
                <a:gd name="T42" fmla="*/ 1 w 91"/>
                <a:gd name="T43" fmla="*/ 1 h 102"/>
                <a:gd name="T44" fmla="*/ 1 w 91"/>
                <a:gd name="T45" fmla="*/ 1 h 102"/>
                <a:gd name="T46" fmla="*/ 1 w 91"/>
                <a:gd name="T47" fmla="*/ 1 h 102"/>
                <a:gd name="T48" fmla="*/ 1 w 91"/>
                <a:gd name="T49" fmla="*/ 1 h 102"/>
                <a:gd name="T50" fmla="*/ 2 w 91"/>
                <a:gd name="T51" fmla="*/ 2 h 102"/>
                <a:gd name="T52" fmla="*/ 2 w 91"/>
                <a:gd name="T53" fmla="*/ 2 h 102"/>
                <a:gd name="T54" fmla="*/ 2 w 91"/>
                <a:gd name="T55" fmla="*/ 2 h 102"/>
                <a:gd name="T56" fmla="*/ 2 w 91"/>
                <a:gd name="T57" fmla="*/ 2 h 102"/>
                <a:gd name="T58" fmla="*/ 2 w 91"/>
                <a:gd name="T59" fmla="*/ 2 h 102"/>
                <a:gd name="T60" fmla="*/ 2 w 91"/>
                <a:gd name="T61" fmla="*/ 3 h 102"/>
                <a:gd name="T62" fmla="*/ 2 w 91"/>
                <a:gd name="T63" fmla="*/ 3 h 102"/>
                <a:gd name="T64" fmla="*/ 2 w 91"/>
                <a:gd name="T65" fmla="*/ 3 h 102"/>
                <a:gd name="T66" fmla="*/ 2 w 91"/>
                <a:gd name="T67" fmla="*/ 3 h 102"/>
                <a:gd name="T68" fmla="*/ 2 w 91"/>
                <a:gd name="T69" fmla="*/ 4 h 102"/>
                <a:gd name="T70" fmla="*/ 2 w 91"/>
                <a:gd name="T71" fmla="*/ 4 h 102"/>
                <a:gd name="T72" fmla="*/ 3 w 91"/>
                <a:gd name="T73" fmla="*/ 4 h 102"/>
                <a:gd name="T74" fmla="*/ 3 w 91"/>
                <a:gd name="T75" fmla="*/ 4 h 102"/>
                <a:gd name="T76" fmla="*/ 3 w 91"/>
                <a:gd name="T77" fmla="*/ 4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02"/>
                <a:gd name="T119" fmla="*/ 91 w 91"/>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02">
                  <a:moveTo>
                    <a:pt x="91" y="102"/>
                  </a:moveTo>
                  <a:lnTo>
                    <a:pt x="91" y="102"/>
                  </a:lnTo>
                  <a:lnTo>
                    <a:pt x="91" y="91"/>
                  </a:lnTo>
                  <a:lnTo>
                    <a:pt x="90" y="81"/>
                  </a:lnTo>
                  <a:lnTo>
                    <a:pt x="88" y="71"/>
                  </a:lnTo>
                  <a:lnTo>
                    <a:pt x="85" y="61"/>
                  </a:lnTo>
                  <a:lnTo>
                    <a:pt x="81" y="53"/>
                  </a:lnTo>
                  <a:lnTo>
                    <a:pt x="76" y="44"/>
                  </a:lnTo>
                  <a:lnTo>
                    <a:pt x="71" y="36"/>
                  </a:lnTo>
                  <a:lnTo>
                    <a:pt x="65" y="29"/>
                  </a:lnTo>
                  <a:lnTo>
                    <a:pt x="59" y="23"/>
                  </a:lnTo>
                  <a:lnTo>
                    <a:pt x="51" y="17"/>
                  </a:lnTo>
                  <a:lnTo>
                    <a:pt x="44" y="12"/>
                  </a:lnTo>
                  <a:lnTo>
                    <a:pt x="36" y="7"/>
                  </a:lnTo>
                  <a:lnTo>
                    <a:pt x="28" y="3"/>
                  </a:lnTo>
                  <a:lnTo>
                    <a:pt x="18" y="1"/>
                  </a:lnTo>
                  <a:lnTo>
                    <a:pt x="9" y="0"/>
                  </a:lnTo>
                  <a:lnTo>
                    <a:pt x="0" y="0"/>
                  </a:lnTo>
                  <a:lnTo>
                    <a:pt x="0" y="26"/>
                  </a:lnTo>
                  <a:lnTo>
                    <a:pt x="7" y="26"/>
                  </a:lnTo>
                  <a:lnTo>
                    <a:pt x="14" y="27"/>
                  </a:lnTo>
                  <a:lnTo>
                    <a:pt x="20" y="30"/>
                  </a:lnTo>
                  <a:lnTo>
                    <a:pt x="27" y="32"/>
                  </a:lnTo>
                  <a:lnTo>
                    <a:pt x="33" y="35"/>
                  </a:lnTo>
                  <a:lnTo>
                    <a:pt x="38" y="38"/>
                  </a:lnTo>
                  <a:lnTo>
                    <a:pt x="44" y="43"/>
                  </a:lnTo>
                  <a:lnTo>
                    <a:pt x="48" y="48"/>
                  </a:lnTo>
                  <a:lnTo>
                    <a:pt x="52" y="53"/>
                  </a:lnTo>
                  <a:lnTo>
                    <a:pt x="57" y="59"/>
                  </a:lnTo>
                  <a:lnTo>
                    <a:pt x="60" y="65"/>
                  </a:lnTo>
                  <a:lnTo>
                    <a:pt x="62" y="72"/>
                  </a:lnTo>
                  <a:lnTo>
                    <a:pt x="64" y="79"/>
                  </a:lnTo>
                  <a:lnTo>
                    <a:pt x="67" y="86"/>
                  </a:lnTo>
                  <a:lnTo>
                    <a:pt x="68" y="93"/>
                  </a:lnTo>
                  <a:lnTo>
                    <a:pt x="68" y="102"/>
                  </a:lnTo>
                  <a:lnTo>
                    <a:pt x="91" y="102"/>
                  </a:lnTo>
                  <a:close/>
                </a:path>
              </a:pathLst>
            </a:custGeom>
            <a:solidFill>
              <a:srgbClr val="1F1A17"/>
            </a:solidFill>
            <a:ln w="9525">
              <a:noFill/>
              <a:round/>
              <a:headEnd/>
              <a:tailEnd/>
            </a:ln>
          </p:spPr>
          <p:txBody>
            <a:bodyPr/>
            <a:lstStyle/>
            <a:p>
              <a:endParaRPr lang="en-US"/>
            </a:p>
          </p:txBody>
        </p:sp>
        <p:sp>
          <p:nvSpPr>
            <p:cNvPr id="45506" name="Freeform 443"/>
            <p:cNvSpPr>
              <a:spLocks/>
            </p:cNvSpPr>
            <p:nvPr/>
          </p:nvSpPr>
          <p:spPr bwMode="auto">
            <a:xfrm>
              <a:off x="4327" y="3583"/>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5"/>
                  </a:lnTo>
                  <a:lnTo>
                    <a:pt x="124" y="92"/>
                  </a:lnTo>
                  <a:lnTo>
                    <a:pt x="122" y="98"/>
                  </a:lnTo>
                  <a:lnTo>
                    <a:pt x="120" y="104"/>
                  </a:lnTo>
                  <a:lnTo>
                    <a:pt x="117" y="110"/>
                  </a:lnTo>
                  <a:lnTo>
                    <a:pt x="113" y="116"/>
                  </a:lnTo>
                  <a:lnTo>
                    <a:pt x="109" y="121"/>
                  </a:lnTo>
                  <a:lnTo>
                    <a:pt x="105" y="124"/>
                  </a:lnTo>
                  <a:lnTo>
                    <a:pt x="99" y="129"/>
                  </a:lnTo>
                  <a:lnTo>
                    <a:pt x="95" y="133"/>
                  </a:lnTo>
                  <a:lnTo>
                    <a:pt x="88" y="135"/>
                  </a:lnTo>
                  <a:lnTo>
                    <a:pt x="83" y="137"/>
                  </a:lnTo>
                  <a:lnTo>
                    <a:pt x="77" y="139"/>
                  </a:lnTo>
                  <a:lnTo>
                    <a:pt x="70" y="140"/>
                  </a:lnTo>
                  <a:lnTo>
                    <a:pt x="64" y="140"/>
                  </a:lnTo>
                  <a:lnTo>
                    <a:pt x="57" y="140"/>
                  </a:lnTo>
                  <a:lnTo>
                    <a:pt x="51" y="139"/>
                  </a:lnTo>
                  <a:lnTo>
                    <a:pt x="44" y="137"/>
                  </a:lnTo>
                  <a:lnTo>
                    <a:pt x="39" y="135"/>
                  </a:lnTo>
                  <a:lnTo>
                    <a:pt x="33" y="133"/>
                  </a:lnTo>
                  <a:lnTo>
                    <a:pt x="28" y="129"/>
                  </a:lnTo>
                  <a:lnTo>
                    <a:pt x="23" y="124"/>
                  </a:lnTo>
                  <a:lnTo>
                    <a:pt x="18" y="121"/>
                  </a:lnTo>
                  <a:lnTo>
                    <a:pt x="14" y="116"/>
                  </a:lnTo>
                  <a:lnTo>
                    <a:pt x="11" y="110"/>
                  </a:lnTo>
                  <a:lnTo>
                    <a:pt x="7" y="104"/>
                  </a:lnTo>
                  <a:lnTo>
                    <a:pt x="5" y="98"/>
                  </a:lnTo>
                  <a:lnTo>
                    <a:pt x="3" y="92"/>
                  </a:lnTo>
                  <a:lnTo>
                    <a:pt x="1" y="85"/>
                  </a:lnTo>
                  <a:lnTo>
                    <a:pt x="1" y="77"/>
                  </a:lnTo>
                  <a:lnTo>
                    <a:pt x="0" y="70"/>
                  </a:lnTo>
                  <a:lnTo>
                    <a:pt x="1" y="62"/>
                  </a:lnTo>
                  <a:lnTo>
                    <a:pt x="1" y="56"/>
                  </a:lnTo>
                  <a:lnTo>
                    <a:pt x="3" y="49"/>
                  </a:lnTo>
                  <a:lnTo>
                    <a:pt x="5" y="41"/>
                  </a:lnTo>
                  <a:lnTo>
                    <a:pt x="7" y="35"/>
                  </a:lnTo>
                  <a:lnTo>
                    <a:pt x="11" y="30"/>
                  </a:lnTo>
                  <a:lnTo>
                    <a:pt x="14" y="25"/>
                  </a:lnTo>
                  <a:lnTo>
                    <a:pt x="18" y="20"/>
                  </a:lnTo>
                  <a:lnTo>
                    <a:pt x="23" y="15"/>
                  </a:lnTo>
                  <a:lnTo>
                    <a:pt x="28" y="12"/>
                  </a:lnTo>
                  <a:lnTo>
                    <a:pt x="33" y="8"/>
                  </a:lnTo>
                  <a:lnTo>
                    <a:pt x="39" y="4"/>
                  </a:lnTo>
                  <a:lnTo>
                    <a:pt x="44" y="2"/>
                  </a:lnTo>
                  <a:lnTo>
                    <a:pt x="51" y="1"/>
                  </a:lnTo>
                  <a:lnTo>
                    <a:pt x="57" y="0"/>
                  </a:lnTo>
                  <a:lnTo>
                    <a:pt x="64" y="0"/>
                  </a:lnTo>
                  <a:lnTo>
                    <a:pt x="70" y="0"/>
                  </a:lnTo>
                  <a:lnTo>
                    <a:pt x="77" y="1"/>
                  </a:lnTo>
                  <a:lnTo>
                    <a:pt x="83" y="2"/>
                  </a:lnTo>
                  <a:lnTo>
                    <a:pt x="88" y="4"/>
                  </a:lnTo>
                  <a:lnTo>
                    <a:pt x="95" y="8"/>
                  </a:lnTo>
                  <a:lnTo>
                    <a:pt x="99" y="12"/>
                  </a:lnTo>
                  <a:lnTo>
                    <a:pt x="105" y="15"/>
                  </a:lnTo>
                  <a:lnTo>
                    <a:pt x="109" y="20"/>
                  </a:lnTo>
                  <a:lnTo>
                    <a:pt x="113" y="25"/>
                  </a:lnTo>
                  <a:lnTo>
                    <a:pt x="117" y="30"/>
                  </a:lnTo>
                  <a:lnTo>
                    <a:pt x="120" y="35"/>
                  </a:lnTo>
                  <a:lnTo>
                    <a:pt x="122" y="41"/>
                  </a:lnTo>
                  <a:lnTo>
                    <a:pt x="124" y="49"/>
                  </a:lnTo>
                  <a:lnTo>
                    <a:pt x="126" y="56"/>
                  </a:lnTo>
                  <a:lnTo>
                    <a:pt x="126" y="62"/>
                  </a:lnTo>
                  <a:lnTo>
                    <a:pt x="127" y="70"/>
                  </a:lnTo>
                  <a:close/>
                </a:path>
              </a:pathLst>
            </a:custGeom>
            <a:solidFill>
              <a:srgbClr val="E87A41"/>
            </a:solidFill>
            <a:ln w="9525">
              <a:noFill/>
              <a:round/>
              <a:headEnd/>
              <a:tailEnd/>
            </a:ln>
          </p:spPr>
          <p:txBody>
            <a:bodyPr/>
            <a:lstStyle/>
            <a:p>
              <a:endParaRPr lang="en-US"/>
            </a:p>
          </p:txBody>
        </p:sp>
        <p:sp>
          <p:nvSpPr>
            <p:cNvPr id="45507" name="Freeform 444"/>
            <p:cNvSpPr>
              <a:spLocks/>
            </p:cNvSpPr>
            <p:nvPr/>
          </p:nvSpPr>
          <p:spPr bwMode="auto">
            <a:xfrm>
              <a:off x="4348" y="3607"/>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7" y="83"/>
                  </a:lnTo>
                  <a:lnTo>
                    <a:pt x="15" y="82"/>
                  </a:lnTo>
                  <a:lnTo>
                    <a:pt x="22" y="80"/>
                  </a:lnTo>
                  <a:lnTo>
                    <a:pt x="30" y="77"/>
                  </a:lnTo>
                  <a:lnTo>
                    <a:pt x="36" y="73"/>
                  </a:lnTo>
                  <a:lnTo>
                    <a:pt x="43" y="70"/>
                  </a:lnTo>
                  <a:lnTo>
                    <a:pt x="48" y="65"/>
                  </a:lnTo>
                  <a:lnTo>
                    <a:pt x="54" y="60"/>
                  </a:lnTo>
                  <a:lnTo>
                    <a:pt x="58" y="54"/>
                  </a:lnTo>
                  <a:lnTo>
                    <a:pt x="62" y="47"/>
                  </a:lnTo>
                  <a:lnTo>
                    <a:pt x="67" y="40"/>
                  </a:lnTo>
                  <a:lnTo>
                    <a:pt x="70" y="33"/>
                  </a:lnTo>
                  <a:lnTo>
                    <a:pt x="72" y="25"/>
                  </a:lnTo>
                  <a:lnTo>
                    <a:pt x="74" y="17"/>
                  </a:lnTo>
                  <a:lnTo>
                    <a:pt x="75" y="9"/>
                  </a:lnTo>
                  <a:lnTo>
                    <a:pt x="75" y="0"/>
                  </a:lnTo>
                  <a:lnTo>
                    <a:pt x="51" y="0"/>
                  </a:lnTo>
                  <a:lnTo>
                    <a:pt x="50" y="6"/>
                  </a:lnTo>
                  <a:lnTo>
                    <a:pt x="50" y="12"/>
                  </a:lnTo>
                  <a:lnTo>
                    <a:pt x="49" y="17"/>
                  </a:lnTo>
                  <a:lnTo>
                    <a:pt x="47" y="23"/>
                  </a:lnTo>
                  <a:lnTo>
                    <a:pt x="45" y="28"/>
                  </a:lnTo>
                  <a:lnTo>
                    <a:pt x="43" y="33"/>
                  </a:lnTo>
                  <a:lnTo>
                    <a:pt x="40" y="36"/>
                  </a:lnTo>
                  <a:lnTo>
                    <a:pt x="36" y="41"/>
                  </a:lnTo>
                  <a:lnTo>
                    <a:pt x="33" y="45"/>
                  </a:lnTo>
                  <a:lnTo>
                    <a:pt x="29" y="47"/>
                  </a:lnTo>
                  <a:lnTo>
                    <a:pt x="24" y="51"/>
                  </a:lnTo>
                  <a:lnTo>
                    <a:pt x="20" y="53"/>
                  </a:lnTo>
                  <a:lnTo>
                    <a:pt x="16" y="54"/>
                  </a:lnTo>
                  <a:lnTo>
                    <a:pt x="10" y="55"/>
                  </a:lnTo>
                  <a:lnTo>
                    <a:pt x="5" y="57"/>
                  </a:lnTo>
                  <a:lnTo>
                    <a:pt x="0" y="57"/>
                  </a:lnTo>
                  <a:lnTo>
                    <a:pt x="0" y="84"/>
                  </a:lnTo>
                  <a:close/>
                </a:path>
              </a:pathLst>
            </a:custGeom>
            <a:solidFill>
              <a:srgbClr val="1F1A17"/>
            </a:solidFill>
            <a:ln w="9525">
              <a:noFill/>
              <a:round/>
              <a:headEnd/>
              <a:tailEnd/>
            </a:ln>
          </p:spPr>
          <p:txBody>
            <a:bodyPr/>
            <a:lstStyle/>
            <a:p>
              <a:endParaRPr lang="en-US"/>
            </a:p>
          </p:txBody>
        </p:sp>
        <p:sp>
          <p:nvSpPr>
            <p:cNvPr id="45508" name="Freeform 445"/>
            <p:cNvSpPr>
              <a:spLocks/>
            </p:cNvSpPr>
            <p:nvPr/>
          </p:nvSpPr>
          <p:spPr bwMode="auto">
            <a:xfrm>
              <a:off x="4323" y="3607"/>
              <a:ext cx="25" cy="28"/>
            </a:xfrm>
            <a:custGeom>
              <a:avLst/>
              <a:gdLst>
                <a:gd name="T0" fmla="*/ 0 w 76"/>
                <a:gd name="T1" fmla="*/ 0 h 84"/>
                <a:gd name="T2" fmla="*/ 0 w 76"/>
                <a:gd name="T3" fmla="*/ 0 h 84"/>
                <a:gd name="T4" fmla="*/ 0 w 76"/>
                <a:gd name="T5" fmla="*/ 0 h 84"/>
                <a:gd name="T6" fmla="*/ 0 w 76"/>
                <a:gd name="T7" fmla="*/ 1 h 84"/>
                <a:gd name="T8" fmla="*/ 0 w 76"/>
                <a:gd name="T9" fmla="*/ 1 h 84"/>
                <a:gd name="T10" fmla="*/ 0 w 76"/>
                <a:gd name="T11" fmla="*/ 1 h 84"/>
                <a:gd name="T12" fmla="*/ 0 w 76"/>
                <a:gd name="T13" fmla="*/ 1 h 84"/>
                <a:gd name="T14" fmla="*/ 0 w 76"/>
                <a:gd name="T15" fmla="*/ 2 h 84"/>
                <a:gd name="T16" fmla="*/ 1 w 76"/>
                <a:gd name="T17" fmla="*/ 2 h 84"/>
                <a:gd name="T18" fmla="*/ 1 w 76"/>
                <a:gd name="T19" fmla="*/ 2 h 84"/>
                <a:gd name="T20" fmla="*/ 1 w 76"/>
                <a:gd name="T21" fmla="*/ 2 h 84"/>
                <a:gd name="T22" fmla="*/ 1 w 76"/>
                <a:gd name="T23" fmla="*/ 3 h 84"/>
                <a:gd name="T24" fmla="*/ 1 w 76"/>
                <a:gd name="T25" fmla="*/ 3 h 84"/>
                <a:gd name="T26" fmla="*/ 2 w 76"/>
                <a:gd name="T27" fmla="*/ 3 h 84"/>
                <a:gd name="T28" fmla="*/ 2 w 76"/>
                <a:gd name="T29" fmla="*/ 3 h 84"/>
                <a:gd name="T30" fmla="*/ 2 w 76"/>
                <a:gd name="T31" fmla="*/ 3 h 84"/>
                <a:gd name="T32" fmla="*/ 2 w 76"/>
                <a:gd name="T33" fmla="*/ 3 h 84"/>
                <a:gd name="T34" fmla="*/ 3 w 76"/>
                <a:gd name="T35" fmla="*/ 3 h 84"/>
                <a:gd name="T36" fmla="*/ 3 w 76"/>
                <a:gd name="T37" fmla="*/ 2 h 84"/>
                <a:gd name="T38" fmla="*/ 3 w 76"/>
                <a:gd name="T39" fmla="*/ 2 h 84"/>
                <a:gd name="T40" fmla="*/ 2 w 76"/>
                <a:gd name="T41" fmla="*/ 2 h 84"/>
                <a:gd name="T42" fmla="*/ 2 w 76"/>
                <a:gd name="T43" fmla="*/ 2 h 84"/>
                <a:gd name="T44" fmla="*/ 2 w 76"/>
                <a:gd name="T45" fmla="*/ 2 h 84"/>
                <a:gd name="T46" fmla="*/ 2 w 76"/>
                <a:gd name="T47" fmla="*/ 2 h 84"/>
                <a:gd name="T48" fmla="*/ 2 w 76"/>
                <a:gd name="T49" fmla="*/ 2 h 84"/>
                <a:gd name="T50" fmla="*/ 2 w 76"/>
                <a:gd name="T51" fmla="*/ 2 h 84"/>
                <a:gd name="T52" fmla="*/ 1 w 76"/>
                <a:gd name="T53" fmla="*/ 2 h 84"/>
                <a:gd name="T54" fmla="*/ 1 w 76"/>
                <a:gd name="T55" fmla="*/ 1 h 84"/>
                <a:gd name="T56" fmla="*/ 1 w 76"/>
                <a:gd name="T57" fmla="*/ 1 h 84"/>
                <a:gd name="T58" fmla="*/ 1 w 76"/>
                <a:gd name="T59" fmla="*/ 1 h 84"/>
                <a:gd name="T60" fmla="*/ 1 w 76"/>
                <a:gd name="T61" fmla="*/ 1 h 84"/>
                <a:gd name="T62" fmla="*/ 1 w 76"/>
                <a:gd name="T63" fmla="*/ 1 h 84"/>
                <a:gd name="T64" fmla="*/ 1 w 76"/>
                <a:gd name="T65" fmla="*/ 0 h 84"/>
                <a:gd name="T66" fmla="*/ 1 w 76"/>
                <a:gd name="T67" fmla="*/ 0 h 84"/>
                <a:gd name="T68" fmla="*/ 1 w 76"/>
                <a:gd name="T69" fmla="*/ 0 h 84"/>
                <a:gd name="T70" fmla="*/ 1 w 76"/>
                <a:gd name="T71" fmla="*/ 0 h 84"/>
                <a:gd name="T72" fmla="*/ 0 w 76"/>
                <a:gd name="T73" fmla="*/ 0 h 84"/>
                <a:gd name="T74" fmla="*/ 0 w 76"/>
                <a:gd name="T75" fmla="*/ 0 h 84"/>
                <a:gd name="T76" fmla="*/ 0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0"/>
                  </a:moveTo>
                  <a:lnTo>
                    <a:pt x="0" y="0"/>
                  </a:lnTo>
                  <a:lnTo>
                    <a:pt x="0" y="9"/>
                  </a:lnTo>
                  <a:lnTo>
                    <a:pt x="1" y="17"/>
                  </a:lnTo>
                  <a:lnTo>
                    <a:pt x="3" y="25"/>
                  </a:lnTo>
                  <a:lnTo>
                    <a:pt x="5" y="33"/>
                  </a:lnTo>
                  <a:lnTo>
                    <a:pt x="9" y="40"/>
                  </a:lnTo>
                  <a:lnTo>
                    <a:pt x="13" y="47"/>
                  </a:lnTo>
                  <a:lnTo>
                    <a:pt x="17" y="54"/>
                  </a:lnTo>
                  <a:lnTo>
                    <a:pt x="22" y="60"/>
                  </a:lnTo>
                  <a:lnTo>
                    <a:pt x="27" y="65"/>
                  </a:lnTo>
                  <a:lnTo>
                    <a:pt x="34" y="70"/>
                  </a:lnTo>
                  <a:lnTo>
                    <a:pt x="39" y="73"/>
                  </a:lnTo>
                  <a:lnTo>
                    <a:pt x="45" y="77"/>
                  </a:lnTo>
                  <a:lnTo>
                    <a:pt x="53" y="80"/>
                  </a:lnTo>
                  <a:lnTo>
                    <a:pt x="61" y="82"/>
                  </a:lnTo>
                  <a:lnTo>
                    <a:pt x="68" y="83"/>
                  </a:lnTo>
                  <a:lnTo>
                    <a:pt x="76" y="84"/>
                  </a:lnTo>
                  <a:lnTo>
                    <a:pt x="76" y="57"/>
                  </a:lnTo>
                  <a:lnTo>
                    <a:pt x="70" y="57"/>
                  </a:lnTo>
                  <a:lnTo>
                    <a:pt x="65" y="55"/>
                  </a:lnTo>
                  <a:lnTo>
                    <a:pt x="59" y="54"/>
                  </a:lnTo>
                  <a:lnTo>
                    <a:pt x="55" y="53"/>
                  </a:lnTo>
                  <a:lnTo>
                    <a:pt x="51" y="51"/>
                  </a:lnTo>
                  <a:lnTo>
                    <a:pt x="46" y="47"/>
                  </a:lnTo>
                  <a:lnTo>
                    <a:pt x="42" y="45"/>
                  </a:lnTo>
                  <a:lnTo>
                    <a:pt x="39" y="41"/>
                  </a:lnTo>
                  <a:lnTo>
                    <a:pt x="36" y="36"/>
                  </a:lnTo>
                  <a:lnTo>
                    <a:pt x="32" y="33"/>
                  </a:lnTo>
                  <a:lnTo>
                    <a:pt x="30" y="28"/>
                  </a:lnTo>
                  <a:lnTo>
                    <a:pt x="28" y="23"/>
                  </a:lnTo>
                  <a:lnTo>
                    <a:pt x="27" y="17"/>
                  </a:lnTo>
                  <a:lnTo>
                    <a:pt x="25" y="12"/>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509" name="Freeform 446"/>
            <p:cNvSpPr>
              <a:spLocks/>
            </p:cNvSpPr>
            <p:nvPr/>
          </p:nvSpPr>
          <p:spPr bwMode="auto">
            <a:xfrm>
              <a:off x="4323" y="3579"/>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2"/>
                  </a:lnTo>
                  <a:lnTo>
                    <a:pt x="53" y="4"/>
                  </a:lnTo>
                  <a:lnTo>
                    <a:pt x="45" y="6"/>
                  </a:lnTo>
                  <a:lnTo>
                    <a:pt x="39" y="10"/>
                  </a:lnTo>
                  <a:lnTo>
                    <a:pt x="34" y="14"/>
                  </a:lnTo>
                  <a:lnTo>
                    <a:pt x="27" y="18"/>
                  </a:lnTo>
                  <a:lnTo>
                    <a:pt x="22" y="24"/>
                  </a:lnTo>
                  <a:lnTo>
                    <a:pt x="17" y="30"/>
                  </a:lnTo>
                  <a:lnTo>
                    <a:pt x="13" y="36"/>
                  </a:lnTo>
                  <a:lnTo>
                    <a:pt x="9" y="44"/>
                  </a:lnTo>
                  <a:lnTo>
                    <a:pt x="5" y="51"/>
                  </a:lnTo>
                  <a:lnTo>
                    <a:pt x="3" y="59"/>
                  </a:lnTo>
                  <a:lnTo>
                    <a:pt x="1" y="66"/>
                  </a:lnTo>
                  <a:lnTo>
                    <a:pt x="0" y="75"/>
                  </a:lnTo>
                  <a:lnTo>
                    <a:pt x="0" y="84"/>
                  </a:lnTo>
                  <a:lnTo>
                    <a:pt x="24" y="84"/>
                  </a:lnTo>
                  <a:lnTo>
                    <a:pt x="25" y="77"/>
                  </a:lnTo>
                  <a:lnTo>
                    <a:pt x="25" y="72"/>
                  </a:lnTo>
                  <a:lnTo>
                    <a:pt x="27" y="66"/>
                  </a:lnTo>
                  <a:lnTo>
                    <a:pt x="28" y="61"/>
                  </a:lnTo>
                  <a:lnTo>
                    <a:pt x="30" y="55"/>
                  </a:lnTo>
                  <a:lnTo>
                    <a:pt x="32" y="51"/>
                  </a:lnTo>
                  <a:lnTo>
                    <a:pt x="36" y="47"/>
                  </a:lnTo>
                  <a:lnTo>
                    <a:pt x="39" y="44"/>
                  </a:lnTo>
                  <a:lnTo>
                    <a:pt x="42" y="40"/>
                  </a:lnTo>
                  <a:lnTo>
                    <a:pt x="46" y="36"/>
                  </a:lnTo>
                  <a:lnTo>
                    <a:pt x="51" y="34"/>
                  </a:lnTo>
                  <a:lnTo>
                    <a:pt x="55" y="32"/>
                  </a:lnTo>
                  <a:lnTo>
                    <a:pt x="59" y="29"/>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510" name="Freeform 447"/>
            <p:cNvSpPr>
              <a:spLocks/>
            </p:cNvSpPr>
            <p:nvPr/>
          </p:nvSpPr>
          <p:spPr bwMode="auto">
            <a:xfrm>
              <a:off x="4348" y="3579"/>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6"/>
                  </a:lnTo>
                  <a:lnTo>
                    <a:pt x="72" y="59"/>
                  </a:lnTo>
                  <a:lnTo>
                    <a:pt x="70" y="51"/>
                  </a:lnTo>
                  <a:lnTo>
                    <a:pt x="67" y="44"/>
                  </a:lnTo>
                  <a:lnTo>
                    <a:pt x="62" y="36"/>
                  </a:lnTo>
                  <a:lnTo>
                    <a:pt x="58" y="30"/>
                  </a:lnTo>
                  <a:lnTo>
                    <a:pt x="54" y="24"/>
                  </a:lnTo>
                  <a:lnTo>
                    <a:pt x="48" y="18"/>
                  </a:lnTo>
                  <a:lnTo>
                    <a:pt x="43" y="14"/>
                  </a:lnTo>
                  <a:lnTo>
                    <a:pt x="36" y="10"/>
                  </a:lnTo>
                  <a:lnTo>
                    <a:pt x="30" y="6"/>
                  </a:lnTo>
                  <a:lnTo>
                    <a:pt x="22" y="4"/>
                  </a:lnTo>
                  <a:lnTo>
                    <a:pt x="15" y="2"/>
                  </a:lnTo>
                  <a:lnTo>
                    <a:pt x="7" y="0"/>
                  </a:lnTo>
                  <a:lnTo>
                    <a:pt x="0" y="0"/>
                  </a:lnTo>
                  <a:lnTo>
                    <a:pt x="0" y="27"/>
                  </a:lnTo>
                  <a:lnTo>
                    <a:pt x="5" y="27"/>
                  </a:lnTo>
                  <a:lnTo>
                    <a:pt x="10" y="28"/>
                  </a:lnTo>
                  <a:lnTo>
                    <a:pt x="16" y="29"/>
                  </a:lnTo>
                  <a:lnTo>
                    <a:pt x="20" y="32"/>
                  </a:lnTo>
                  <a:lnTo>
                    <a:pt x="24" y="34"/>
                  </a:lnTo>
                  <a:lnTo>
                    <a:pt x="29" y="36"/>
                  </a:lnTo>
                  <a:lnTo>
                    <a:pt x="33" y="40"/>
                  </a:lnTo>
                  <a:lnTo>
                    <a:pt x="36" y="44"/>
                  </a:lnTo>
                  <a:lnTo>
                    <a:pt x="40" y="47"/>
                  </a:lnTo>
                  <a:lnTo>
                    <a:pt x="43" y="51"/>
                  </a:lnTo>
                  <a:lnTo>
                    <a:pt x="45" y="55"/>
                  </a:lnTo>
                  <a:lnTo>
                    <a:pt x="47" y="61"/>
                  </a:lnTo>
                  <a:lnTo>
                    <a:pt x="49" y="66"/>
                  </a:lnTo>
                  <a:lnTo>
                    <a:pt x="50" y="72"/>
                  </a:lnTo>
                  <a:lnTo>
                    <a:pt x="50" y="78"/>
                  </a:lnTo>
                  <a:lnTo>
                    <a:pt x="51" y="84"/>
                  </a:lnTo>
                  <a:lnTo>
                    <a:pt x="75" y="84"/>
                  </a:lnTo>
                  <a:close/>
                </a:path>
              </a:pathLst>
            </a:custGeom>
            <a:solidFill>
              <a:srgbClr val="1F1A17"/>
            </a:solidFill>
            <a:ln w="9525">
              <a:noFill/>
              <a:round/>
              <a:headEnd/>
              <a:tailEnd/>
            </a:ln>
          </p:spPr>
          <p:txBody>
            <a:bodyPr/>
            <a:lstStyle/>
            <a:p>
              <a:endParaRPr lang="en-US"/>
            </a:p>
          </p:txBody>
        </p:sp>
        <p:sp>
          <p:nvSpPr>
            <p:cNvPr id="45511" name="Freeform 448"/>
            <p:cNvSpPr>
              <a:spLocks/>
            </p:cNvSpPr>
            <p:nvPr/>
          </p:nvSpPr>
          <p:spPr bwMode="auto">
            <a:xfrm>
              <a:off x="4032" y="3696"/>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1"/>
                  </a:moveTo>
                  <a:lnTo>
                    <a:pt x="127" y="78"/>
                  </a:lnTo>
                  <a:lnTo>
                    <a:pt x="126" y="85"/>
                  </a:lnTo>
                  <a:lnTo>
                    <a:pt x="125" y="93"/>
                  </a:lnTo>
                  <a:lnTo>
                    <a:pt x="123" y="99"/>
                  </a:lnTo>
                  <a:lnTo>
                    <a:pt x="119" y="105"/>
                  </a:lnTo>
                  <a:lnTo>
                    <a:pt x="117" y="111"/>
                  </a:lnTo>
                  <a:lnTo>
                    <a:pt x="113" y="117"/>
                  </a:lnTo>
                  <a:lnTo>
                    <a:pt x="110" y="121"/>
                  </a:lnTo>
                  <a:lnTo>
                    <a:pt x="104" y="125"/>
                  </a:lnTo>
                  <a:lnTo>
                    <a:pt x="100" y="130"/>
                  </a:lnTo>
                  <a:lnTo>
                    <a:pt x="94" y="133"/>
                  </a:lnTo>
                  <a:lnTo>
                    <a:pt x="89" y="136"/>
                  </a:lnTo>
                  <a:lnTo>
                    <a:pt x="83" y="138"/>
                  </a:lnTo>
                  <a:lnTo>
                    <a:pt x="77" y="139"/>
                  </a:lnTo>
                  <a:lnTo>
                    <a:pt x="71" y="141"/>
                  </a:lnTo>
                  <a:lnTo>
                    <a:pt x="64" y="141"/>
                  </a:lnTo>
                  <a:lnTo>
                    <a:pt x="57" y="141"/>
                  </a:lnTo>
                  <a:lnTo>
                    <a:pt x="50" y="139"/>
                  </a:lnTo>
                  <a:lnTo>
                    <a:pt x="45" y="138"/>
                  </a:lnTo>
                  <a:lnTo>
                    <a:pt x="38" y="136"/>
                  </a:lnTo>
                  <a:lnTo>
                    <a:pt x="33" y="133"/>
                  </a:lnTo>
                  <a:lnTo>
                    <a:pt x="27" y="130"/>
                  </a:lnTo>
                  <a:lnTo>
                    <a:pt x="23" y="125"/>
                  </a:lnTo>
                  <a:lnTo>
                    <a:pt x="19" y="121"/>
                  </a:lnTo>
                  <a:lnTo>
                    <a:pt x="15" y="117"/>
                  </a:lnTo>
                  <a:lnTo>
                    <a:pt x="11" y="111"/>
                  </a:lnTo>
                  <a:lnTo>
                    <a:pt x="8" y="105"/>
                  </a:lnTo>
                  <a:lnTo>
                    <a:pt x="5" y="99"/>
                  </a:lnTo>
                  <a:lnTo>
                    <a:pt x="3" y="93"/>
                  </a:lnTo>
                  <a:lnTo>
                    <a:pt x="2" y="85"/>
                  </a:lnTo>
                  <a:lnTo>
                    <a:pt x="0" y="78"/>
                  </a:lnTo>
                  <a:lnTo>
                    <a:pt x="0" y="71"/>
                  </a:lnTo>
                  <a:lnTo>
                    <a:pt x="0" y="63"/>
                  </a:lnTo>
                  <a:lnTo>
                    <a:pt x="2" y="57"/>
                  </a:lnTo>
                  <a:lnTo>
                    <a:pt x="3" y="49"/>
                  </a:lnTo>
                  <a:lnTo>
                    <a:pt x="5" y="42"/>
                  </a:lnTo>
                  <a:lnTo>
                    <a:pt x="8" y="36"/>
                  </a:lnTo>
                  <a:lnTo>
                    <a:pt x="11" y="30"/>
                  </a:lnTo>
                  <a:lnTo>
                    <a:pt x="15" y="26"/>
                  </a:lnTo>
                  <a:lnTo>
                    <a:pt x="19" y="21"/>
                  </a:lnTo>
                  <a:lnTo>
                    <a:pt x="23" y="16"/>
                  </a:lnTo>
                  <a:lnTo>
                    <a:pt x="27" y="12"/>
                  </a:lnTo>
                  <a:lnTo>
                    <a:pt x="33" y="9"/>
                  </a:lnTo>
                  <a:lnTo>
                    <a:pt x="38" y="5"/>
                  </a:lnTo>
                  <a:lnTo>
                    <a:pt x="45" y="3"/>
                  </a:lnTo>
                  <a:lnTo>
                    <a:pt x="50" y="2"/>
                  </a:lnTo>
                  <a:lnTo>
                    <a:pt x="57" y="0"/>
                  </a:lnTo>
                  <a:lnTo>
                    <a:pt x="64" y="0"/>
                  </a:lnTo>
                  <a:lnTo>
                    <a:pt x="71" y="0"/>
                  </a:lnTo>
                  <a:lnTo>
                    <a:pt x="77" y="2"/>
                  </a:lnTo>
                  <a:lnTo>
                    <a:pt x="83" y="3"/>
                  </a:lnTo>
                  <a:lnTo>
                    <a:pt x="89" y="5"/>
                  </a:lnTo>
                  <a:lnTo>
                    <a:pt x="94" y="9"/>
                  </a:lnTo>
                  <a:lnTo>
                    <a:pt x="100" y="12"/>
                  </a:lnTo>
                  <a:lnTo>
                    <a:pt x="104" y="16"/>
                  </a:lnTo>
                  <a:lnTo>
                    <a:pt x="110" y="21"/>
                  </a:lnTo>
                  <a:lnTo>
                    <a:pt x="113" y="26"/>
                  </a:lnTo>
                  <a:lnTo>
                    <a:pt x="117" y="30"/>
                  </a:lnTo>
                  <a:lnTo>
                    <a:pt x="119" y="36"/>
                  </a:lnTo>
                  <a:lnTo>
                    <a:pt x="123" y="42"/>
                  </a:lnTo>
                  <a:lnTo>
                    <a:pt x="125" y="49"/>
                  </a:lnTo>
                  <a:lnTo>
                    <a:pt x="126" y="57"/>
                  </a:lnTo>
                  <a:lnTo>
                    <a:pt x="127" y="63"/>
                  </a:lnTo>
                  <a:lnTo>
                    <a:pt x="127" y="71"/>
                  </a:lnTo>
                  <a:close/>
                </a:path>
              </a:pathLst>
            </a:custGeom>
            <a:solidFill>
              <a:srgbClr val="E87A41"/>
            </a:solidFill>
            <a:ln w="9525">
              <a:noFill/>
              <a:round/>
              <a:headEnd/>
              <a:tailEnd/>
            </a:ln>
          </p:spPr>
          <p:txBody>
            <a:bodyPr/>
            <a:lstStyle/>
            <a:p>
              <a:endParaRPr lang="en-US"/>
            </a:p>
          </p:txBody>
        </p:sp>
        <p:sp>
          <p:nvSpPr>
            <p:cNvPr id="45512" name="Freeform 449"/>
            <p:cNvSpPr>
              <a:spLocks/>
            </p:cNvSpPr>
            <p:nvPr/>
          </p:nvSpPr>
          <p:spPr bwMode="auto">
            <a:xfrm>
              <a:off x="4053" y="3719"/>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8" y="83"/>
                  </a:lnTo>
                  <a:lnTo>
                    <a:pt x="15" y="82"/>
                  </a:lnTo>
                  <a:lnTo>
                    <a:pt x="23" y="80"/>
                  </a:lnTo>
                  <a:lnTo>
                    <a:pt x="29" y="77"/>
                  </a:lnTo>
                  <a:lnTo>
                    <a:pt x="36" y="73"/>
                  </a:lnTo>
                  <a:lnTo>
                    <a:pt x="42" y="70"/>
                  </a:lnTo>
                  <a:lnTo>
                    <a:pt x="48" y="65"/>
                  </a:lnTo>
                  <a:lnTo>
                    <a:pt x="53" y="60"/>
                  </a:lnTo>
                  <a:lnTo>
                    <a:pt x="59" y="54"/>
                  </a:lnTo>
                  <a:lnTo>
                    <a:pt x="63" y="47"/>
                  </a:lnTo>
                  <a:lnTo>
                    <a:pt x="66" y="40"/>
                  </a:lnTo>
                  <a:lnTo>
                    <a:pt x="69" y="32"/>
                  </a:lnTo>
                  <a:lnTo>
                    <a:pt x="71" y="25"/>
                  </a:lnTo>
                  <a:lnTo>
                    <a:pt x="74" y="17"/>
                  </a:lnTo>
                  <a:lnTo>
                    <a:pt x="75" y="8"/>
                  </a:lnTo>
                  <a:lnTo>
                    <a:pt x="75" y="0"/>
                  </a:lnTo>
                  <a:lnTo>
                    <a:pt x="51" y="0"/>
                  </a:lnTo>
                  <a:lnTo>
                    <a:pt x="51" y="6"/>
                  </a:lnTo>
                  <a:lnTo>
                    <a:pt x="50" y="12"/>
                  </a:lnTo>
                  <a:lnTo>
                    <a:pt x="49" y="17"/>
                  </a:lnTo>
                  <a:lnTo>
                    <a:pt x="47" y="23"/>
                  </a:lnTo>
                  <a:lnTo>
                    <a:pt x="46" y="28"/>
                  </a:lnTo>
                  <a:lnTo>
                    <a:pt x="42" y="32"/>
                  </a:lnTo>
                  <a:lnTo>
                    <a:pt x="40" y="36"/>
                  </a:lnTo>
                  <a:lnTo>
                    <a:pt x="37" y="41"/>
                  </a:lnTo>
                  <a:lnTo>
                    <a:pt x="33" y="44"/>
                  </a:lnTo>
                  <a:lnTo>
                    <a:pt x="29" y="47"/>
                  </a:lnTo>
                  <a:lnTo>
                    <a:pt x="25" y="50"/>
                  </a:lnTo>
                  <a:lnTo>
                    <a:pt x="21" y="53"/>
                  </a:lnTo>
                  <a:lnTo>
                    <a:pt x="15" y="54"/>
                  </a:lnTo>
                  <a:lnTo>
                    <a:pt x="11" y="55"/>
                  </a:lnTo>
                  <a:lnTo>
                    <a:pt x="6" y="56"/>
                  </a:lnTo>
                  <a:lnTo>
                    <a:pt x="0" y="56"/>
                  </a:lnTo>
                  <a:lnTo>
                    <a:pt x="0" y="84"/>
                  </a:lnTo>
                  <a:close/>
                </a:path>
              </a:pathLst>
            </a:custGeom>
            <a:solidFill>
              <a:srgbClr val="1F1A17"/>
            </a:solidFill>
            <a:ln w="9525">
              <a:noFill/>
              <a:round/>
              <a:headEnd/>
              <a:tailEnd/>
            </a:ln>
          </p:spPr>
          <p:txBody>
            <a:bodyPr/>
            <a:lstStyle/>
            <a:p>
              <a:endParaRPr lang="en-US"/>
            </a:p>
          </p:txBody>
        </p:sp>
        <p:sp>
          <p:nvSpPr>
            <p:cNvPr id="45513" name="Freeform 450"/>
            <p:cNvSpPr>
              <a:spLocks/>
            </p:cNvSpPr>
            <p:nvPr/>
          </p:nvSpPr>
          <p:spPr bwMode="auto">
            <a:xfrm>
              <a:off x="4028" y="3719"/>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8"/>
                  </a:lnTo>
                  <a:lnTo>
                    <a:pt x="1" y="17"/>
                  </a:lnTo>
                  <a:lnTo>
                    <a:pt x="3" y="25"/>
                  </a:lnTo>
                  <a:lnTo>
                    <a:pt x="5" y="32"/>
                  </a:lnTo>
                  <a:lnTo>
                    <a:pt x="8" y="40"/>
                  </a:lnTo>
                  <a:lnTo>
                    <a:pt x="11" y="47"/>
                  </a:lnTo>
                  <a:lnTo>
                    <a:pt x="16" y="54"/>
                  </a:lnTo>
                  <a:lnTo>
                    <a:pt x="21" y="60"/>
                  </a:lnTo>
                  <a:lnTo>
                    <a:pt x="27" y="65"/>
                  </a:lnTo>
                  <a:lnTo>
                    <a:pt x="32" y="70"/>
                  </a:lnTo>
                  <a:lnTo>
                    <a:pt x="38" y="73"/>
                  </a:lnTo>
                  <a:lnTo>
                    <a:pt x="45" y="77"/>
                  </a:lnTo>
                  <a:lnTo>
                    <a:pt x="51" y="80"/>
                  </a:lnTo>
                  <a:lnTo>
                    <a:pt x="59" y="82"/>
                  </a:lnTo>
                  <a:lnTo>
                    <a:pt x="67" y="83"/>
                  </a:lnTo>
                  <a:lnTo>
                    <a:pt x="75" y="84"/>
                  </a:lnTo>
                  <a:lnTo>
                    <a:pt x="75" y="56"/>
                  </a:lnTo>
                  <a:lnTo>
                    <a:pt x="69" y="56"/>
                  </a:lnTo>
                  <a:lnTo>
                    <a:pt x="63" y="55"/>
                  </a:lnTo>
                  <a:lnTo>
                    <a:pt x="59" y="54"/>
                  </a:lnTo>
                  <a:lnTo>
                    <a:pt x="54" y="53"/>
                  </a:lnTo>
                  <a:lnTo>
                    <a:pt x="49" y="50"/>
                  </a:lnTo>
                  <a:lnTo>
                    <a:pt x="45" y="47"/>
                  </a:lnTo>
                  <a:lnTo>
                    <a:pt x="42" y="44"/>
                  </a:lnTo>
                  <a:lnTo>
                    <a:pt x="37" y="41"/>
                  </a:lnTo>
                  <a:lnTo>
                    <a:pt x="34" y="36"/>
                  </a:lnTo>
                  <a:lnTo>
                    <a:pt x="32" y="32"/>
                  </a:lnTo>
                  <a:lnTo>
                    <a:pt x="30" y="28"/>
                  </a:lnTo>
                  <a:lnTo>
                    <a:pt x="28" y="23"/>
                  </a:lnTo>
                  <a:lnTo>
                    <a:pt x="26" y="17"/>
                  </a:lnTo>
                  <a:lnTo>
                    <a:pt x="24" y="12"/>
                  </a:lnTo>
                  <a:lnTo>
                    <a:pt x="23" y="6"/>
                  </a:lnTo>
                  <a:lnTo>
                    <a:pt x="23" y="0"/>
                  </a:lnTo>
                  <a:lnTo>
                    <a:pt x="0" y="0"/>
                  </a:lnTo>
                  <a:close/>
                </a:path>
              </a:pathLst>
            </a:custGeom>
            <a:solidFill>
              <a:srgbClr val="1F1A17"/>
            </a:solidFill>
            <a:ln w="9525">
              <a:noFill/>
              <a:round/>
              <a:headEnd/>
              <a:tailEnd/>
            </a:ln>
          </p:spPr>
          <p:txBody>
            <a:bodyPr/>
            <a:lstStyle/>
            <a:p>
              <a:endParaRPr lang="en-US"/>
            </a:p>
          </p:txBody>
        </p:sp>
        <p:sp>
          <p:nvSpPr>
            <p:cNvPr id="45514" name="Freeform 451"/>
            <p:cNvSpPr>
              <a:spLocks/>
            </p:cNvSpPr>
            <p:nvPr/>
          </p:nvSpPr>
          <p:spPr bwMode="auto">
            <a:xfrm>
              <a:off x="4028" y="3691"/>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0"/>
                  </a:lnTo>
                  <a:lnTo>
                    <a:pt x="59" y="1"/>
                  </a:lnTo>
                  <a:lnTo>
                    <a:pt x="51" y="4"/>
                  </a:lnTo>
                  <a:lnTo>
                    <a:pt x="45" y="6"/>
                  </a:lnTo>
                  <a:lnTo>
                    <a:pt x="38" y="10"/>
                  </a:lnTo>
                  <a:lnTo>
                    <a:pt x="32" y="13"/>
                  </a:lnTo>
                  <a:lnTo>
                    <a:pt x="27" y="18"/>
                  </a:lnTo>
                  <a:lnTo>
                    <a:pt x="21" y="24"/>
                  </a:lnTo>
                  <a:lnTo>
                    <a:pt x="16" y="30"/>
                  </a:lnTo>
                  <a:lnTo>
                    <a:pt x="11" y="36"/>
                  </a:lnTo>
                  <a:lnTo>
                    <a:pt x="8" y="43"/>
                  </a:lnTo>
                  <a:lnTo>
                    <a:pt x="5" y="51"/>
                  </a:lnTo>
                  <a:lnTo>
                    <a:pt x="3" y="59"/>
                  </a:lnTo>
                  <a:lnTo>
                    <a:pt x="1" y="66"/>
                  </a:lnTo>
                  <a:lnTo>
                    <a:pt x="0" y="74"/>
                  </a:lnTo>
                  <a:lnTo>
                    <a:pt x="0" y="84"/>
                  </a:lnTo>
                  <a:lnTo>
                    <a:pt x="23" y="84"/>
                  </a:lnTo>
                  <a:lnTo>
                    <a:pt x="23" y="77"/>
                  </a:lnTo>
                  <a:lnTo>
                    <a:pt x="24" y="72"/>
                  </a:lnTo>
                  <a:lnTo>
                    <a:pt x="26" y="66"/>
                  </a:lnTo>
                  <a:lnTo>
                    <a:pt x="28" y="61"/>
                  </a:lnTo>
                  <a:lnTo>
                    <a:pt x="30" y="55"/>
                  </a:lnTo>
                  <a:lnTo>
                    <a:pt x="32" y="51"/>
                  </a:lnTo>
                  <a:lnTo>
                    <a:pt x="34" y="47"/>
                  </a:lnTo>
                  <a:lnTo>
                    <a:pt x="37" y="43"/>
                  </a:lnTo>
                  <a:lnTo>
                    <a:pt x="42" y="40"/>
                  </a:lnTo>
                  <a:lnTo>
                    <a:pt x="45" y="36"/>
                  </a:lnTo>
                  <a:lnTo>
                    <a:pt x="49" y="34"/>
                  </a:lnTo>
                  <a:lnTo>
                    <a:pt x="54" y="31"/>
                  </a:lnTo>
                  <a:lnTo>
                    <a:pt x="59" y="29"/>
                  </a:lnTo>
                  <a:lnTo>
                    <a:pt x="63" y="28"/>
                  </a:lnTo>
                  <a:lnTo>
                    <a:pt x="69" y="27"/>
                  </a:lnTo>
                  <a:lnTo>
                    <a:pt x="75" y="27"/>
                  </a:lnTo>
                  <a:lnTo>
                    <a:pt x="75" y="0"/>
                  </a:lnTo>
                  <a:close/>
                </a:path>
              </a:pathLst>
            </a:custGeom>
            <a:solidFill>
              <a:srgbClr val="1F1A17"/>
            </a:solidFill>
            <a:ln w="9525">
              <a:noFill/>
              <a:round/>
              <a:headEnd/>
              <a:tailEnd/>
            </a:ln>
          </p:spPr>
          <p:txBody>
            <a:bodyPr/>
            <a:lstStyle/>
            <a:p>
              <a:endParaRPr lang="en-US"/>
            </a:p>
          </p:txBody>
        </p:sp>
        <p:sp>
          <p:nvSpPr>
            <p:cNvPr id="45515" name="Freeform 452"/>
            <p:cNvSpPr>
              <a:spLocks/>
            </p:cNvSpPr>
            <p:nvPr/>
          </p:nvSpPr>
          <p:spPr bwMode="auto">
            <a:xfrm>
              <a:off x="4053" y="3691"/>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0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4"/>
                  </a:lnTo>
                  <a:lnTo>
                    <a:pt x="74" y="66"/>
                  </a:lnTo>
                  <a:lnTo>
                    <a:pt x="71" y="59"/>
                  </a:lnTo>
                  <a:lnTo>
                    <a:pt x="69" y="51"/>
                  </a:lnTo>
                  <a:lnTo>
                    <a:pt x="66" y="43"/>
                  </a:lnTo>
                  <a:lnTo>
                    <a:pt x="63" y="36"/>
                  </a:lnTo>
                  <a:lnTo>
                    <a:pt x="59" y="30"/>
                  </a:lnTo>
                  <a:lnTo>
                    <a:pt x="53" y="24"/>
                  </a:lnTo>
                  <a:lnTo>
                    <a:pt x="48" y="18"/>
                  </a:lnTo>
                  <a:lnTo>
                    <a:pt x="42" y="13"/>
                  </a:lnTo>
                  <a:lnTo>
                    <a:pt x="36" y="10"/>
                  </a:lnTo>
                  <a:lnTo>
                    <a:pt x="29" y="6"/>
                  </a:lnTo>
                  <a:lnTo>
                    <a:pt x="23" y="4"/>
                  </a:lnTo>
                  <a:lnTo>
                    <a:pt x="15" y="1"/>
                  </a:lnTo>
                  <a:lnTo>
                    <a:pt x="8" y="0"/>
                  </a:lnTo>
                  <a:lnTo>
                    <a:pt x="0" y="0"/>
                  </a:lnTo>
                  <a:lnTo>
                    <a:pt x="0" y="27"/>
                  </a:lnTo>
                  <a:lnTo>
                    <a:pt x="6" y="27"/>
                  </a:lnTo>
                  <a:lnTo>
                    <a:pt x="11" y="28"/>
                  </a:lnTo>
                  <a:lnTo>
                    <a:pt x="15" y="29"/>
                  </a:lnTo>
                  <a:lnTo>
                    <a:pt x="21" y="31"/>
                  </a:lnTo>
                  <a:lnTo>
                    <a:pt x="25" y="34"/>
                  </a:lnTo>
                  <a:lnTo>
                    <a:pt x="29" y="36"/>
                  </a:lnTo>
                  <a:lnTo>
                    <a:pt x="33" y="40"/>
                  </a:lnTo>
                  <a:lnTo>
                    <a:pt x="37" y="43"/>
                  </a:lnTo>
                  <a:lnTo>
                    <a:pt x="40" y="47"/>
                  </a:lnTo>
                  <a:lnTo>
                    <a:pt x="42" y="51"/>
                  </a:lnTo>
                  <a:lnTo>
                    <a:pt x="46" y="55"/>
                  </a:lnTo>
                  <a:lnTo>
                    <a:pt x="47" y="61"/>
                  </a:lnTo>
                  <a:lnTo>
                    <a:pt x="49"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sp>
          <p:nvSpPr>
            <p:cNvPr id="45516" name="Freeform 453"/>
            <p:cNvSpPr>
              <a:spLocks/>
            </p:cNvSpPr>
            <p:nvPr/>
          </p:nvSpPr>
          <p:spPr bwMode="auto">
            <a:xfrm>
              <a:off x="4083" y="3529"/>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517" name="Freeform 454"/>
            <p:cNvSpPr>
              <a:spLocks/>
            </p:cNvSpPr>
            <p:nvPr/>
          </p:nvSpPr>
          <p:spPr bwMode="auto">
            <a:xfrm>
              <a:off x="4103" y="3553"/>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518" name="Freeform 455"/>
            <p:cNvSpPr>
              <a:spLocks/>
            </p:cNvSpPr>
            <p:nvPr/>
          </p:nvSpPr>
          <p:spPr bwMode="auto">
            <a:xfrm>
              <a:off x="4078" y="3553"/>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519" name="Freeform 456"/>
            <p:cNvSpPr>
              <a:spLocks/>
            </p:cNvSpPr>
            <p:nvPr/>
          </p:nvSpPr>
          <p:spPr bwMode="auto">
            <a:xfrm>
              <a:off x="4078" y="3525"/>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520" name="Freeform 457"/>
            <p:cNvSpPr>
              <a:spLocks/>
            </p:cNvSpPr>
            <p:nvPr/>
          </p:nvSpPr>
          <p:spPr bwMode="auto">
            <a:xfrm>
              <a:off x="4103" y="3525"/>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sp>
          <p:nvSpPr>
            <p:cNvPr id="45521" name="Freeform 458"/>
            <p:cNvSpPr>
              <a:spLocks/>
            </p:cNvSpPr>
            <p:nvPr/>
          </p:nvSpPr>
          <p:spPr bwMode="auto">
            <a:xfrm>
              <a:off x="4225" y="3861"/>
              <a:ext cx="49" cy="54"/>
            </a:xfrm>
            <a:custGeom>
              <a:avLst/>
              <a:gdLst>
                <a:gd name="T0" fmla="*/ 6 w 145"/>
                <a:gd name="T1" fmla="*/ 3 h 161"/>
                <a:gd name="T2" fmla="*/ 5 w 145"/>
                <a:gd name="T3" fmla="*/ 4 h 161"/>
                <a:gd name="T4" fmla="*/ 5 w 145"/>
                <a:gd name="T5" fmla="*/ 4 h 161"/>
                <a:gd name="T6" fmla="*/ 5 w 145"/>
                <a:gd name="T7" fmla="*/ 5 h 161"/>
                <a:gd name="T8" fmla="*/ 5 w 145"/>
                <a:gd name="T9" fmla="*/ 5 h 161"/>
                <a:gd name="T10" fmla="*/ 4 w 145"/>
                <a:gd name="T11" fmla="*/ 6 h 161"/>
                <a:gd name="T12" fmla="*/ 4 w 145"/>
                <a:gd name="T13" fmla="*/ 6 h 161"/>
                <a:gd name="T14" fmla="*/ 3 w 145"/>
                <a:gd name="T15" fmla="*/ 6 h 161"/>
                <a:gd name="T16" fmla="*/ 2 w 145"/>
                <a:gd name="T17" fmla="*/ 6 h 161"/>
                <a:gd name="T18" fmla="*/ 2 w 145"/>
                <a:gd name="T19" fmla="*/ 6 h 161"/>
                <a:gd name="T20" fmla="*/ 1 w 145"/>
                <a:gd name="T21" fmla="*/ 6 h 161"/>
                <a:gd name="T22" fmla="*/ 1 w 145"/>
                <a:gd name="T23" fmla="*/ 5 h 161"/>
                <a:gd name="T24" fmla="*/ 1 w 145"/>
                <a:gd name="T25" fmla="*/ 5 h 161"/>
                <a:gd name="T26" fmla="*/ 0 w 145"/>
                <a:gd name="T27" fmla="*/ 4 h 161"/>
                <a:gd name="T28" fmla="*/ 0 w 145"/>
                <a:gd name="T29" fmla="*/ 4 h 161"/>
                <a:gd name="T30" fmla="*/ 0 w 145"/>
                <a:gd name="T31" fmla="*/ 3 h 161"/>
                <a:gd name="T32" fmla="*/ 0 w 145"/>
                <a:gd name="T33" fmla="*/ 3 h 161"/>
                <a:gd name="T34" fmla="*/ 0 w 145"/>
                <a:gd name="T35" fmla="*/ 2 h 161"/>
                <a:gd name="T36" fmla="*/ 0 w 145"/>
                <a:gd name="T37" fmla="*/ 2 h 161"/>
                <a:gd name="T38" fmla="*/ 1 w 145"/>
                <a:gd name="T39" fmla="*/ 1 h 161"/>
                <a:gd name="T40" fmla="*/ 1 w 145"/>
                <a:gd name="T41" fmla="*/ 1 h 161"/>
                <a:gd name="T42" fmla="*/ 1 w 145"/>
                <a:gd name="T43" fmla="*/ 0 h 161"/>
                <a:gd name="T44" fmla="*/ 2 w 145"/>
                <a:gd name="T45" fmla="*/ 0 h 161"/>
                <a:gd name="T46" fmla="*/ 2 w 145"/>
                <a:gd name="T47" fmla="*/ 0 h 161"/>
                <a:gd name="T48" fmla="*/ 3 w 145"/>
                <a:gd name="T49" fmla="*/ 0 h 161"/>
                <a:gd name="T50" fmla="*/ 4 w 145"/>
                <a:gd name="T51" fmla="*/ 0 h 161"/>
                <a:gd name="T52" fmla="*/ 4 w 145"/>
                <a:gd name="T53" fmla="*/ 0 h 161"/>
                <a:gd name="T54" fmla="*/ 5 w 145"/>
                <a:gd name="T55" fmla="*/ 1 h 161"/>
                <a:gd name="T56" fmla="*/ 5 w 145"/>
                <a:gd name="T57" fmla="*/ 1 h 161"/>
                <a:gd name="T58" fmla="*/ 5 w 145"/>
                <a:gd name="T59" fmla="*/ 2 h 161"/>
                <a:gd name="T60" fmla="*/ 5 w 145"/>
                <a:gd name="T61" fmla="*/ 2 h 161"/>
                <a:gd name="T62" fmla="*/ 6 w 145"/>
                <a:gd name="T63" fmla="*/ 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61"/>
                <a:gd name="T98" fmla="*/ 145 w 145"/>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61">
                  <a:moveTo>
                    <a:pt x="145" y="81"/>
                  </a:moveTo>
                  <a:lnTo>
                    <a:pt x="145" y="89"/>
                  </a:lnTo>
                  <a:lnTo>
                    <a:pt x="144" y="97"/>
                  </a:lnTo>
                  <a:lnTo>
                    <a:pt x="142" y="106"/>
                  </a:lnTo>
                  <a:lnTo>
                    <a:pt x="140" y="113"/>
                  </a:lnTo>
                  <a:lnTo>
                    <a:pt x="137" y="120"/>
                  </a:lnTo>
                  <a:lnTo>
                    <a:pt x="133" y="126"/>
                  </a:lnTo>
                  <a:lnTo>
                    <a:pt x="129" y="133"/>
                  </a:lnTo>
                  <a:lnTo>
                    <a:pt x="125" y="138"/>
                  </a:lnTo>
                  <a:lnTo>
                    <a:pt x="119" y="144"/>
                  </a:lnTo>
                  <a:lnTo>
                    <a:pt x="114" y="148"/>
                  </a:lnTo>
                  <a:lnTo>
                    <a:pt x="108" y="152"/>
                  </a:lnTo>
                  <a:lnTo>
                    <a:pt x="102" y="155"/>
                  </a:lnTo>
                  <a:lnTo>
                    <a:pt x="94" y="158"/>
                  </a:lnTo>
                  <a:lnTo>
                    <a:pt x="88" y="160"/>
                  </a:lnTo>
                  <a:lnTo>
                    <a:pt x="80" y="161"/>
                  </a:lnTo>
                  <a:lnTo>
                    <a:pt x="73" y="161"/>
                  </a:lnTo>
                  <a:lnTo>
                    <a:pt x="65" y="161"/>
                  </a:lnTo>
                  <a:lnTo>
                    <a:pt x="58" y="160"/>
                  </a:lnTo>
                  <a:lnTo>
                    <a:pt x="51" y="158"/>
                  </a:lnTo>
                  <a:lnTo>
                    <a:pt x="44" y="155"/>
                  </a:lnTo>
                  <a:lnTo>
                    <a:pt x="37" y="152"/>
                  </a:lnTo>
                  <a:lnTo>
                    <a:pt x="32" y="148"/>
                  </a:lnTo>
                  <a:lnTo>
                    <a:pt x="26" y="144"/>
                  </a:lnTo>
                  <a:lnTo>
                    <a:pt x="21" y="138"/>
                  </a:lnTo>
                  <a:lnTo>
                    <a:pt x="17" y="133"/>
                  </a:lnTo>
                  <a:lnTo>
                    <a:pt x="12" y="126"/>
                  </a:lnTo>
                  <a:lnTo>
                    <a:pt x="9" y="120"/>
                  </a:lnTo>
                  <a:lnTo>
                    <a:pt x="6" y="113"/>
                  </a:lnTo>
                  <a:lnTo>
                    <a:pt x="4" y="106"/>
                  </a:lnTo>
                  <a:lnTo>
                    <a:pt x="2" y="97"/>
                  </a:lnTo>
                  <a:lnTo>
                    <a:pt x="0" y="89"/>
                  </a:lnTo>
                  <a:lnTo>
                    <a:pt x="0" y="81"/>
                  </a:lnTo>
                  <a:lnTo>
                    <a:pt x="0" y="72"/>
                  </a:lnTo>
                  <a:lnTo>
                    <a:pt x="2" y="64"/>
                  </a:lnTo>
                  <a:lnTo>
                    <a:pt x="4" y="57"/>
                  </a:lnTo>
                  <a:lnTo>
                    <a:pt x="6" y="49"/>
                  </a:lnTo>
                  <a:lnTo>
                    <a:pt x="9" y="42"/>
                  </a:lnTo>
                  <a:lnTo>
                    <a:pt x="12" y="35"/>
                  </a:lnTo>
                  <a:lnTo>
                    <a:pt x="17" y="29"/>
                  </a:lnTo>
                  <a:lnTo>
                    <a:pt x="21" y="23"/>
                  </a:lnTo>
                  <a:lnTo>
                    <a:pt x="26" y="18"/>
                  </a:lnTo>
                  <a:lnTo>
                    <a:pt x="32" y="13"/>
                  </a:lnTo>
                  <a:lnTo>
                    <a:pt x="37" y="10"/>
                  </a:lnTo>
                  <a:lnTo>
                    <a:pt x="44" y="6"/>
                  </a:lnTo>
                  <a:lnTo>
                    <a:pt x="51" y="4"/>
                  </a:lnTo>
                  <a:lnTo>
                    <a:pt x="58" y="1"/>
                  </a:lnTo>
                  <a:lnTo>
                    <a:pt x="65" y="0"/>
                  </a:lnTo>
                  <a:lnTo>
                    <a:pt x="73" y="0"/>
                  </a:lnTo>
                  <a:lnTo>
                    <a:pt x="80" y="0"/>
                  </a:lnTo>
                  <a:lnTo>
                    <a:pt x="88" y="1"/>
                  </a:lnTo>
                  <a:lnTo>
                    <a:pt x="94" y="4"/>
                  </a:lnTo>
                  <a:lnTo>
                    <a:pt x="102" y="6"/>
                  </a:lnTo>
                  <a:lnTo>
                    <a:pt x="108" y="10"/>
                  </a:lnTo>
                  <a:lnTo>
                    <a:pt x="114" y="13"/>
                  </a:lnTo>
                  <a:lnTo>
                    <a:pt x="119" y="18"/>
                  </a:lnTo>
                  <a:lnTo>
                    <a:pt x="125" y="23"/>
                  </a:lnTo>
                  <a:lnTo>
                    <a:pt x="129" y="29"/>
                  </a:lnTo>
                  <a:lnTo>
                    <a:pt x="133" y="35"/>
                  </a:lnTo>
                  <a:lnTo>
                    <a:pt x="137" y="42"/>
                  </a:lnTo>
                  <a:lnTo>
                    <a:pt x="140" y="49"/>
                  </a:lnTo>
                  <a:lnTo>
                    <a:pt x="142" y="57"/>
                  </a:lnTo>
                  <a:lnTo>
                    <a:pt x="144" y="64"/>
                  </a:lnTo>
                  <a:lnTo>
                    <a:pt x="145" y="72"/>
                  </a:lnTo>
                  <a:lnTo>
                    <a:pt x="145" y="81"/>
                  </a:lnTo>
                  <a:close/>
                </a:path>
              </a:pathLst>
            </a:custGeom>
            <a:solidFill>
              <a:srgbClr val="E87A41"/>
            </a:solidFill>
            <a:ln w="9525">
              <a:noFill/>
              <a:round/>
              <a:headEnd/>
              <a:tailEnd/>
            </a:ln>
          </p:spPr>
          <p:txBody>
            <a:bodyPr/>
            <a:lstStyle/>
            <a:p>
              <a:endParaRPr lang="en-US"/>
            </a:p>
          </p:txBody>
        </p:sp>
        <p:sp>
          <p:nvSpPr>
            <p:cNvPr id="45522" name="Freeform 459"/>
            <p:cNvSpPr>
              <a:spLocks/>
            </p:cNvSpPr>
            <p:nvPr/>
          </p:nvSpPr>
          <p:spPr bwMode="auto">
            <a:xfrm>
              <a:off x="4250" y="3888"/>
              <a:ext cx="28" cy="31"/>
            </a:xfrm>
            <a:custGeom>
              <a:avLst/>
              <a:gdLst>
                <a:gd name="T0" fmla="*/ 0 w 84"/>
                <a:gd name="T1" fmla="*/ 3 h 94"/>
                <a:gd name="T2" fmla="*/ 0 w 84"/>
                <a:gd name="T3" fmla="*/ 3 h 94"/>
                <a:gd name="T4" fmla="*/ 0 w 84"/>
                <a:gd name="T5" fmla="*/ 3 h 94"/>
                <a:gd name="T6" fmla="*/ 1 w 84"/>
                <a:gd name="T7" fmla="*/ 3 h 94"/>
                <a:gd name="T8" fmla="*/ 1 w 84"/>
                <a:gd name="T9" fmla="*/ 3 h 94"/>
                <a:gd name="T10" fmla="*/ 1 w 84"/>
                <a:gd name="T11" fmla="*/ 3 h 94"/>
                <a:gd name="T12" fmla="*/ 2 w 84"/>
                <a:gd name="T13" fmla="*/ 3 h 94"/>
                <a:gd name="T14" fmla="*/ 2 w 84"/>
                <a:gd name="T15" fmla="*/ 3 h 94"/>
                <a:gd name="T16" fmla="*/ 2 w 84"/>
                <a:gd name="T17" fmla="*/ 3 h 94"/>
                <a:gd name="T18" fmla="*/ 2 w 84"/>
                <a:gd name="T19" fmla="*/ 2 h 94"/>
                <a:gd name="T20" fmla="*/ 2 w 84"/>
                <a:gd name="T21" fmla="*/ 2 h 94"/>
                <a:gd name="T22" fmla="*/ 3 w 84"/>
                <a:gd name="T23" fmla="*/ 2 h 94"/>
                <a:gd name="T24" fmla="*/ 3 w 84"/>
                <a:gd name="T25" fmla="*/ 2 h 94"/>
                <a:gd name="T26" fmla="*/ 3 w 84"/>
                <a:gd name="T27" fmla="*/ 1 h 94"/>
                <a:gd name="T28" fmla="*/ 3 w 84"/>
                <a:gd name="T29" fmla="*/ 1 h 94"/>
                <a:gd name="T30" fmla="*/ 3 w 84"/>
                <a:gd name="T31" fmla="*/ 1 h 94"/>
                <a:gd name="T32" fmla="*/ 3 w 84"/>
                <a:gd name="T33" fmla="*/ 0 h 94"/>
                <a:gd name="T34" fmla="*/ 3 w 84"/>
                <a:gd name="T35" fmla="*/ 0 h 94"/>
                <a:gd name="T36" fmla="*/ 2 w 84"/>
                <a:gd name="T37" fmla="*/ 0 h 94"/>
                <a:gd name="T38" fmla="*/ 2 w 84"/>
                <a:gd name="T39" fmla="*/ 0 h 94"/>
                <a:gd name="T40" fmla="*/ 2 w 84"/>
                <a:gd name="T41" fmla="*/ 1 h 94"/>
                <a:gd name="T42" fmla="*/ 2 w 84"/>
                <a:gd name="T43" fmla="*/ 1 h 94"/>
                <a:gd name="T44" fmla="*/ 2 w 84"/>
                <a:gd name="T45" fmla="*/ 1 h 94"/>
                <a:gd name="T46" fmla="*/ 2 w 84"/>
                <a:gd name="T47" fmla="*/ 1 h 94"/>
                <a:gd name="T48" fmla="*/ 2 w 84"/>
                <a:gd name="T49" fmla="*/ 1 h 94"/>
                <a:gd name="T50" fmla="*/ 2 w 84"/>
                <a:gd name="T51" fmla="*/ 2 h 94"/>
                <a:gd name="T52" fmla="*/ 2 w 84"/>
                <a:gd name="T53" fmla="*/ 2 h 94"/>
                <a:gd name="T54" fmla="*/ 1 w 84"/>
                <a:gd name="T55" fmla="*/ 2 h 94"/>
                <a:gd name="T56" fmla="*/ 1 w 84"/>
                <a:gd name="T57" fmla="*/ 2 h 94"/>
                <a:gd name="T58" fmla="*/ 1 w 84"/>
                <a:gd name="T59" fmla="*/ 2 h 94"/>
                <a:gd name="T60" fmla="*/ 1 w 84"/>
                <a:gd name="T61" fmla="*/ 2 h 94"/>
                <a:gd name="T62" fmla="*/ 1 w 84"/>
                <a:gd name="T63" fmla="*/ 2 h 94"/>
                <a:gd name="T64" fmla="*/ 0 w 84"/>
                <a:gd name="T65" fmla="*/ 2 h 94"/>
                <a:gd name="T66" fmla="*/ 0 w 84"/>
                <a:gd name="T67" fmla="*/ 2 h 94"/>
                <a:gd name="T68" fmla="*/ 0 w 84"/>
                <a:gd name="T69" fmla="*/ 2 h 94"/>
                <a:gd name="T70" fmla="*/ 0 w 84"/>
                <a:gd name="T71" fmla="*/ 2 h 94"/>
                <a:gd name="T72" fmla="*/ 0 w 84"/>
                <a:gd name="T73" fmla="*/ 3 h 94"/>
                <a:gd name="T74" fmla="*/ 0 w 84"/>
                <a:gd name="T75" fmla="*/ 3 h 94"/>
                <a:gd name="T76" fmla="*/ 0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94"/>
                  </a:moveTo>
                  <a:lnTo>
                    <a:pt x="0" y="94"/>
                  </a:lnTo>
                  <a:lnTo>
                    <a:pt x="8" y="93"/>
                  </a:lnTo>
                  <a:lnTo>
                    <a:pt x="17" y="92"/>
                  </a:lnTo>
                  <a:lnTo>
                    <a:pt x="26" y="89"/>
                  </a:lnTo>
                  <a:lnTo>
                    <a:pt x="33" y="87"/>
                  </a:lnTo>
                  <a:lnTo>
                    <a:pt x="41" y="82"/>
                  </a:lnTo>
                  <a:lnTo>
                    <a:pt x="47" y="79"/>
                  </a:lnTo>
                  <a:lnTo>
                    <a:pt x="54" y="73"/>
                  </a:lnTo>
                  <a:lnTo>
                    <a:pt x="60" y="67"/>
                  </a:lnTo>
                  <a:lnTo>
                    <a:pt x="66" y="61"/>
                  </a:lnTo>
                  <a:lnTo>
                    <a:pt x="70" y="53"/>
                  </a:lnTo>
                  <a:lnTo>
                    <a:pt x="74" y="45"/>
                  </a:lnTo>
                  <a:lnTo>
                    <a:pt x="78" y="37"/>
                  </a:lnTo>
                  <a:lnTo>
                    <a:pt x="81" y="28"/>
                  </a:lnTo>
                  <a:lnTo>
                    <a:pt x="83" y="19"/>
                  </a:lnTo>
                  <a:lnTo>
                    <a:pt x="84" y="9"/>
                  </a:lnTo>
                  <a:lnTo>
                    <a:pt x="84" y="0"/>
                  </a:lnTo>
                  <a:lnTo>
                    <a:pt x="60" y="0"/>
                  </a:lnTo>
                  <a:lnTo>
                    <a:pt x="60" y="7"/>
                  </a:lnTo>
                  <a:lnTo>
                    <a:pt x="59" y="14"/>
                  </a:lnTo>
                  <a:lnTo>
                    <a:pt x="58" y="21"/>
                  </a:lnTo>
                  <a:lnTo>
                    <a:pt x="56" y="27"/>
                  </a:lnTo>
                  <a:lnTo>
                    <a:pt x="54" y="33"/>
                  </a:lnTo>
                  <a:lnTo>
                    <a:pt x="51" y="38"/>
                  </a:lnTo>
                  <a:lnTo>
                    <a:pt x="47" y="43"/>
                  </a:lnTo>
                  <a:lnTo>
                    <a:pt x="43" y="47"/>
                  </a:lnTo>
                  <a:lnTo>
                    <a:pt x="39" y="52"/>
                  </a:lnTo>
                  <a:lnTo>
                    <a:pt x="34" y="56"/>
                  </a:lnTo>
                  <a:lnTo>
                    <a:pt x="29" y="59"/>
                  </a:lnTo>
                  <a:lnTo>
                    <a:pt x="25" y="62"/>
                  </a:lnTo>
                  <a:lnTo>
                    <a:pt x="18" y="64"/>
                  </a:lnTo>
                  <a:lnTo>
                    <a:pt x="13" y="65"/>
                  </a:lnTo>
                  <a:lnTo>
                    <a:pt x="6" y="67"/>
                  </a:lnTo>
                  <a:lnTo>
                    <a:pt x="0" y="67"/>
                  </a:lnTo>
                  <a:lnTo>
                    <a:pt x="0" y="94"/>
                  </a:lnTo>
                  <a:close/>
                </a:path>
              </a:pathLst>
            </a:custGeom>
            <a:solidFill>
              <a:srgbClr val="1F1A17"/>
            </a:solidFill>
            <a:ln w="9525">
              <a:noFill/>
              <a:round/>
              <a:headEnd/>
              <a:tailEnd/>
            </a:ln>
          </p:spPr>
          <p:txBody>
            <a:bodyPr/>
            <a:lstStyle/>
            <a:p>
              <a:endParaRPr lang="en-US"/>
            </a:p>
          </p:txBody>
        </p:sp>
        <p:sp>
          <p:nvSpPr>
            <p:cNvPr id="45523" name="Freeform 460"/>
            <p:cNvSpPr>
              <a:spLocks/>
            </p:cNvSpPr>
            <p:nvPr/>
          </p:nvSpPr>
          <p:spPr bwMode="auto">
            <a:xfrm>
              <a:off x="4222" y="3888"/>
              <a:ext cx="28" cy="31"/>
            </a:xfrm>
            <a:custGeom>
              <a:avLst/>
              <a:gdLst>
                <a:gd name="T0" fmla="*/ 0 w 84"/>
                <a:gd name="T1" fmla="*/ 0 h 94"/>
                <a:gd name="T2" fmla="*/ 0 w 84"/>
                <a:gd name="T3" fmla="*/ 0 h 94"/>
                <a:gd name="T4" fmla="*/ 0 w 84"/>
                <a:gd name="T5" fmla="*/ 0 h 94"/>
                <a:gd name="T6" fmla="*/ 0 w 84"/>
                <a:gd name="T7" fmla="*/ 1 h 94"/>
                <a:gd name="T8" fmla="*/ 0 w 84"/>
                <a:gd name="T9" fmla="*/ 1 h 94"/>
                <a:gd name="T10" fmla="*/ 0 w 84"/>
                <a:gd name="T11" fmla="*/ 1 h 94"/>
                <a:gd name="T12" fmla="*/ 0 w 84"/>
                <a:gd name="T13" fmla="*/ 2 h 94"/>
                <a:gd name="T14" fmla="*/ 1 w 84"/>
                <a:gd name="T15" fmla="*/ 2 h 94"/>
                <a:gd name="T16" fmla="*/ 1 w 84"/>
                <a:gd name="T17" fmla="*/ 2 h 94"/>
                <a:gd name="T18" fmla="*/ 1 w 84"/>
                <a:gd name="T19" fmla="*/ 2 h 94"/>
                <a:gd name="T20" fmla="*/ 1 w 84"/>
                <a:gd name="T21" fmla="*/ 3 h 94"/>
                <a:gd name="T22" fmla="*/ 1 w 84"/>
                <a:gd name="T23" fmla="*/ 3 h 94"/>
                <a:gd name="T24" fmla="*/ 2 w 84"/>
                <a:gd name="T25" fmla="*/ 3 h 94"/>
                <a:gd name="T26" fmla="*/ 2 w 84"/>
                <a:gd name="T27" fmla="*/ 3 h 94"/>
                <a:gd name="T28" fmla="*/ 2 w 84"/>
                <a:gd name="T29" fmla="*/ 3 h 94"/>
                <a:gd name="T30" fmla="*/ 2 w 84"/>
                <a:gd name="T31" fmla="*/ 3 h 94"/>
                <a:gd name="T32" fmla="*/ 3 w 84"/>
                <a:gd name="T33" fmla="*/ 3 h 94"/>
                <a:gd name="T34" fmla="*/ 3 w 84"/>
                <a:gd name="T35" fmla="*/ 3 h 94"/>
                <a:gd name="T36" fmla="*/ 3 w 84"/>
                <a:gd name="T37" fmla="*/ 2 h 94"/>
                <a:gd name="T38" fmla="*/ 3 w 84"/>
                <a:gd name="T39" fmla="*/ 2 h 94"/>
                <a:gd name="T40" fmla="*/ 3 w 84"/>
                <a:gd name="T41" fmla="*/ 2 h 94"/>
                <a:gd name="T42" fmla="*/ 2 w 84"/>
                <a:gd name="T43" fmla="*/ 2 h 94"/>
                <a:gd name="T44" fmla="*/ 2 w 84"/>
                <a:gd name="T45" fmla="*/ 2 h 94"/>
                <a:gd name="T46" fmla="*/ 2 w 84"/>
                <a:gd name="T47" fmla="*/ 2 h 94"/>
                <a:gd name="T48" fmla="*/ 2 w 84"/>
                <a:gd name="T49" fmla="*/ 2 h 94"/>
                <a:gd name="T50" fmla="*/ 2 w 84"/>
                <a:gd name="T51" fmla="*/ 2 h 94"/>
                <a:gd name="T52" fmla="*/ 2 w 84"/>
                <a:gd name="T53" fmla="*/ 2 h 94"/>
                <a:gd name="T54" fmla="*/ 1 w 84"/>
                <a:gd name="T55" fmla="*/ 2 h 94"/>
                <a:gd name="T56" fmla="*/ 1 w 84"/>
                <a:gd name="T57" fmla="*/ 1 h 94"/>
                <a:gd name="T58" fmla="*/ 1 w 84"/>
                <a:gd name="T59" fmla="*/ 1 h 94"/>
                <a:gd name="T60" fmla="*/ 1 w 84"/>
                <a:gd name="T61" fmla="*/ 1 h 94"/>
                <a:gd name="T62" fmla="*/ 1 w 84"/>
                <a:gd name="T63" fmla="*/ 1 h 94"/>
                <a:gd name="T64" fmla="*/ 1 w 84"/>
                <a:gd name="T65" fmla="*/ 1 h 94"/>
                <a:gd name="T66" fmla="*/ 1 w 84"/>
                <a:gd name="T67" fmla="*/ 0 h 94"/>
                <a:gd name="T68" fmla="*/ 1 w 84"/>
                <a:gd name="T69" fmla="*/ 0 h 94"/>
                <a:gd name="T70" fmla="*/ 1 w 84"/>
                <a:gd name="T71" fmla="*/ 0 h 94"/>
                <a:gd name="T72" fmla="*/ 0 w 84"/>
                <a:gd name="T73" fmla="*/ 0 h 94"/>
                <a:gd name="T74" fmla="*/ 0 w 84"/>
                <a:gd name="T75" fmla="*/ 0 h 94"/>
                <a:gd name="T76" fmla="*/ 0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0"/>
                  </a:moveTo>
                  <a:lnTo>
                    <a:pt x="0" y="0"/>
                  </a:lnTo>
                  <a:lnTo>
                    <a:pt x="0" y="9"/>
                  </a:lnTo>
                  <a:lnTo>
                    <a:pt x="1" y="19"/>
                  </a:lnTo>
                  <a:lnTo>
                    <a:pt x="3" y="28"/>
                  </a:lnTo>
                  <a:lnTo>
                    <a:pt x="6" y="37"/>
                  </a:lnTo>
                  <a:lnTo>
                    <a:pt x="9" y="45"/>
                  </a:lnTo>
                  <a:lnTo>
                    <a:pt x="14" y="53"/>
                  </a:lnTo>
                  <a:lnTo>
                    <a:pt x="18" y="61"/>
                  </a:lnTo>
                  <a:lnTo>
                    <a:pt x="23" y="67"/>
                  </a:lnTo>
                  <a:lnTo>
                    <a:pt x="30" y="73"/>
                  </a:lnTo>
                  <a:lnTo>
                    <a:pt x="36" y="79"/>
                  </a:lnTo>
                  <a:lnTo>
                    <a:pt x="43" y="82"/>
                  </a:lnTo>
                  <a:lnTo>
                    <a:pt x="50" y="87"/>
                  </a:lnTo>
                  <a:lnTo>
                    <a:pt x="58" y="89"/>
                  </a:lnTo>
                  <a:lnTo>
                    <a:pt x="67" y="92"/>
                  </a:lnTo>
                  <a:lnTo>
                    <a:pt x="75" y="93"/>
                  </a:lnTo>
                  <a:lnTo>
                    <a:pt x="84" y="94"/>
                  </a:lnTo>
                  <a:lnTo>
                    <a:pt x="84" y="67"/>
                  </a:lnTo>
                  <a:lnTo>
                    <a:pt x="77" y="67"/>
                  </a:lnTo>
                  <a:lnTo>
                    <a:pt x="71" y="65"/>
                  </a:lnTo>
                  <a:lnTo>
                    <a:pt x="65" y="64"/>
                  </a:lnTo>
                  <a:lnTo>
                    <a:pt x="59" y="62"/>
                  </a:lnTo>
                  <a:lnTo>
                    <a:pt x="55" y="59"/>
                  </a:lnTo>
                  <a:lnTo>
                    <a:pt x="49" y="56"/>
                  </a:lnTo>
                  <a:lnTo>
                    <a:pt x="45" y="52"/>
                  </a:lnTo>
                  <a:lnTo>
                    <a:pt x="41" y="47"/>
                  </a:lnTo>
                  <a:lnTo>
                    <a:pt x="36" y="43"/>
                  </a:lnTo>
                  <a:lnTo>
                    <a:pt x="33" y="38"/>
                  </a:lnTo>
                  <a:lnTo>
                    <a:pt x="30" y="33"/>
                  </a:lnTo>
                  <a:lnTo>
                    <a:pt x="28" y="27"/>
                  </a:lnTo>
                  <a:lnTo>
                    <a:pt x="25" y="21"/>
                  </a:lnTo>
                  <a:lnTo>
                    <a:pt x="24" y="14"/>
                  </a:lnTo>
                  <a:lnTo>
                    <a:pt x="23" y="7"/>
                  </a:lnTo>
                  <a:lnTo>
                    <a:pt x="23" y="0"/>
                  </a:lnTo>
                  <a:lnTo>
                    <a:pt x="0" y="0"/>
                  </a:lnTo>
                  <a:close/>
                </a:path>
              </a:pathLst>
            </a:custGeom>
            <a:solidFill>
              <a:srgbClr val="1F1A17"/>
            </a:solidFill>
            <a:ln w="9525">
              <a:noFill/>
              <a:round/>
              <a:headEnd/>
              <a:tailEnd/>
            </a:ln>
          </p:spPr>
          <p:txBody>
            <a:bodyPr/>
            <a:lstStyle/>
            <a:p>
              <a:endParaRPr lang="en-US"/>
            </a:p>
          </p:txBody>
        </p:sp>
        <p:sp>
          <p:nvSpPr>
            <p:cNvPr id="45524" name="Freeform 461"/>
            <p:cNvSpPr>
              <a:spLocks/>
            </p:cNvSpPr>
            <p:nvPr/>
          </p:nvSpPr>
          <p:spPr bwMode="auto">
            <a:xfrm>
              <a:off x="4222" y="3857"/>
              <a:ext cx="28" cy="31"/>
            </a:xfrm>
            <a:custGeom>
              <a:avLst/>
              <a:gdLst>
                <a:gd name="T0" fmla="*/ 3 w 84"/>
                <a:gd name="T1" fmla="*/ 0 h 94"/>
                <a:gd name="T2" fmla="*/ 3 w 84"/>
                <a:gd name="T3" fmla="*/ 0 h 94"/>
                <a:gd name="T4" fmla="*/ 3 w 84"/>
                <a:gd name="T5" fmla="*/ 0 h 94"/>
                <a:gd name="T6" fmla="*/ 2 w 84"/>
                <a:gd name="T7" fmla="*/ 0 h 94"/>
                <a:gd name="T8" fmla="*/ 2 w 84"/>
                <a:gd name="T9" fmla="*/ 0 h 94"/>
                <a:gd name="T10" fmla="*/ 2 w 84"/>
                <a:gd name="T11" fmla="*/ 0 h 94"/>
                <a:gd name="T12" fmla="*/ 2 w 84"/>
                <a:gd name="T13" fmla="*/ 0 h 94"/>
                <a:gd name="T14" fmla="*/ 1 w 84"/>
                <a:gd name="T15" fmla="*/ 1 h 94"/>
                <a:gd name="T16" fmla="*/ 1 w 84"/>
                <a:gd name="T17" fmla="*/ 1 h 94"/>
                <a:gd name="T18" fmla="*/ 1 w 84"/>
                <a:gd name="T19" fmla="*/ 1 h 94"/>
                <a:gd name="T20" fmla="*/ 1 w 84"/>
                <a:gd name="T21" fmla="*/ 1 h 94"/>
                <a:gd name="T22" fmla="*/ 1 w 84"/>
                <a:gd name="T23" fmla="*/ 2 h 94"/>
                <a:gd name="T24" fmla="*/ 0 w 84"/>
                <a:gd name="T25" fmla="*/ 2 h 94"/>
                <a:gd name="T26" fmla="*/ 0 w 84"/>
                <a:gd name="T27" fmla="*/ 2 h 94"/>
                <a:gd name="T28" fmla="*/ 0 w 84"/>
                <a:gd name="T29" fmla="*/ 2 h 94"/>
                <a:gd name="T30" fmla="*/ 0 w 84"/>
                <a:gd name="T31" fmla="*/ 3 h 94"/>
                <a:gd name="T32" fmla="*/ 0 w 84"/>
                <a:gd name="T33" fmla="*/ 3 h 94"/>
                <a:gd name="T34" fmla="*/ 0 w 84"/>
                <a:gd name="T35" fmla="*/ 3 h 94"/>
                <a:gd name="T36" fmla="*/ 1 w 84"/>
                <a:gd name="T37" fmla="*/ 3 h 94"/>
                <a:gd name="T38" fmla="*/ 1 w 84"/>
                <a:gd name="T39" fmla="*/ 3 h 94"/>
                <a:gd name="T40" fmla="*/ 1 w 84"/>
                <a:gd name="T41" fmla="*/ 3 h 94"/>
                <a:gd name="T42" fmla="*/ 1 w 84"/>
                <a:gd name="T43" fmla="*/ 3 h 94"/>
                <a:gd name="T44" fmla="*/ 1 w 84"/>
                <a:gd name="T45" fmla="*/ 2 h 94"/>
                <a:gd name="T46" fmla="*/ 1 w 84"/>
                <a:gd name="T47" fmla="*/ 2 h 94"/>
                <a:gd name="T48" fmla="*/ 1 w 84"/>
                <a:gd name="T49" fmla="*/ 2 h 94"/>
                <a:gd name="T50" fmla="*/ 1 w 84"/>
                <a:gd name="T51" fmla="*/ 2 h 94"/>
                <a:gd name="T52" fmla="*/ 2 w 84"/>
                <a:gd name="T53" fmla="*/ 2 h 94"/>
                <a:gd name="T54" fmla="*/ 2 w 84"/>
                <a:gd name="T55" fmla="*/ 2 h 94"/>
                <a:gd name="T56" fmla="*/ 2 w 84"/>
                <a:gd name="T57" fmla="*/ 1 h 94"/>
                <a:gd name="T58" fmla="*/ 2 w 84"/>
                <a:gd name="T59" fmla="*/ 1 h 94"/>
                <a:gd name="T60" fmla="*/ 2 w 84"/>
                <a:gd name="T61" fmla="*/ 1 h 94"/>
                <a:gd name="T62" fmla="*/ 2 w 84"/>
                <a:gd name="T63" fmla="*/ 1 h 94"/>
                <a:gd name="T64" fmla="*/ 3 w 84"/>
                <a:gd name="T65" fmla="*/ 1 h 94"/>
                <a:gd name="T66" fmla="*/ 3 w 84"/>
                <a:gd name="T67" fmla="*/ 1 h 94"/>
                <a:gd name="T68" fmla="*/ 3 w 84"/>
                <a:gd name="T69" fmla="*/ 1 h 94"/>
                <a:gd name="T70" fmla="*/ 3 w 84"/>
                <a:gd name="T71" fmla="*/ 1 h 94"/>
                <a:gd name="T72" fmla="*/ 3 w 84"/>
                <a:gd name="T73" fmla="*/ 0 h 94"/>
                <a:gd name="T74" fmla="*/ 3 w 84"/>
                <a:gd name="T75" fmla="*/ 0 h 94"/>
                <a:gd name="T76" fmla="*/ 3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0"/>
                  </a:moveTo>
                  <a:lnTo>
                    <a:pt x="84" y="0"/>
                  </a:lnTo>
                  <a:lnTo>
                    <a:pt x="75" y="0"/>
                  </a:lnTo>
                  <a:lnTo>
                    <a:pt x="67" y="1"/>
                  </a:lnTo>
                  <a:lnTo>
                    <a:pt x="58" y="4"/>
                  </a:lnTo>
                  <a:lnTo>
                    <a:pt x="50" y="7"/>
                  </a:lnTo>
                  <a:lnTo>
                    <a:pt x="43" y="11"/>
                  </a:lnTo>
                  <a:lnTo>
                    <a:pt x="36" y="16"/>
                  </a:lnTo>
                  <a:lnTo>
                    <a:pt x="30" y="20"/>
                  </a:lnTo>
                  <a:lnTo>
                    <a:pt x="23" y="26"/>
                  </a:lnTo>
                  <a:lnTo>
                    <a:pt x="18" y="34"/>
                  </a:lnTo>
                  <a:lnTo>
                    <a:pt x="14" y="41"/>
                  </a:lnTo>
                  <a:lnTo>
                    <a:pt x="9" y="48"/>
                  </a:lnTo>
                  <a:lnTo>
                    <a:pt x="6" y="56"/>
                  </a:lnTo>
                  <a:lnTo>
                    <a:pt x="3" y="66"/>
                  </a:lnTo>
                  <a:lnTo>
                    <a:pt x="1" y="74"/>
                  </a:lnTo>
                  <a:lnTo>
                    <a:pt x="0" y="84"/>
                  </a:lnTo>
                  <a:lnTo>
                    <a:pt x="0" y="94"/>
                  </a:lnTo>
                  <a:lnTo>
                    <a:pt x="23" y="94"/>
                  </a:lnTo>
                  <a:lnTo>
                    <a:pt x="23" y="86"/>
                  </a:lnTo>
                  <a:lnTo>
                    <a:pt x="24" y="79"/>
                  </a:lnTo>
                  <a:lnTo>
                    <a:pt x="25" y="73"/>
                  </a:lnTo>
                  <a:lnTo>
                    <a:pt x="28" y="67"/>
                  </a:lnTo>
                  <a:lnTo>
                    <a:pt x="30" y="61"/>
                  </a:lnTo>
                  <a:lnTo>
                    <a:pt x="33" y="55"/>
                  </a:lnTo>
                  <a:lnTo>
                    <a:pt x="36" y="50"/>
                  </a:lnTo>
                  <a:lnTo>
                    <a:pt x="41" y="46"/>
                  </a:lnTo>
                  <a:lnTo>
                    <a:pt x="45" y="42"/>
                  </a:lnTo>
                  <a:lnTo>
                    <a:pt x="49" y="37"/>
                  </a:lnTo>
                  <a:lnTo>
                    <a:pt x="55" y="35"/>
                  </a:lnTo>
                  <a:lnTo>
                    <a:pt x="59" y="31"/>
                  </a:lnTo>
                  <a:lnTo>
                    <a:pt x="65" y="30"/>
                  </a:lnTo>
                  <a:lnTo>
                    <a:pt x="71" y="28"/>
                  </a:lnTo>
                  <a:lnTo>
                    <a:pt x="77" y="26"/>
                  </a:lnTo>
                  <a:lnTo>
                    <a:pt x="84" y="26"/>
                  </a:lnTo>
                  <a:lnTo>
                    <a:pt x="84" y="0"/>
                  </a:lnTo>
                  <a:close/>
                </a:path>
              </a:pathLst>
            </a:custGeom>
            <a:solidFill>
              <a:srgbClr val="1F1A17"/>
            </a:solidFill>
            <a:ln w="9525">
              <a:noFill/>
              <a:round/>
              <a:headEnd/>
              <a:tailEnd/>
            </a:ln>
          </p:spPr>
          <p:txBody>
            <a:bodyPr/>
            <a:lstStyle/>
            <a:p>
              <a:endParaRPr lang="en-US"/>
            </a:p>
          </p:txBody>
        </p:sp>
        <p:sp>
          <p:nvSpPr>
            <p:cNvPr id="45525" name="Freeform 462"/>
            <p:cNvSpPr>
              <a:spLocks/>
            </p:cNvSpPr>
            <p:nvPr/>
          </p:nvSpPr>
          <p:spPr bwMode="auto">
            <a:xfrm>
              <a:off x="4250" y="3857"/>
              <a:ext cx="28" cy="31"/>
            </a:xfrm>
            <a:custGeom>
              <a:avLst/>
              <a:gdLst>
                <a:gd name="T0" fmla="*/ 3 w 84"/>
                <a:gd name="T1" fmla="*/ 3 h 94"/>
                <a:gd name="T2" fmla="*/ 3 w 84"/>
                <a:gd name="T3" fmla="*/ 3 h 94"/>
                <a:gd name="T4" fmla="*/ 3 w 84"/>
                <a:gd name="T5" fmla="*/ 3 h 94"/>
                <a:gd name="T6" fmla="*/ 3 w 84"/>
                <a:gd name="T7" fmla="*/ 3 h 94"/>
                <a:gd name="T8" fmla="*/ 3 w 84"/>
                <a:gd name="T9" fmla="*/ 2 h 94"/>
                <a:gd name="T10" fmla="*/ 3 w 84"/>
                <a:gd name="T11" fmla="*/ 2 h 94"/>
                <a:gd name="T12" fmla="*/ 3 w 84"/>
                <a:gd name="T13" fmla="*/ 2 h 94"/>
                <a:gd name="T14" fmla="*/ 3 w 84"/>
                <a:gd name="T15" fmla="*/ 2 h 94"/>
                <a:gd name="T16" fmla="*/ 2 w 84"/>
                <a:gd name="T17" fmla="*/ 1 h 94"/>
                <a:gd name="T18" fmla="*/ 2 w 84"/>
                <a:gd name="T19" fmla="*/ 1 h 94"/>
                <a:gd name="T20" fmla="*/ 2 w 84"/>
                <a:gd name="T21" fmla="*/ 1 h 94"/>
                <a:gd name="T22" fmla="*/ 2 w 84"/>
                <a:gd name="T23" fmla="*/ 1 h 94"/>
                <a:gd name="T24" fmla="*/ 2 w 84"/>
                <a:gd name="T25" fmla="*/ 0 h 94"/>
                <a:gd name="T26" fmla="*/ 1 w 84"/>
                <a:gd name="T27" fmla="*/ 0 h 94"/>
                <a:gd name="T28" fmla="*/ 1 w 84"/>
                <a:gd name="T29" fmla="*/ 0 h 94"/>
                <a:gd name="T30" fmla="*/ 1 w 84"/>
                <a:gd name="T31" fmla="*/ 0 h 94"/>
                <a:gd name="T32" fmla="*/ 0 w 84"/>
                <a:gd name="T33" fmla="*/ 0 h 94"/>
                <a:gd name="T34" fmla="*/ 0 w 84"/>
                <a:gd name="T35" fmla="*/ 0 h 94"/>
                <a:gd name="T36" fmla="*/ 0 w 84"/>
                <a:gd name="T37" fmla="*/ 1 h 94"/>
                <a:gd name="T38" fmla="*/ 0 w 84"/>
                <a:gd name="T39" fmla="*/ 1 h 94"/>
                <a:gd name="T40" fmla="*/ 0 w 84"/>
                <a:gd name="T41" fmla="*/ 1 h 94"/>
                <a:gd name="T42" fmla="*/ 1 w 84"/>
                <a:gd name="T43" fmla="*/ 1 h 94"/>
                <a:gd name="T44" fmla="*/ 1 w 84"/>
                <a:gd name="T45" fmla="*/ 1 h 94"/>
                <a:gd name="T46" fmla="*/ 1 w 84"/>
                <a:gd name="T47" fmla="*/ 1 h 94"/>
                <a:gd name="T48" fmla="*/ 1 w 84"/>
                <a:gd name="T49" fmla="*/ 1 h 94"/>
                <a:gd name="T50" fmla="*/ 1 w 84"/>
                <a:gd name="T51" fmla="*/ 2 h 94"/>
                <a:gd name="T52" fmla="*/ 2 w 84"/>
                <a:gd name="T53" fmla="*/ 2 h 94"/>
                <a:gd name="T54" fmla="*/ 2 w 84"/>
                <a:gd name="T55" fmla="*/ 2 h 94"/>
                <a:gd name="T56" fmla="*/ 2 w 84"/>
                <a:gd name="T57" fmla="*/ 2 h 94"/>
                <a:gd name="T58" fmla="*/ 2 w 84"/>
                <a:gd name="T59" fmla="*/ 2 h 94"/>
                <a:gd name="T60" fmla="*/ 2 w 84"/>
                <a:gd name="T61" fmla="*/ 2 h 94"/>
                <a:gd name="T62" fmla="*/ 2 w 84"/>
                <a:gd name="T63" fmla="*/ 3 h 94"/>
                <a:gd name="T64" fmla="*/ 2 w 84"/>
                <a:gd name="T65" fmla="*/ 3 h 94"/>
                <a:gd name="T66" fmla="*/ 2 w 84"/>
                <a:gd name="T67" fmla="*/ 3 h 94"/>
                <a:gd name="T68" fmla="*/ 2 w 84"/>
                <a:gd name="T69" fmla="*/ 3 h 94"/>
                <a:gd name="T70" fmla="*/ 2 w 84"/>
                <a:gd name="T71" fmla="*/ 3 h 94"/>
                <a:gd name="T72" fmla="*/ 3 w 84"/>
                <a:gd name="T73" fmla="*/ 3 h 94"/>
                <a:gd name="T74" fmla="*/ 3 w 84"/>
                <a:gd name="T75" fmla="*/ 3 h 94"/>
                <a:gd name="T76" fmla="*/ 3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94"/>
                  </a:moveTo>
                  <a:lnTo>
                    <a:pt x="84" y="94"/>
                  </a:lnTo>
                  <a:lnTo>
                    <a:pt x="84" y="84"/>
                  </a:lnTo>
                  <a:lnTo>
                    <a:pt x="83" y="74"/>
                  </a:lnTo>
                  <a:lnTo>
                    <a:pt x="81" y="66"/>
                  </a:lnTo>
                  <a:lnTo>
                    <a:pt x="78" y="56"/>
                  </a:lnTo>
                  <a:lnTo>
                    <a:pt x="74" y="48"/>
                  </a:lnTo>
                  <a:lnTo>
                    <a:pt x="70" y="41"/>
                  </a:lnTo>
                  <a:lnTo>
                    <a:pt x="66" y="34"/>
                  </a:lnTo>
                  <a:lnTo>
                    <a:pt x="60" y="26"/>
                  </a:lnTo>
                  <a:lnTo>
                    <a:pt x="54" y="20"/>
                  </a:lnTo>
                  <a:lnTo>
                    <a:pt x="47" y="16"/>
                  </a:lnTo>
                  <a:lnTo>
                    <a:pt x="41" y="11"/>
                  </a:lnTo>
                  <a:lnTo>
                    <a:pt x="33" y="7"/>
                  </a:lnTo>
                  <a:lnTo>
                    <a:pt x="26" y="4"/>
                  </a:lnTo>
                  <a:lnTo>
                    <a:pt x="17" y="1"/>
                  </a:lnTo>
                  <a:lnTo>
                    <a:pt x="8" y="0"/>
                  </a:lnTo>
                  <a:lnTo>
                    <a:pt x="0" y="0"/>
                  </a:lnTo>
                  <a:lnTo>
                    <a:pt x="0" y="26"/>
                  </a:lnTo>
                  <a:lnTo>
                    <a:pt x="6" y="26"/>
                  </a:lnTo>
                  <a:lnTo>
                    <a:pt x="13" y="28"/>
                  </a:lnTo>
                  <a:lnTo>
                    <a:pt x="18" y="30"/>
                  </a:lnTo>
                  <a:lnTo>
                    <a:pt x="25" y="31"/>
                  </a:lnTo>
                  <a:lnTo>
                    <a:pt x="29" y="35"/>
                  </a:lnTo>
                  <a:lnTo>
                    <a:pt x="34" y="37"/>
                  </a:lnTo>
                  <a:lnTo>
                    <a:pt x="39" y="42"/>
                  </a:lnTo>
                  <a:lnTo>
                    <a:pt x="43" y="46"/>
                  </a:lnTo>
                  <a:lnTo>
                    <a:pt x="47" y="50"/>
                  </a:lnTo>
                  <a:lnTo>
                    <a:pt x="51" y="55"/>
                  </a:lnTo>
                  <a:lnTo>
                    <a:pt x="54" y="61"/>
                  </a:lnTo>
                  <a:lnTo>
                    <a:pt x="56" y="67"/>
                  </a:lnTo>
                  <a:lnTo>
                    <a:pt x="58" y="73"/>
                  </a:lnTo>
                  <a:lnTo>
                    <a:pt x="59" y="79"/>
                  </a:lnTo>
                  <a:lnTo>
                    <a:pt x="60" y="86"/>
                  </a:lnTo>
                  <a:lnTo>
                    <a:pt x="60" y="94"/>
                  </a:lnTo>
                  <a:lnTo>
                    <a:pt x="84" y="94"/>
                  </a:lnTo>
                  <a:close/>
                </a:path>
              </a:pathLst>
            </a:custGeom>
            <a:solidFill>
              <a:srgbClr val="1F1A17"/>
            </a:solidFill>
            <a:ln w="9525">
              <a:noFill/>
              <a:round/>
              <a:headEnd/>
              <a:tailEnd/>
            </a:ln>
          </p:spPr>
          <p:txBody>
            <a:bodyPr/>
            <a:lstStyle/>
            <a:p>
              <a:endParaRPr lang="en-US"/>
            </a:p>
          </p:txBody>
        </p:sp>
        <p:sp>
          <p:nvSpPr>
            <p:cNvPr id="45526" name="Freeform 463"/>
            <p:cNvSpPr>
              <a:spLocks/>
            </p:cNvSpPr>
            <p:nvPr/>
          </p:nvSpPr>
          <p:spPr bwMode="auto">
            <a:xfrm>
              <a:off x="4430" y="3640"/>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527" name="Freeform 464"/>
            <p:cNvSpPr>
              <a:spLocks/>
            </p:cNvSpPr>
            <p:nvPr/>
          </p:nvSpPr>
          <p:spPr bwMode="auto">
            <a:xfrm>
              <a:off x="4459" y="3673"/>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528" name="Freeform 465"/>
            <p:cNvSpPr>
              <a:spLocks/>
            </p:cNvSpPr>
            <p:nvPr/>
          </p:nvSpPr>
          <p:spPr bwMode="auto">
            <a:xfrm>
              <a:off x="4426" y="3673"/>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529" name="Freeform 466"/>
            <p:cNvSpPr>
              <a:spLocks/>
            </p:cNvSpPr>
            <p:nvPr/>
          </p:nvSpPr>
          <p:spPr bwMode="auto">
            <a:xfrm>
              <a:off x="4426" y="3635"/>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530" name="Freeform 467"/>
            <p:cNvSpPr>
              <a:spLocks/>
            </p:cNvSpPr>
            <p:nvPr/>
          </p:nvSpPr>
          <p:spPr bwMode="auto">
            <a:xfrm>
              <a:off x="4459" y="3635"/>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sp>
          <p:nvSpPr>
            <p:cNvPr id="45531" name="Freeform 468"/>
            <p:cNvSpPr>
              <a:spLocks/>
            </p:cNvSpPr>
            <p:nvPr/>
          </p:nvSpPr>
          <p:spPr bwMode="auto">
            <a:xfrm>
              <a:off x="4039" y="3911"/>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4"/>
                  </a:lnTo>
                  <a:lnTo>
                    <a:pt x="124" y="91"/>
                  </a:lnTo>
                  <a:lnTo>
                    <a:pt x="122" y="98"/>
                  </a:lnTo>
                  <a:lnTo>
                    <a:pt x="120" y="104"/>
                  </a:lnTo>
                  <a:lnTo>
                    <a:pt x="117" y="110"/>
                  </a:lnTo>
                  <a:lnTo>
                    <a:pt x="113" y="115"/>
                  </a:lnTo>
                  <a:lnTo>
                    <a:pt x="109" y="120"/>
                  </a:lnTo>
                  <a:lnTo>
                    <a:pt x="105" y="125"/>
                  </a:lnTo>
                  <a:lnTo>
                    <a:pt x="99" y="128"/>
                  </a:lnTo>
                  <a:lnTo>
                    <a:pt x="94" y="132"/>
                  </a:lnTo>
                  <a:lnTo>
                    <a:pt x="89" y="135"/>
                  </a:lnTo>
                  <a:lnTo>
                    <a:pt x="83" y="137"/>
                  </a:lnTo>
                  <a:lnTo>
                    <a:pt x="77" y="139"/>
                  </a:lnTo>
                  <a:lnTo>
                    <a:pt x="70" y="140"/>
                  </a:lnTo>
                  <a:lnTo>
                    <a:pt x="64" y="140"/>
                  </a:lnTo>
                  <a:lnTo>
                    <a:pt x="57" y="140"/>
                  </a:lnTo>
                  <a:lnTo>
                    <a:pt x="51" y="139"/>
                  </a:lnTo>
                  <a:lnTo>
                    <a:pt x="44" y="137"/>
                  </a:lnTo>
                  <a:lnTo>
                    <a:pt x="39" y="135"/>
                  </a:lnTo>
                  <a:lnTo>
                    <a:pt x="32" y="132"/>
                  </a:lnTo>
                  <a:lnTo>
                    <a:pt x="28" y="128"/>
                  </a:lnTo>
                  <a:lnTo>
                    <a:pt x="23" y="125"/>
                  </a:lnTo>
                  <a:lnTo>
                    <a:pt x="18" y="120"/>
                  </a:lnTo>
                  <a:lnTo>
                    <a:pt x="14" y="115"/>
                  </a:lnTo>
                  <a:lnTo>
                    <a:pt x="11" y="110"/>
                  </a:lnTo>
                  <a:lnTo>
                    <a:pt x="8" y="104"/>
                  </a:lnTo>
                  <a:lnTo>
                    <a:pt x="5" y="98"/>
                  </a:lnTo>
                  <a:lnTo>
                    <a:pt x="3" y="91"/>
                  </a:lnTo>
                  <a:lnTo>
                    <a:pt x="1" y="84"/>
                  </a:lnTo>
                  <a:lnTo>
                    <a:pt x="1" y="77"/>
                  </a:lnTo>
                  <a:lnTo>
                    <a:pt x="0" y="70"/>
                  </a:lnTo>
                  <a:lnTo>
                    <a:pt x="1" y="62"/>
                  </a:lnTo>
                  <a:lnTo>
                    <a:pt x="1" y="55"/>
                  </a:lnTo>
                  <a:lnTo>
                    <a:pt x="3" y="48"/>
                  </a:lnTo>
                  <a:lnTo>
                    <a:pt x="5" y="42"/>
                  </a:lnTo>
                  <a:lnTo>
                    <a:pt x="8" y="36"/>
                  </a:lnTo>
                  <a:lnTo>
                    <a:pt x="11" y="30"/>
                  </a:lnTo>
                  <a:lnTo>
                    <a:pt x="14" y="24"/>
                  </a:lnTo>
                  <a:lnTo>
                    <a:pt x="18" y="19"/>
                  </a:lnTo>
                  <a:lnTo>
                    <a:pt x="23" y="16"/>
                  </a:lnTo>
                  <a:lnTo>
                    <a:pt x="28" y="11"/>
                  </a:lnTo>
                  <a:lnTo>
                    <a:pt x="32" y="7"/>
                  </a:lnTo>
                  <a:lnTo>
                    <a:pt x="39" y="5"/>
                  </a:lnTo>
                  <a:lnTo>
                    <a:pt x="44" y="2"/>
                  </a:lnTo>
                  <a:lnTo>
                    <a:pt x="51" y="1"/>
                  </a:lnTo>
                  <a:lnTo>
                    <a:pt x="57" y="0"/>
                  </a:lnTo>
                  <a:lnTo>
                    <a:pt x="64" y="0"/>
                  </a:lnTo>
                  <a:lnTo>
                    <a:pt x="70" y="0"/>
                  </a:lnTo>
                  <a:lnTo>
                    <a:pt x="77" y="1"/>
                  </a:lnTo>
                  <a:lnTo>
                    <a:pt x="83" y="2"/>
                  </a:lnTo>
                  <a:lnTo>
                    <a:pt x="89" y="5"/>
                  </a:lnTo>
                  <a:lnTo>
                    <a:pt x="94" y="7"/>
                  </a:lnTo>
                  <a:lnTo>
                    <a:pt x="99" y="11"/>
                  </a:lnTo>
                  <a:lnTo>
                    <a:pt x="105" y="16"/>
                  </a:lnTo>
                  <a:lnTo>
                    <a:pt x="109" y="19"/>
                  </a:lnTo>
                  <a:lnTo>
                    <a:pt x="113" y="24"/>
                  </a:lnTo>
                  <a:lnTo>
                    <a:pt x="117" y="30"/>
                  </a:lnTo>
                  <a:lnTo>
                    <a:pt x="120" y="36"/>
                  </a:lnTo>
                  <a:lnTo>
                    <a:pt x="122" y="42"/>
                  </a:lnTo>
                  <a:lnTo>
                    <a:pt x="124" y="48"/>
                  </a:lnTo>
                  <a:lnTo>
                    <a:pt x="126" y="55"/>
                  </a:lnTo>
                  <a:lnTo>
                    <a:pt x="126" y="62"/>
                  </a:lnTo>
                  <a:lnTo>
                    <a:pt x="127" y="70"/>
                  </a:lnTo>
                  <a:close/>
                </a:path>
              </a:pathLst>
            </a:custGeom>
            <a:solidFill>
              <a:srgbClr val="E87A41"/>
            </a:solidFill>
            <a:ln w="9525">
              <a:noFill/>
              <a:round/>
              <a:headEnd/>
              <a:tailEnd/>
            </a:ln>
          </p:spPr>
          <p:txBody>
            <a:bodyPr/>
            <a:lstStyle/>
            <a:p>
              <a:endParaRPr lang="en-US"/>
            </a:p>
          </p:txBody>
        </p:sp>
        <p:sp>
          <p:nvSpPr>
            <p:cNvPr id="45532" name="Freeform 469"/>
            <p:cNvSpPr>
              <a:spLocks/>
            </p:cNvSpPr>
            <p:nvPr/>
          </p:nvSpPr>
          <p:spPr bwMode="auto">
            <a:xfrm>
              <a:off x="4060" y="3934"/>
              <a:ext cx="25" cy="28"/>
            </a:xfrm>
            <a:custGeom>
              <a:avLst/>
              <a:gdLst>
                <a:gd name="T0" fmla="*/ 0 w 75"/>
                <a:gd name="T1" fmla="*/ 3 h 83"/>
                <a:gd name="T2" fmla="*/ 0 w 75"/>
                <a:gd name="T3" fmla="*/ 3 h 83"/>
                <a:gd name="T4" fmla="*/ 0 w 75"/>
                <a:gd name="T5" fmla="*/ 3 h 83"/>
                <a:gd name="T6" fmla="*/ 1 w 75"/>
                <a:gd name="T7" fmla="*/ 3 h 83"/>
                <a:gd name="T8" fmla="*/ 1 w 75"/>
                <a:gd name="T9" fmla="*/ 3 h 83"/>
                <a:gd name="T10" fmla="*/ 1 w 75"/>
                <a:gd name="T11" fmla="*/ 3 h 83"/>
                <a:gd name="T12" fmla="*/ 1 w 75"/>
                <a:gd name="T13" fmla="*/ 3 h 83"/>
                <a:gd name="T14" fmla="*/ 2 w 75"/>
                <a:gd name="T15" fmla="*/ 3 h 83"/>
                <a:gd name="T16" fmla="*/ 2 w 75"/>
                <a:gd name="T17" fmla="*/ 2 h 83"/>
                <a:gd name="T18" fmla="*/ 2 w 75"/>
                <a:gd name="T19" fmla="*/ 2 h 83"/>
                <a:gd name="T20" fmla="*/ 2 w 75"/>
                <a:gd name="T21" fmla="*/ 2 h 83"/>
                <a:gd name="T22" fmla="*/ 2 w 75"/>
                <a:gd name="T23" fmla="*/ 2 h 83"/>
                <a:gd name="T24" fmla="*/ 2 w 75"/>
                <a:gd name="T25" fmla="*/ 1 h 83"/>
                <a:gd name="T26" fmla="*/ 3 w 75"/>
                <a:gd name="T27" fmla="*/ 1 h 83"/>
                <a:gd name="T28" fmla="*/ 3 w 75"/>
                <a:gd name="T29" fmla="*/ 1 h 83"/>
                <a:gd name="T30" fmla="*/ 3 w 75"/>
                <a:gd name="T31" fmla="*/ 1 h 83"/>
                <a:gd name="T32" fmla="*/ 3 w 75"/>
                <a:gd name="T33" fmla="*/ 0 h 83"/>
                <a:gd name="T34" fmla="*/ 3 w 75"/>
                <a:gd name="T35" fmla="*/ 0 h 83"/>
                <a:gd name="T36" fmla="*/ 2 w 75"/>
                <a:gd name="T37" fmla="*/ 0 h 83"/>
                <a:gd name="T38" fmla="*/ 2 w 75"/>
                <a:gd name="T39" fmla="*/ 0 h 83"/>
                <a:gd name="T40" fmla="*/ 2 w 75"/>
                <a:gd name="T41" fmla="*/ 0 h 83"/>
                <a:gd name="T42" fmla="*/ 2 w 75"/>
                <a:gd name="T43" fmla="*/ 1 h 83"/>
                <a:gd name="T44" fmla="*/ 2 w 75"/>
                <a:gd name="T45" fmla="*/ 1 h 83"/>
                <a:gd name="T46" fmla="*/ 2 w 75"/>
                <a:gd name="T47" fmla="*/ 1 h 83"/>
                <a:gd name="T48" fmla="*/ 2 w 75"/>
                <a:gd name="T49" fmla="*/ 1 h 83"/>
                <a:gd name="T50" fmla="*/ 1 w 75"/>
                <a:gd name="T51" fmla="*/ 1 h 83"/>
                <a:gd name="T52" fmla="*/ 1 w 75"/>
                <a:gd name="T53" fmla="*/ 1 h 83"/>
                <a:gd name="T54" fmla="*/ 1 w 75"/>
                <a:gd name="T55" fmla="*/ 2 h 83"/>
                <a:gd name="T56" fmla="*/ 1 w 75"/>
                <a:gd name="T57" fmla="*/ 2 h 83"/>
                <a:gd name="T58" fmla="*/ 1 w 75"/>
                <a:gd name="T59" fmla="*/ 2 h 83"/>
                <a:gd name="T60" fmla="*/ 1 w 75"/>
                <a:gd name="T61" fmla="*/ 2 h 83"/>
                <a:gd name="T62" fmla="*/ 1 w 75"/>
                <a:gd name="T63" fmla="*/ 2 h 83"/>
                <a:gd name="T64" fmla="*/ 0 w 75"/>
                <a:gd name="T65" fmla="*/ 2 h 83"/>
                <a:gd name="T66" fmla="*/ 0 w 75"/>
                <a:gd name="T67" fmla="*/ 2 h 83"/>
                <a:gd name="T68" fmla="*/ 0 w 75"/>
                <a:gd name="T69" fmla="*/ 2 h 83"/>
                <a:gd name="T70" fmla="*/ 0 w 75"/>
                <a:gd name="T71" fmla="*/ 2 h 83"/>
                <a:gd name="T72" fmla="*/ 0 w 75"/>
                <a:gd name="T73" fmla="*/ 3 h 83"/>
                <a:gd name="T74" fmla="*/ 0 w 75"/>
                <a:gd name="T75" fmla="*/ 3 h 83"/>
                <a:gd name="T76" fmla="*/ 0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83"/>
                  </a:moveTo>
                  <a:lnTo>
                    <a:pt x="0" y="83"/>
                  </a:lnTo>
                  <a:lnTo>
                    <a:pt x="7" y="83"/>
                  </a:lnTo>
                  <a:lnTo>
                    <a:pt x="15" y="82"/>
                  </a:lnTo>
                  <a:lnTo>
                    <a:pt x="22" y="80"/>
                  </a:lnTo>
                  <a:lnTo>
                    <a:pt x="30" y="77"/>
                  </a:lnTo>
                  <a:lnTo>
                    <a:pt x="36" y="74"/>
                  </a:lnTo>
                  <a:lnTo>
                    <a:pt x="42" y="70"/>
                  </a:lnTo>
                  <a:lnTo>
                    <a:pt x="48" y="65"/>
                  </a:lnTo>
                  <a:lnTo>
                    <a:pt x="54" y="59"/>
                  </a:lnTo>
                  <a:lnTo>
                    <a:pt x="58" y="53"/>
                  </a:lnTo>
                  <a:lnTo>
                    <a:pt x="62" y="47"/>
                  </a:lnTo>
                  <a:lnTo>
                    <a:pt x="67" y="40"/>
                  </a:lnTo>
                  <a:lnTo>
                    <a:pt x="70" y="33"/>
                  </a:lnTo>
                  <a:lnTo>
                    <a:pt x="72" y="25"/>
                  </a:lnTo>
                  <a:lnTo>
                    <a:pt x="74" y="17"/>
                  </a:lnTo>
                  <a:lnTo>
                    <a:pt x="75" y="9"/>
                  </a:lnTo>
                  <a:lnTo>
                    <a:pt x="75" y="0"/>
                  </a:lnTo>
                  <a:lnTo>
                    <a:pt x="52" y="0"/>
                  </a:lnTo>
                  <a:lnTo>
                    <a:pt x="50" y="6"/>
                  </a:lnTo>
                  <a:lnTo>
                    <a:pt x="50" y="11"/>
                  </a:lnTo>
                  <a:lnTo>
                    <a:pt x="48" y="17"/>
                  </a:lnTo>
                  <a:lnTo>
                    <a:pt x="47" y="22"/>
                  </a:lnTo>
                  <a:lnTo>
                    <a:pt x="45" y="28"/>
                  </a:lnTo>
                  <a:lnTo>
                    <a:pt x="43" y="32"/>
                  </a:lnTo>
                  <a:lnTo>
                    <a:pt x="40" y="37"/>
                  </a:lnTo>
                  <a:lnTo>
                    <a:pt x="36" y="40"/>
                  </a:lnTo>
                  <a:lnTo>
                    <a:pt x="33" y="44"/>
                  </a:lnTo>
                  <a:lnTo>
                    <a:pt x="29" y="47"/>
                  </a:lnTo>
                  <a:lnTo>
                    <a:pt x="25" y="50"/>
                  </a:lnTo>
                  <a:lnTo>
                    <a:pt x="20" y="52"/>
                  </a:lnTo>
                  <a:lnTo>
                    <a:pt x="16" y="55"/>
                  </a:lnTo>
                  <a:lnTo>
                    <a:pt x="11" y="56"/>
                  </a:lnTo>
                  <a:lnTo>
                    <a:pt x="5" y="57"/>
                  </a:lnTo>
                  <a:lnTo>
                    <a:pt x="0" y="57"/>
                  </a:lnTo>
                  <a:lnTo>
                    <a:pt x="0" y="83"/>
                  </a:lnTo>
                  <a:close/>
                </a:path>
              </a:pathLst>
            </a:custGeom>
            <a:solidFill>
              <a:srgbClr val="1F1A17"/>
            </a:solidFill>
            <a:ln w="9525">
              <a:noFill/>
              <a:round/>
              <a:headEnd/>
              <a:tailEnd/>
            </a:ln>
          </p:spPr>
          <p:txBody>
            <a:bodyPr/>
            <a:lstStyle/>
            <a:p>
              <a:endParaRPr lang="en-US"/>
            </a:p>
          </p:txBody>
        </p:sp>
        <p:sp>
          <p:nvSpPr>
            <p:cNvPr id="45533" name="Freeform 470"/>
            <p:cNvSpPr>
              <a:spLocks/>
            </p:cNvSpPr>
            <p:nvPr/>
          </p:nvSpPr>
          <p:spPr bwMode="auto">
            <a:xfrm>
              <a:off x="4035" y="3934"/>
              <a:ext cx="25" cy="28"/>
            </a:xfrm>
            <a:custGeom>
              <a:avLst/>
              <a:gdLst>
                <a:gd name="T0" fmla="*/ 0 w 76"/>
                <a:gd name="T1" fmla="*/ 0 h 83"/>
                <a:gd name="T2" fmla="*/ 0 w 76"/>
                <a:gd name="T3" fmla="*/ 0 h 83"/>
                <a:gd name="T4" fmla="*/ 0 w 76"/>
                <a:gd name="T5" fmla="*/ 0 h 83"/>
                <a:gd name="T6" fmla="*/ 0 w 76"/>
                <a:gd name="T7" fmla="*/ 1 h 83"/>
                <a:gd name="T8" fmla="*/ 0 w 76"/>
                <a:gd name="T9" fmla="*/ 1 h 83"/>
                <a:gd name="T10" fmla="*/ 0 w 76"/>
                <a:gd name="T11" fmla="*/ 1 h 83"/>
                <a:gd name="T12" fmla="*/ 0 w 76"/>
                <a:gd name="T13" fmla="*/ 1 h 83"/>
                <a:gd name="T14" fmla="*/ 0 w 76"/>
                <a:gd name="T15" fmla="*/ 2 h 83"/>
                <a:gd name="T16" fmla="*/ 1 w 76"/>
                <a:gd name="T17" fmla="*/ 2 h 83"/>
                <a:gd name="T18" fmla="*/ 1 w 76"/>
                <a:gd name="T19" fmla="*/ 2 h 83"/>
                <a:gd name="T20" fmla="*/ 1 w 76"/>
                <a:gd name="T21" fmla="*/ 2 h 83"/>
                <a:gd name="T22" fmla="*/ 1 w 76"/>
                <a:gd name="T23" fmla="*/ 3 h 83"/>
                <a:gd name="T24" fmla="*/ 1 w 76"/>
                <a:gd name="T25" fmla="*/ 3 h 83"/>
                <a:gd name="T26" fmla="*/ 2 w 76"/>
                <a:gd name="T27" fmla="*/ 3 h 83"/>
                <a:gd name="T28" fmla="*/ 2 w 76"/>
                <a:gd name="T29" fmla="*/ 3 h 83"/>
                <a:gd name="T30" fmla="*/ 2 w 76"/>
                <a:gd name="T31" fmla="*/ 3 h 83"/>
                <a:gd name="T32" fmla="*/ 2 w 76"/>
                <a:gd name="T33" fmla="*/ 3 h 83"/>
                <a:gd name="T34" fmla="*/ 3 w 76"/>
                <a:gd name="T35" fmla="*/ 3 h 83"/>
                <a:gd name="T36" fmla="*/ 3 w 76"/>
                <a:gd name="T37" fmla="*/ 2 h 83"/>
                <a:gd name="T38" fmla="*/ 3 w 76"/>
                <a:gd name="T39" fmla="*/ 2 h 83"/>
                <a:gd name="T40" fmla="*/ 2 w 76"/>
                <a:gd name="T41" fmla="*/ 2 h 83"/>
                <a:gd name="T42" fmla="*/ 2 w 76"/>
                <a:gd name="T43" fmla="*/ 2 h 83"/>
                <a:gd name="T44" fmla="*/ 2 w 76"/>
                <a:gd name="T45" fmla="*/ 2 h 83"/>
                <a:gd name="T46" fmla="*/ 2 w 76"/>
                <a:gd name="T47" fmla="*/ 2 h 83"/>
                <a:gd name="T48" fmla="*/ 2 w 76"/>
                <a:gd name="T49" fmla="*/ 2 h 83"/>
                <a:gd name="T50" fmla="*/ 2 w 76"/>
                <a:gd name="T51" fmla="*/ 2 h 83"/>
                <a:gd name="T52" fmla="*/ 1 w 76"/>
                <a:gd name="T53" fmla="*/ 1 h 83"/>
                <a:gd name="T54" fmla="*/ 1 w 76"/>
                <a:gd name="T55" fmla="*/ 1 h 83"/>
                <a:gd name="T56" fmla="*/ 1 w 76"/>
                <a:gd name="T57" fmla="*/ 1 h 83"/>
                <a:gd name="T58" fmla="*/ 1 w 76"/>
                <a:gd name="T59" fmla="*/ 1 h 83"/>
                <a:gd name="T60" fmla="*/ 1 w 76"/>
                <a:gd name="T61" fmla="*/ 1 h 83"/>
                <a:gd name="T62" fmla="*/ 1 w 76"/>
                <a:gd name="T63" fmla="*/ 1 h 83"/>
                <a:gd name="T64" fmla="*/ 1 w 76"/>
                <a:gd name="T65" fmla="*/ 0 h 83"/>
                <a:gd name="T66" fmla="*/ 1 w 76"/>
                <a:gd name="T67" fmla="*/ 0 h 83"/>
                <a:gd name="T68" fmla="*/ 1 w 76"/>
                <a:gd name="T69" fmla="*/ 0 h 83"/>
                <a:gd name="T70" fmla="*/ 1 w 76"/>
                <a:gd name="T71" fmla="*/ 0 h 83"/>
                <a:gd name="T72" fmla="*/ 0 w 76"/>
                <a:gd name="T73" fmla="*/ 0 h 83"/>
                <a:gd name="T74" fmla="*/ 0 w 76"/>
                <a:gd name="T75" fmla="*/ 0 h 83"/>
                <a:gd name="T76" fmla="*/ 0 w 76"/>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0"/>
                  </a:moveTo>
                  <a:lnTo>
                    <a:pt x="0" y="0"/>
                  </a:lnTo>
                  <a:lnTo>
                    <a:pt x="0" y="8"/>
                  </a:lnTo>
                  <a:lnTo>
                    <a:pt x="1" y="17"/>
                  </a:lnTo>
                  <a:lnTo>
                    <a:pt x="3" y="25"/>
                  </a:lnTo>
                  <a:lnTo>
                    <a:pt x="6" y="33"/>
                  </a:lnTo>
                  <a:lnTo>
                    <a:pt x="9" y="40"/>
                  </a:lnTo>
                  <a:lnTo>
                    <a:pt x="13" y="47"/>
                  </a:lnTo>
                  <a:lnTo>
                    <a:pt x="17" y="53"/>
                  </a:lnTo>
                  <a:lnTo>
                    <a:pt x="22" y="59"/>
                  </a:lnTo>
                  <a:lnTo>
                    <a:pt x="27" y="65"/>
                  </a:lnTo>
                  <a:lnTo>
                    <a:pt x="33" y="70"/>
                  </a:lnTo>
                  <a:lnTo>
                    <a:pt x="39" y="74"/>
                  </a:lnTo>
                  <a:lnTo>
                    <a:pt x="45" y="77"/>
                  </a:lnTo>
                  <a:lnTo>
                    <a:pt x="53" y="80"/>
                  </a:lnTo>
                  <a:lnTo>
                    <a:pt x="61" y="82"/>
                  </a:lnTo>
                  <a:lnTo>
                    <a:pt x="68" y="83"/>
                  </a:lnTo>
                  <a:lnTo>
                    <a:pt x="76" y="83"/>
                  </a:lnTo>
                  <a:lnTo>
                    <a:pt x="76" y="57"/>
                  </a:lnTo>
                  <a:lnTo>
                    <a:pt x="70" y="57"/>
                  </a:lnTo>
                  <a:lnTo>
                    <a:pt x="65" y="56"/>
                  </a:lnTo>
                  <a:lnTo>
                    <a:pt x="60" y="55"/>
                  </a:lnTo>
                  <a:lnTo>
                    <a:pt x="55" y="52"/>
                  </a:lnTo>
                  <a:lnTo>
                    <a:pt x="51" y="50"/>
                  </a:lnTo>
                  <a:lnTo>
                    <a:pt x="47" y="47"/>
                  </a:lnTo>
                  <a:lnTo>
                    <a:pt x="42" y="44"/>
                  </a:lnTo>
                  <a:lnTo>
                    <a:pt x="39" y="40"/>
                  </a:lnTo>
                  <a:lnTo>
                    <a:pt x="36" y="37"/>
                  </a:lnTo>
                  <a:lnTo>
                    <a:pt x="33" y="32"/>
                  </a:lnTo>
                  <a:lnTo>
                    <a:pt x="30" y="28"/>
                  </a:lnTo>
                  <a:lnTo>
                    <a:pt x="28" y="22"/>
                  </a:lnTo>
                  <a:lnTo>
                    <a:pt x="26" y="17"/>
                  </a:lnTo>
                  <a:lnTo>
                    <a:pt x="25" y="11"/>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534" name="Freeform 471"/>
            <p:cNvSpPr>
              <a:spLocks/>
            </p:cNvSpPr>
            <p:nvPr/>
          </p:nvSpPr>
          <p:spPr bwMode="auto">
            <a:xfrm>
              <a:off x="4035" y="3906"/>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1"/>
                  </a:lnTo>
                  <a:lnTo>
                    <a:pt x="61" y="2"/>
                  </a:lnTo>
                  <a:lnTo>
                    <a:pt x="53" y="3"/>
                  </a:lnTo>
                  <a:lnTo>
                    <a:pt x="45" y="7"/>
                  </a:lnTo>
                  <a:lnTo>
                    <a:pt x="39" y="10"/>
                  </a:lnTo>
                  <a:lnTo>
                    <a:pt x="33" y="14"/>
                  </a:lnTo>
                  <a:lnTo>
                    <a:pt x="27" y="19"/>
                  </a:lnTo>
                  <a:lnTo>
                    <a:pt x="22" y="24"/>
                  </a:lnTo>
                  <a:lnTo>
                    <a:pt x="17" y="30"/>
                  </a:lnTo>
                  <a:lnTo>
                    <a:pt x="13" y="37"/>
                  </a:lnTo>
                  <a:lnTo>
                    <a:pt x="9" y="44"/>
                  </a:lnTo>
                  <a:lnTo>
                    <a:pt x="6" y="51"/>
                  </a:lnTo>
                  <a:lnTo>
                    <a:pt x="3" y="58"/>
                  </a:lnTo>
                  <a:lnTo>
                    <a:pt x="1" y="67"/>
                  </a:lnTo>
                  <a:lnTo>
                    <a:pt x="0" y="75"/>
                  </a:lnTo>
                  <a:lnTo>
                    <a:pt x="0" y="84"/>
                  </a:lnTo>
                  <a:lnTo>
                    <a:pt x="24" y="84"/>
                  </a:lnTo>
                  <a:lnTo>
                    <a:pt x="25" y="78"/>
                  </a:lnTo>
                  <a:lnTo>
                    <a:pt x="25" y="72"/>
                  </a:lnTo>
                  <a:lnTo>
                    <a:pt x="26" y="67"/>
                  </a:lnTo>
                  <a:lnTo>
                    <a:pt x="28" y="61"/>
                  </a:lnTo>
                  <a:lnTo>
                    <a:pt x="30" y="56"/>
                  </a:lnTo>
                  <a:lnTo>
                    <a:pt x="33" y="51"/>
                  </a:lnTo>
                  <a:lnTo>
                    <a:pt x="36" y="48"/>
                  </a:lnTo>
                  <a:lnTo>
                    <a:pt x="39" y="43"/>
                  </a:lnTo>
                  <a:lnTo>
                    <a:pt x="42" y="39"/>
                  </a:lnTo>
                  <a:lnTo>
                    <a:pt x="47" y="37"/>
                  </a:lnTo>
                  <a:lnTo>
                    <a:pt x="51" y="33"/>
                  </a:lnTo>
                  <a:lnTo>
                    <a:pt x="55" y="31"/>
                  </a:lnTo>
                  <a:lnTo>
                    <a:pt x="60" y="30"/>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535" name="Freeform 472"/>
            <p:cNvSpPr>
              <a:spLocks/>
            </p:cNvSpPr>
            <p:nvPr/>
          </p:nvSpPr>
          <p:spPr bwMode="auto">
            <a:xfrm>
              <a:off x="4060" y="3906"/>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7"/>
                  </a:lnTo>
                  <a:lnTo>
                    <a:pt x="72" y="58"/>
                  </a:lnTo>
                  <a:lnTo>
                    <a:pt x="70" y="51"/>
                  </a:lnTo>
                  <a:lnTo>
                    <a:pt x="67" y="44"/>
                  </a:lnTo>
                  <a:lnTo>
                    <a:pt x="62" y="37"/>
                  </a:lnTo>
                  <a:lnTo>
                    <a:pt x="58" y="30"/>
                  </a:lnTo>
                  <a:lnTo>
                    <a:pt x="54" y="24"/>
                  </a:lnTo>
                  <a:lnTo>
                    <a:pt x="48" y="19"/>
                  </a:lnTo>
                  <a:lnTo>
                    <a:pt x="42" y="14"/>
                  </a:lnTo>
                  <a:lnTo>
                    <a:pt x="36" y="10"/>
                  </a:lnTo>
                  <a:lnTo>
                    <a:pt x="30" y="7"/>
                  </a:lnTo>
                  <a:lnTo>
                    <a:pt x="22" y="3"/>
                  </a:lnTo>
                  <a:lnTo>
                    <a:pt x="15" y="2"/>
                  </a:lnTo>
                  <a:lnTo>
                    <a:pt x="7" y="1"/>
                  </a:lnTo>
                  <a:lnTo>
                    <a:pt x="0" y="0"/>
                  </a:lnTo>
                  <a:lnTo>
                    <a:pt x="0" y="27"/>
                  </a:lnTo>
                  <a:lnTo>
                    <a:pt x="5" y="27"/>
                  </a:lnTo>
                  <a:lnTo>
                    <a:pt x="11" y="28"/>
                  </a:lnTo>
                  <a:lnTo>
                    <a:pt x="16" y="30"/>
                  </a:lnTo>
                  <a:lnTo>
                    <a:pt x="20" y="31"/>
                  </a:lnTo>
                  <a:lnTo>
                    <a:pt x="25" y="33"/>
                  </a:lnTo>
                  <a:lnTo>
                    <a:pt x="29" y="37"/>
                  </a:lnTo>
                  <a:lnTo>
                    <a:pt x="33" y="39"/>
                  </a:lnTo>
                  <a:lnTo>
                    <a:pt x="36" y="43"/>
                  </a:lnTo>
                  <a:lnTo>
                    <a:pt x="40" y="48"/>
                  </a:lnTo>
                  <a:lnTo>
                    <a:pt x="43" y="51"/>
                  </a:lnTo>
                  <a:lnTo>
                    <a:pt x="45" y="56"/>
                  </a:lnTo>
                  <a:lnTo>
                    <a:pt x="47" y="61"/>
                  </a:lnTo>
                  <a:lnTo>
                    <a:pt x="48" y="67"/>
                  </a:lnTo>
                  <a:lnTo>
                    <a:pt x="50" y="72"/>
                  </a:lnTo>
                  <a:lnTo>
                    <a:pt x="50" y="78"/>
                  </a:lnTo>
                  <a:lnTo>
                    <a:pt x="52" y="84"/>
                  </a:lnTo>
                  <a:lnTo>
                    <a:pt x="75" y="84"/>
                  </a:lnTo>
                  <a:close/>
                </a:path>
              </a:pathLst>
            </a:custGeom>
            <a:solidFill>
              <a:srgbClr val="1F1A17"/>
            </a:solidFill>
            <a:ln w="9525">
              <a:noFill/>
              <a:round/>
              <a:headEnd/>
              <a:tailEnd/>
            </a:ln>
          </p:spPr>
          <p:txBody>
            <a:bodyPr/>
            <a:lstStyle/>
            <a:p>
              <a:endParaRPr lang="en-US"/>
            </a:p>
          </p:txBody>
        </p:sp>
        <p:grpSp>
          <p:nvGrpSpPr>
            <p:cNvPr id="3" name="Group 473"/>
            <p:cNvGrpSpPr>
              <a:grpSpLocks/>
            </p:cNvGrpSpPr>
            <p:nvPr/>
          </p:nvGrpSpPr>
          <p:grpSpPr bwMode="auto">
            <a:xfrm>
              <a:off x="2016" y="3840"/>
              <a:ext cx="61" cy="67"/>
              <a:chOff x="3981" y="2378"/>
              <a:chExt cx="61" cy="67"/>
            </a:xfrm>
          </p:grpSpPr>
          <p:sp>
            <p:nvSpPr>
              <p:cNvPr id="45693" name="Freeform 474"/>
              <p:cNvSpPr>
                <a:spLocks/>
              </p:cNvSpPr>
              <p:nvPr/>
            </p:nvSpPr>
            <p:spPr bwMode="auto">
              <a:xfrm>
                <a:off x="3985" y="2383"/>
                <a:ext cx="53" cy="58"/>
              </a:xfrm>
              <a:custGeom>
                <a:avLst/>
                <a:gdLst>
                  <a:gd name="T0" fmla="*/ 6 w 159"/>
                  <a:gd name="T1" fmla="*/ 4 h 174"/>
                  <a:gd name="T2" fmla="*/ 6 w 159"/>
                  <a:gd name="T3" fmla="*/ 4 h 174"/>
                  <a:gd name="T4" fmla="*/ 6 w 159"/>
                  <a:gd name="T5" fmla="*/ 5 h 174"/>
                  <a:gd name="T6" fmla="*/ 5 w 159"/>
                  <a:gd name="T7" fmla="*/ 5 h 174"/>
                  <a:gd name="T8" fmla="*/ 5 w 159"/>
                  <a:gd name="T9" fmla="*/ 6 h 174"/>
                  <a:gd name="T10" fmla="*/ 4 w 159"/>
                  <a:gd name="T11" fmla="*/ 6 h 174"/>
                  <a:gd name="T12" fmla="*/ 4 w 159"/>
                  <a:gd name="T13" fmla="*/ 6 h 174"/>
                  <a:gd name="T14" fmla="*/ 3 w 159"/>
                  <a:gd name="T15" fmla="*/ 6 h 174"/>
                  <a:gd name="T16" fmla="*/ 3 w 159"/>
                  <a:gd name="T17" fmla="*/ 6 h 174"/>
                  <a:gd name="T18" fmla="*/ 2 w 159"/>
                  <a:gd name="T19" fmla="*/ 6 h 174"/>
                  <a:gd name="T20" fmla="*/ 2 w 159"/>
                  <a:gd name="T21" fmla="*/ 6 h 174"/>
                  <a:gd name="T22" fmla="*/ 1 w 159"/>
                  <a:gd name="T23" fmla="*/ 6 h 174"/>
                  <a:gd name="T24" fmla="*/ 1 w 159"/>
                  <a:gd name="T25" fmla="*/ 5 h 174"/>
                  <a:gd name="T26" fmla="*/ 0 w 159"/>
                  <a:gd name="T27" fmla="*/ 5 h 174"/>
                  <a:gd name="T28" fmla="*/ 0 w 159"/>
                  <a:gd name="T29" fmla="*/ 4 h 174"/>
                  <a:gd name="T30" fmla="*/ 0 w 159"/>
                  <a:gd name="T31" fmla="*/ 4 h 174"/>
                  <a:gd name="T32" fmla="*/ 0 w 159"/>
                  <a:gd name="T33" fmla="*/ 3 h 174"/>
                  <a:gd name="T34" fmla="*/ 0 w 159"/>
                  <a:gd name="T35" fmla="*/ 2 h 174"/>
                  <a:gd name="T36" fmla="*/ 0 w 159"/>
                  <a:gd name="T37" fmla="*/ 2 h 174"/>
                  <a:gd name="T38" fmla="*/ 1 w 159"/>
                  <a:gd name="T39" fmla="*/ 1 h 174"/>
                  <a:gd name="T40" fmla="*/ 1 w 159"/>
                  <a:gd name="T41" fmla="*/ 1 h 174"/>
                  <a:gd name="T42" fmla="*/ 2 w 159"/>
                  <a:gd name="T43" fmla="*/ 0 h 174"/>
                  <a:gd name="T44" fmla="*/ 2 w 159"/>
                  <a:gd name="T45" fmla="*/ 0 h 174"/>
                  <a:gd name="T46" fmla="*/ 3 w 159"/>
                  <a:gd name="T47" fmla="*/ 0 h 174"/>
                  <a:gd name="T48" fmla="*/ 3 w 159"/>
                  <a:gd name="T49" fmla="*/ 0 h 174"/>
                  <a:gd name="T50" fmla="*/ 4 w 159"/>
                  <a:gd name="T51" fmla="*/ 0 h 174"/>
                  <a:gd name="T52" fmla="*/ 4 w 159"/>
                  <a:gd name="T53" fmla="*/ 0 h 174"/>
                  <a:gd name="T54" fmla="*/ 5 w 159"/>
                  <a:gd name="T55" fmla="*/ 1 h 174"/>
                  <a:gd name="T56" fmla="*/ 5 w 159"/>
                  <a:gd name="T57" fmla="*/ 1 h 174"/>
                  <a:gd name="T58" fmla="*/ 6 w 159"/>
                  <a:gd name="T59" fmla="*/ 2 h 174"/>
                  <a:gd name="T60" fmla="*/ 6 w 159"/>
                  <a:gd name="T61" fmla="*/ 2 h 174"/>
                  <a:gd name="T62" fmla="*/ 6 w 159"/>
                  <a:gd name="T63" fmla="*/ 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74"/>
                  <a:gd name="T98" fmla="*/ 159 w 159"/>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74">
                    <a:moveTo>
                      <a:pt x="159" y="89"/>
                    </a:moveTo>
                    <a:lnTo>
                      <a:pt x="159" y="97"/>
                    </a:lnTo>
                    <a:lnTo>
                      <a:pt x="158" y="105"/>
                    </a:lnTo>
                    <a:lnTo>
                      <a:pt x="156" y="114"/>
                    </a:lnTo>
                    <a:lnTo>
                      <a:pt x="154" y="122"/>
                    </a:lnTo>
                    <a:lnTo>
                      <a:pt x="151" y="129"/>
                    </a:lnTo>
                    <a:lnTo>
                      <a:pt x="147" y="137"/>
                    </a:lnTo>
                    <a:lnTo>
                      <a:pt x="142" y="143"/>
                    </a:lnTo>
                    <a:lnTo>
                      <a:pt x="137" y="149"/>
                    </a:lnTo>
                    <a:lnTo>
                      <a:pt x="131" y="155"/>
                    </a:lnTo>
                    <a:lnTo>
                      <a:pt x="125" y="159"/>
                    </a:lnTo>
                    <a:lnTo>
                      <a:pt x="118" y="163"/>
                    </a:lnTo>
                    <a:lnTo>
                      <a:pt x="111" y="167"/>
                    </a:lnTo>
                    <a:lnTo>
                      <a:pt x="104" y="170"/>
                    </a:lnTo>
                    <a:lnTo>
                      <a:pt x="96" y="171"/>
                    </a:lnTo>
                    <a:lnTo>
                      <a:pt x="88" y="173"/>
                    </a:lnTo>
                    <a:lnTo>
                      <a:pt x="80" y="174"/>
                    </a:lnTo>
                    <a:lnTo>
                      <a:pt x="71" y="173"/>
                    </a:lnTo>
                    <a:lnTo>
                      <a:pt x="63" y="171"/>
                    </a:lnTo>
                    <a:lnTo>
                      <a:pt x="55" y="170"/>
                    </a:lnTo>
                    <a:lnTo>
                      <a:pt x="48" y="167"/>
                    </a:lnTo>
                    <a:lnTo>
                      <a:pt x="41" y="163"/>
                    </a:lnTo>
                    <a:lnTo>
                      <a:pt x="34" y="159"/>
                    </a:lnTo>
                    <a:lnTo>
                      <a:pt x="28" y="155"/>
                    </a:lnTo>
                    <a:lnTo>
                      <a:pt x="22" y="149"/>
                    </a:lnTo>
                    <a:lnTo>
                      <a:pt x="17" y="143"/>
                    </a:lnTo>
                    <a:lnTo>
                      <a:pt x="13" y="137"/>
                    </a:lnTo>
                    <a:lnTo>
                      <a:pt x="8" y="129"/>
                    </a:lnTo>
                    <a:lnTo>
                      <a:pt x="5" y="122"/>
                    </a:lnTo>
                    <a:lnTo>
                      <a:pt x="3" y="114"/>
                    </a:lnTo>
                    <a:lnTo>
                      <a:pt x="1" y="105"/>
                    </a:lnTo>
                    <a:lnTo>
                      <a:pt x="0" y="97"/>
                    </a:lnTo>
                    <a:lnTo>
                      <a:pt x="0" y="89"/>
                    </a:lnTo>
                    <a:lnTo>
                      <a:pt x="0" y="79"/>
                    </a:lnTo>
                    <a:lnTo>
                      <a:pt x="1" y="71"/>
                    </a:lnTo>
                    <a:lnTo>
                      <a:pt x="3" y="61"/>
                    </a:lnTo>
                    <a:lnTo>
                      <a:pt x="5" y="54"/>
                    </a:lnTo>
                    <a:lnTo>
                      <a:pt x="8" y="46"/>
                    </a:lnTo>
                    <a:lnTo>
                      <a:pt x="13" y="38"/>
                    </a:lnTo>
                    <a:lnTo>
                      <a:pt x="17" y="31"/>
                    </a:lnTo>
                    <a:lnTo>
                      <a:pt x="22" y="25"/>
                    </a:lnTo>
                    <a:lnTo>
                      <a:pt x="28" y="19"/>
                    </a:lnTo>
                    <a:lnTo>
                      <a:pt x="34" y="14"/>
                    </a:lnTo>
                    <a:lnTo>
                      <a:pt x="41" y="10"/>
                    </a:lnTo>
                    <a:lnTo>
                      <a:pt x="48" y="6"/>
                    </a:lnTo>
                    <a:lnTo>
                      <a:pt x="55" y="4"/>
                    </a:lnTo>
                    <a:lnTo>
                      <a:pt x="63" y="1"/>
                    </a:lnTo>
                    <a:lnTo>
                      <a:pt x="71" y="0"/>
                    </a:lnTo>
                    <a:lnTo>
                      <a:pt x="80" y="0"/>
                    </a:lnTo>
                    <a:lnTo>
                      <a:pt x="88" y="0"/>
                    </a:lnTo>
                    <a:lnTo>
                      <a:pt x="96" y="1"/>
                    </a:lnTo>
                    <a:lnTo>
                      <a:pt x="104" y="4"/>
                    </a:lnTo>
                    <a:lnTo>
                      <a:pt x="111" y="6"/>
                    </a:lnTo>
                    <a:lnTo>
                      <a:pt x="118" y="10"/>
                    </a:lnTo>
                    <a:lnTo>
                      <a:pt x="125" y="14"/>
                    </a:lnTo>
                    <a:lnTo>
                      <a:pt x="131" y="19"/>
                    </a:lnTo>
                    <a:lnTo>
                      <a:pt x="137" y="25"/>
                    </a:lnTo>
                    <a:lnTo>
                      <a:pt x="142" y="31"/>
                    </a:lnTo>
                    <a:lnTo>
                      <a:pt x="147" y="38"/>
                    </a:lnTo>
                    <a:lnTo>
                      <a:pt x="151" y="46"/>
                    </a:lnTo>
                    <a:lnTo>
                      <a:pt x="154" y="54"/>
                    </a:lnTo>
                    <a:lnTo>
                      <a:pt x="156" y="61"/>
                    </a:lnTo>
                    <a:lnTo>
                      <a:pt x="158" y="71"/>
                    </a:lnTo>
                    <a:lnTo>
                      <a:pt x="159" y="79"/>
                    </a:lnTo>
                    <a:lnTo>
                      <a:pt x="159" y="89"/>
                    </a:lnTo>
                    <a:close/>
                  </a:path>
                </a:pathLst>
              </a:custGeom>
              <a:solidFill>
                <a:srgbClr val="E87A41"/>
              </a:solidFill>
              <a:ln w="9525">
                <a:noFill/>
                <a:round/>
                <a:headEnd/>
                <a:tailEnd/>
              </a:ln>
            </p:spPr>
            <p:txBody>
              <a:bodyPr/>
              <a:lstStyle/>
              <a:p>
                <a:endParaRPr lang="en-US"/>
              </a:p>
            </p:txBody>
          </p:sp>
          <p:sp>
            <p:nvSpPr>
              <p:cNvPr id="45694" name="Freeform 475"/>
              <p:cNvSpPr>
                <a:spLocks/>
              </p:cNvSpPr>
              <p:nvPr/>
            </p:nvSpPr>
            <p:spPr bwMode="auto">
              <a:xfrm>
                <a:off x="4012" y="2412"/>
                <a:ext cx="30" cy="33"/>
              </a:xfrm>
              <a:custGeom>
                <a:avLst/>
                <a:gdLst>
                  <a:gd name="T0" fmla="*/ 0 w 91"/>
                  <a:gd name="T1" fmla="*/ 4 h 98"/>
                  <a:gd name="T2" fmla="*/ 0 w 91"/>
                  <a:gd name="T3" fmla="*/ 4 h 98"/>
                  <a:gd name="T4" fmla="*/ 0 w 91"/>
                  <a:gd name="T5" fmla="*/ 4 h 98"/>
                  <a:gd name="T6" fmla="*/ 1 w 91"/>
                  <a:gd name="T7" fmla="*/ 4 h 98"/>
                  <a:gd name="T8" fmla="*/ 1 w 91"/>
                  <a:gd name="T9" fmla="*/ 3 h 98"/>
                  <a:gd name="T10" fmla="*/ 1 w 91"/>
                  <a:gd name="T11" fmla="*/ 3 h 98"/>
                  <a:gd name="T12" fmla="*/ 2 w 91"/>
                  <a:gd name="T13" fmla="*/ 3 h 98"/>
                  <a:gd name="T14" fmla="*/ 2 w 91"/>
                  <a:gd name="T15" fmla="*/ 3 h 98"/>
                  <a:gd name="T16" fmla="*/ 2 w 91"/>
                  <a:gd name="T17" fmla="*/ 3 h 98"/>
                  <a:gd name="T18" fmla="*/ 2 w 91"/>
                  <a:gd name="T19" fmla="*/ 3 h 98"/>
                  <a:gd name="T20" fmla="*/ 3 w 91"/>
                  <a:gd name="T21" fmla="*/ 2 h 98"/>
                  <a:gd name="T22" fmla="*/ 3 w 91"/>
                  <a:gd name="T23" fmla="*/ 2 h 98"/>
                  <a:gd name="T24" fmla="*/ 3 w 91"/>
                  <a:gd name="T25" fmla="*/ 2 h 98"/>
                  <a:gd name="T26" fmla="*/ 3 w 91"/>
                  <a:gd name="T27" fmla="*/ 1 h 98"/>
                  <a:gd name="T28" fmla="*/ 3 w 91"/>
                  <a:gd name="T29" fmla="*/ 1 h 98"/>
                  <a:gd name="T30" fmla="*/ 3 w 91"/>
                  <a:gd name="T31" fmla="*/ 1 h 98"/>
                  <a:gd name="T32" fmla="*/ 3 w 91"/>
                  <a:gd name="T33" fmla="*/ 0 h 98"/>
                  <a:gd name="T34" fmla="*/ 3 w 91"/>
                  <a:gd name="T35" fmla="*/ 0 h 98"/>
                  <a:gd name="T36" fmla="*/ 2 w 91"/>
                  <a:gd name="T37" fmla="*/ 0 h 98"/>
                  <a:gd name="T38" fmla="*/ 2 w 91"/>
                  <a:gd name="T39" fmla="*/ 0 h 98"/>
                  <a:gd name="T40" fmla="*/ 2 w 91"/>
                  <a:gd name="T41" fmla="*/ 1 h 98"/>
                  <a:gd name="T42" fmla="*/ 2 w 91"/>
                  <a:gd name="T43" fmla="*/ 1 h 98"/>
                  <a:gd name="T44" fmla="*/ 2 w 91"/>
                  <a:gd name="T45" fmla="*/ 1 h 98"/>
                  <a:gd name="T46" fmla="*/ 2 w 91"/>
                  <a:gd name="T47" fmla="*/ 1 h 98"/>
                  <a:gd name="T48" fmla="*/ 2 w 91"/>
                  <a:gd name="T49" fmla="*/ 1 h 98"/>
                  <a:gd name="T50" fmla="*/ 2 w 91"/>
                  <a:gd name="T51" fmla="*/ 2 h 98"/>
                  <a:gd name="T52" fmla="*/ 2 w 91"/>
                  <a:gd name="T53" fmla="*/ 2 h 98"/>
                  <a:gd name="T54" fmla="*/ 2 w 91"/>
                  <a:gd name="T55" fmla="*/ 2 h 98"/>
                  <a:gd name="T56" fmla="*/ 1 w 91"/>
                  <a:gd name="T57" fmla="*/ 2 h 98"/>
                  <a:gd name="T58" fmla="*/ 1 w 91"/>
                  <a:gd name="T59" fmla="*/ 2 h 98"/>
                  <a:gd name="T60" fmla="*/ 1 w 91"/>
                  <a:gd name="T61" fmla="*/ 2 h 98"/>
                  <a:gd name="T62" fmla="*/ 1 w 91"/>
                  <a:gd name="T63" fmla="*/ 3 h 98"/>
                  <a:gd name="T64" fmla="*/ 1 w 91"/>
                  <a:gd name="T65" fmla="*/ 3 h 98"/>
                  <a:gd name="T66" fmla="*/ 0 w 91"/>
                  <a:gd name="T67" fmla="*/ 3 h 98"/>
                  <a:gd name="T68" fmla="*/ 0 w 91"/>
                  <a:gd name="T69" fmla="*/ 3 h 98"/>
                  <a:gd name="T70" fmla="*/ 0 w 91"/>
                  <a:gd name="T71" fmla="*/ 3 h 98"/>
                  <a:gd name="T72" fmla="*/ 0 w 91"/>
                  <a:gd name="T73" fmla="*/ 4 h 98"/>
                  <a:gd name="T74" fmla="*/ 0 w 91"/>
                  <a:gd name="T75" fmla="*/ 4 h 98"/>
                  <a:gd name="T76" fmla="*/ 0 w 91"/>
                  <a:gd name="T77" fmla="*/ 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98"/>
                  <a:gd name="T119" fmla="*/ 91 w 91"/>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98">
                    <a:moveTo>
                      <a:pt x="0" y="98"/>
                    </a:moveTo>
                    <a:lnTo>
                      <a:pt x="0" y="98"/>
                    </a:lnTo>
                    <a:lnTo>
                      <a:pt x="9" y="97"/>
                    </a:lnTo>
                    <a:lnTo>
                      <a:pt x="18" y="96"/>
                    </a:lnTo>
                    <a:lnTo>
                      <a:pt x="28" y="93"/>
                    </a:lnTo>
                    <a:lnTo>
                      <a:pt x="36" y="91"/>
                    </a:lnTo>
                    <a:lnTo>
                      <a:pt x="44" y="86"/>
                    </a:lnTo>
                    <a:lnTo>
                      <a:pt x="51" y="81"/>
                    </a:lnTo>
                    <a:lnTo>
                      <a:pt x="59" y="75"/>
                    </a:lnTo>
                    <a:lnTo>
                      <a:pt x="65" y="69"/>
                    </a:lnTo>
                    <a:lnTo>
                      <a:pt x="71" y="62"/>
                    </a:lnTo>
                    <a:lnTo>
                      <a:pt x="76" y="55"/>
                    </a:lnTo>
                    <a:lnTo>
                      <a:pt x="81" y="46"/>
                    </a:lnTo>
                    <a:lnTo>
                      <a:pt x="85" y="38"/>
                    </a:lnTo>
                    <a:lnTo>
                      <a:pt x="88" y="28"/>
                    </a:lnTo>
                    <a:lnTo>
                      <a:pt x="90" y="20"/>
                    </a:lnTo>
                    <a:lnTo>
                      <a:pt x="91" y="9"/>
                    </a:lnTo>
                    <a:lnTo>
                      <a:pt x="91" y="0"/>
                    </a:lnTo>
                    <a:lnTo>
                      <a:pt x="68" y="0"/>
                    </a:lnTo>
                    <a:lnTo>
                      <a:pt x="68" y="7"/>
                    </a:lnTo>
                    <a:lnTo>
                      <a:pt x="67" y="14"/>
                    </a:lnTo>
                    <a:lnTo>
                      <a:pt x="64" y="21"/>
                    </a:lnTo>
                    <a:lnTo>
                      <a:pt x="62" y="27"/>
                    </a:lnTo>
                    <a:lnTo>
                      <a:pt x="60" y="33"/>
                    </a:lnTo>
                    <a:lnTo>
                      <a:pt x="57" y="39"/>
                    </a:lnTo>
                    <a:lnTo>
                      <a:pt x="52" y="45"/>
                    </a:lnTo>
                    <a:lnTo>
                      <a:pt x="48" y="50"/>
                    </a:lnTo>
                    <a:lnTo>
                      <a:pt x="44" y="55"/>
                    </a:lnTo>
                    <a:lnTo>
                      <a:pt x="38" y="58"/>
                    </a:lnTo>
                    <a:lnTo>
                      <a:pt x="33" y="62"/>
                    </a:lnTo>
                    <a:lnTo>
                      <a:pt x="27" y="66"/>
                    </a:lnTo>
                    <a:lnTo>
                      <a:pt x="20" y="68"/>
                    </a:lnTo>
                    <a:lnTo>
                      <a:pt x="14" y="69"/>
                    </a:lnTo>
                    <a:lnTo>
                      <a:pt x="7" y="70"/>
                    </a:lnTo>
                    <a:lnTo>
                      <a:pt x="0" y="72"/>
                    </a:lnTo>
                    <a:lnTo>
                      <a:pt x="0" y="98"/>
                    </a:lnTo>
                    <a:close/>
                  </a:path>
                </a:pathLst>
              </a:custGeom>
              <a:solidFill>
                <a:srgbClr val="1F1A17"/>
              </a:solidFill>
              <a:ln w="9525">
                <a:noFill/>
                <a:round/>
                <a:headEnd/>
                <a:tailEnd/>
              </a:ln>
            </p:spPr>
            <p:txBody>
              <a:bodyPr/>
              <a:lstStyle/>
              <a:p>
                <a:endParaRPr lang="en-US"/>
              </a:p>
            </p:txBody>
          </p:sp>
          <p:sp>
            <p:nvSpPr>
              <p:cNvPr id="45695" name="Freeform 476"/>
              <p:cNvSpPr>
                <a:spLocks/>
              </p:cNvSpPr>
              <p:nvPr/>
            </p:nvSpPr>
            <p:spPr bwMode="auto">
              <a:xfrm>
                <a:off x="3981" y="2412"/>
                <a:ext cx="31" cy="33"/>
              </a:xfrm>
              <a:custGeom>
                <a:avLst/>
                <a:gdLst>
                  <a:gd name="T0" fmla="*/ 0 w 92"/>
                  <a:gd name="T1" fmla="*/ 0 h 98"/>
                  <a:gd name="T2" fmla="*/ 0 w 92"/>
                  <a:gd name="T3" fmla="*/ 0 h 98"/>
                  <a:gd name="T4" fmla="*/ 0 w 92"/>
                  <a:gd name="T5" fmla="*/ 0 h 98"/>
                  <a:gd name="T6" fmla="*/ 0 w 92"/>
                  <a:gd name="T7" fmla="*/ 1 h 98"/>
                  <a:gd name="T8" fmla="*/ 0 w 92"/>
                  <a:gd name="T9" fmla="*/ 1 h 98"/>
                  <a:gd name="T10" fmla="*/ 0 w 92"/>
                  <a:gd name="T11" fmla="*/ 1 h 98"/>
                  <a:gd name="T12" fmla="*/ 0 w 92"/>
                  <a:gd name="T13" fmla="*/ 2 h 98"/>
                  <a:gd name="T14" fmla="*/ 1 w 92"/>
                  <a:gd name="T15" fmla="*/ 2 h 98"/>
                  <a:gd name="T16" fmla="*/ 1 w 92"/>
                  <a:gd name="T17" fmla="*/ 2 h 98"/>
                  <a:gd name="T18" fmla="*/ 1 w 92"/>
                  <a:gd name="T19" fmla="*/ 3 h 98"/>
                  <a:gd name="T20" fmla="*/ 1 w 92"/>
                  <a:gd name="T21" fmla="*/ 3 h 98"/>
                  <a:gd name="T22" fmla="*/ 1 w 92"/>
                  <a:gd name="T23" fmla="*/ 3 h 98"/>
                  <a:gd name="T24" fmla="*/ 2 w 92"/>
                  <a:gd name="T25" fmla="*/ 3 h 98"/>
                  <a:gd name="T26" fmla="*/ 2 w 92"/>
                  <a:gd name="T27" fmla="*/ 3 h 98"/>
                  <a:gd name="T28" fmla="*/ 2 w 92"/>
                  <a:gd name="T29" fmla="*/ 3 h 98"/>
                  <a:gd name="T30" fmla="*/ 3 w 92"/>
                  <a:gd name="T31" fmla="*/ 4 h 98"/>
                  <a:gd name="T32" fmla="*/ 3 w 92"/>
                  <a:gd name="T33" fmla="*/ 4 h 98"/>
                  <a:gd name="T34" fmla="*/ 3 w 92"/>
                  <a:gd name="T35" fmla="*/ 4 h 98"/>
                  <a:gd name="T36" fmla="*/ 3 w 92"/>
                  <a:gd name="T37" fmla="*/ 3 h 98"/>
                  <a:gd name="T38" fmla="*/ 3 w 92"/>
                  <a:gd name="T39" fmla="*/ 3 h 98"/>
                  <a:gd name="T40" fmla="*/ 3 w 92"/>
                  <a:gd name="T41" fmla="*/ 3 h 98"/>
                  <a:gd name="T42" fmla="*/ 3 w 92"/>
                  <a:gd name="T43" fmla="*/ 3 h 98"/>
                  <a:gd name="T44" fmla="*/ 2 w 92"/>
                  <a:gd name="T45" fmla="*/ 2 h 98"/>
                  <a:gd name="T46" fmla="*/ 2 w 92"/>
                  <a:gd name="T47" fmla="*/ 2 h 98"/>
                  <a:gd name="T48" fmla="*/ 2 w 92"/>
                  <a:gd name="T49" fmla="*/ 2 h 98"/>
                  <a:gd name="T50" fmla="*/ 2 w 92"/>
                  <a:gd name="T51" fmla="*/ 2 h 98"/>
                  <a:gd name="T52" fmla="*/ 2 w 92"/>
                  <a:gd name="T53" fmla="*/ 2 h 98"/>
                  <a:gd name="T54" fmla="*/ 1 w 92"/>
                  <a:gd name="T55" fmla="*/ 2 h 98"/>
                  <a:gd name="T56" fmla="*/ 1 w 92"/>
                  <a:gd name="T57" fmla="*/ 1 h 98"/>
                  <a:gd name="T58" fmla="*/ 1 w 92"/>
                  <a:gd name="T59" fmla="*/ 1 h 98"/>
                  <a:gd name="T60" fmla="*/ 1 w 92"/>
                  <a:gd name="T61" fmla="*/ 1 h 98"/>
                  <a:gd name="T62" fmla="*/ 1 w 92"/>
                  <a:gd name="T63" fmla="*/ 1 h 98"/>
                  <a:gd name="T64" fmla="*/ 1 w 92"/>
                  <a:gd name="T65" fmla="*/ 1 h 98"/>
                  <a:gd name="T66" fmla="*/ 1 w 92"/>
                  <a:gd name="T67" fmla="*/ 0 h 98"/>
                  <a:gd name="T68" fmla="*/ 1 w 92"/>
                  <a:gd name="T69" fmla="*/ 0 h 98"/>
                  <a:gd name="T70" fmla="*/ 1 w 92"/>
                  <a:gd name="T71" fmla="*/ 0 h 98"/>
                  <a:gd name="T72" fmla="*/ 0 w 92"/>
                  <a:gd name="T73" fmla="*/ 0 h 98"/>
                  <a:gd name="T74" fmla="*/ 0 w 92"/>
                  <a:gd name="T75" fmla="*/ 0 h 98"/>
                  <a:gd name="T76" fmla="*/ 0 w 92"/>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98"/>
                  <a:gd name="T119" fmla="*/ 92 w 92"/>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98">
                    <a:moveTo>
                      <a:pt x="0" y="0"/>
                    </a:moveTo>
                    <a:lnTo>
                      <a:pt x="0" y="0"/>
                    </a:lnTo>
                    <a:lnTo>
                      <a:pt x="0" y="9"/>
                    </a:lnTo>
                    <a:lnTo>
                      <a:pt x="1" y="19"/>
                    </a:lnTo>
                    <a:lnTo>
                      <a:pt x="3" y="28"/>
                    </a:lnTo>
                    <a:lnTo>
                      <a:pt x="6" y="38"/>
                    </a:lnTo>
                    <a:lnTo>
                      <a:pt x="11" y="46"/>
                    </a:lnTo>
                    <a:lnTo>
                      <a:pt x="15" y="55"/>
                    </a:lnTo>
                    <a:lnTo>
                      <a:pt x="20" y="62"/>
                    </a:lnTo>
                    <a:lnTo>
                      <a:pt x="26" y="69"/>
                    </a:lnTo>
                    <a:lnTo>
                      <a:pt x="32" y="75"/>
                    </a:lnTo>
                    <a:lnTo>
                      <a:pt x="40" y="81"/>
                    </a:lnTo>
                    <a:lnTo>
                      <a:pt x="47" y="86"/>
                    </a:lnTo>
                    <a:lnTo>
                      <a:pt x="55" y="91"/>
                    </a:lnTo>
                    <a:lnTo>
                      <a:pt x="63" y="93"/>
                    </a:lnTo>
                    <a:lnTo>
                      <a:pt x="73" y="96"/>
                    </a:lnTo>
                    <a:lnTo>
                      <a:pt x="82" y="97"/>
                    </a:lnTo>
                    <a:lnTo>
                      <a:pt x="92" y="98"/>
                    </a:lnTo>
                    <a:lnTo>
                      <a:pt x="92" y="72"/>
                    </a:lnTo>
                    <a:lnTo>
                      <a:pt x="84" y="70"/>
                    </a:lnTo>
                    <a:lnTo>
                      <a:pt x="78" y="69"/>
                    </a:lnTo>
                    <a:lnTo>
                      <a:pt x="70" y="68"/>
                    </a:lnTo>
                    <a:lnTo>
                      <a:pt x="65" y="66"/>
                    </a:lnTo>
                    <a:lnTo>
                      <a:pt x="58" y="62"/>
                    </a:lnTo>
                    <a:lnTo>
                      <a:pt x="53" y="58"/>
                    </a:lnTo>
                    <a:lnTo>
                      <a:pt x="47" y="55"/>
                    </a:lnTo>
                    <a:lnTo>
                      <a:pt x="43" y="50"/>
                    </a:lnTo>
                    <a:lnTo>
                      <a:pt x="39" y="45"/>
                    </a:lnTo>
                    <a:lnTo>
                      <a:pt x="34" y="39"/>
                    </a:lnTo>
                    <a:lnTo>
                      <a:pt x="31" y="33"/>
                    </a:lnTo>
                    <a:lnTo>
                      <a:pt x="29" y="27"/>
                    </a:lnTo>
                    <a:lnTo>
                      <a:pt x="27" y="21"/>
                    </a:lnTo>
                    <a:lnTo>
                      <a:pt x="25" y="14"/>
                    </a:lnTo>
                    <a:lnTo>
                      <a:pt x="24" y="7"/>
                    </a:lnTo>
                    <a:lnTo>
                      <a:pt x="24" y="0"/>
                    </a:lnTo>
                    <a:lnTo>
                      <a:pt x="0" y="0"/>
                    </a:lnTo>
                    <a:close/>
                  </a:path>
                </a:pathLst>
              </a:custGeom>
              <a:solidFill>
                <a:srgbClr val="1F1A17"/>
              </a:solidFill>
              <a:ln w="9525">
                <a:noFill/>
                <a:round/>
                <a:headEnd/>
                <a:tailEnd/>
              </a:ln>
            </p:spPr>
            <p:txBody>
              <a:bodyPr/>
              <a:lstStyle/>
              <a:p>
                <a:endParaRPr lang="en-US"/>
              </a:p>
            </p:txBody>
          </p:sp>
          <p:sp>
            <p:nvSpPr>
              <p:cNvPr id="45696" name="Freeform 477"/>
              <p:cNvSpPr>
                <a:spLocks/>
              </p:cNvSpPr>
              <p:nvPr/>
            </p:nvSpPr>
            <p:spPr bwMode="auto">
              <a:xfrm>
                <a:off x="3981" y="2378"/>
                <a:ext cx="31" cy="34"/>
              </a:xfrm>
              <a:custGeom>
                <a:avLst/>
                <a:gdLst>
                  <a:gd name="T0" fmla="*/ 3 w 92"/>
                  <a:gd name="T1" fmla="*/ 0 h 102"/>
                  <a:gd name="T2" fmla="*/ 3 w 92"/>
                  <a:gd name="T3" fmla="*/ 0 h 102"/>
                  <a:gd name="T4" fmla="*/ 3 w 92"/>
                  <a:gd name="T5" fmla="*/ 0 h 102"/>
                  <a:gd name="T6" fmla="*/ 3 w 92"/>
                  <a:gd name="T7" fmla="*/ 0 h 102"/>
                  <a:gd name="T8" fmla="*/ 2 w 92"/>
                  <a:gd name="T9" fmla="*/ 0 h 102"/>
                  <a:gd name="T10" fmla="*/ 2 w 92"/>
                  <a:gd name="T11" fmla="*/ 0 h 102"/>
                  <a:gd name="T12" fmla="*/ 2 w 92"/>
                  <a:gd name="T13" fmla="*/ 0 h 102"/>
                  <a:gd name="T14" fmla="*/ 1 w 92"/>
                  <a:gd name="T15" fmla="*/ 1 h 102"/>
                  <a:gd name="T16" fmla="*/ 1 w 92"/>
                  <a:gd name="T17" fmla="*/ 1 h 102"/>
                  <a:gd name="T18" fmla="*/ 1 w 92"/>
                  <a:gd name="T19" fmla="*/ 1 h 102"/>
                  <a:gd name="T20" fmla="*/ 1 w 92"/>
                  <a:gd name="T21" fmla="*/ 1 h 102"/>
                  <a:gd name="T22" fmla="*/ 1 w 92"/>
                  <a:gd name="T23" fmla="*/ 2 h 102"/>
                  <a:gd name="T24" fmla="*/ 0 w 92"/>
                  <a:gd name="T25" fmla="*/ 2 h 102"/>
                  <a:gd name="T26" fmla="*/ 0 w 92"/>
                  <a:gd name="T27" fmla="*/ 2 h 102"/>
                  <a:gd name="T28" fmla="*/ 0 w 92"/>
                  <a:gd name="T29" fmla="*/ 3 h 102"/>
                  <a:gd name="T30" fmla="*/ 0 w 92"/>
                  <a:gd name="T31" fmla="*/ 3 h 102"/>
                  <a:gd name="T32" fmla="*/ 0 w 92"/>
                  <a:gd name="T33" fmla="*/ 3 h 102"/>
                  <a:gd name="T34" fmla="*/ 0 w 92"/>
                  <a:gd name="T35" fmla="*/ 4 h 102"/>
                  <a:gd name="T36" fmla="*/ 1 w 92"/>
                  <a:gd name="T37" fmla="*/ 4 h 102"/>
                  <a:gd name="T38" fmla="*/ 1 w 92"/>
                  <a:gd name="T39" fmla="*/ 3 h 102"/>
                  <a:gd name="T40" fmla="*/ 1 w 92"/>
                  <a:gd name="T41" fmla="*/ 3 h 102"/>
                  <a:gd name="T42" fmla="*/ 1 w 92"/>
                  <a:gd name="T43" fmla="*/ 3 h 102"/>
                  <a:gd name="T44" fmla="*/ 1 w 92"/>
                  <a:gd name="T45" fmla="*/ 3 h 102"/>
                  <a:gd name="T46" fmla="*/ 1 w 92"/>
                  <a:gd name="T47" fmla="*/ 2 h 102"/>
                  <a:gd name="T48" fmla="*/ 1 w 92"/>
                  <a:gd name="T49" fmla="*/ 2 h 102"/>
                  <a:gd name="T50" fmla="*/ 1 w 92"/>
                  <a:gd name="T51" fmla="*/ 2 h 102"/>
                  <a:gd name="T52" fmla="*/ 2 w 92"/>
                  <a:gd name="T53" fmla="*/ 2 h 102"/>
                  <a:gd name="T54" fmla="*/ 2 w 92"/>
                  <a:gd name="T55" fmla="*/ 2 h 102"/>
                  <a:gd name="T56" fmla="*/ 2 w 92"/>
                  <a:gd name="T57" fmla="*/ 1 h 102"/>
                  <a:gd name="T58" fmla="*/ 2 w 92"/>
                  <a:gd name="T59" fmla="*/ 1 h 102"/>
                  <a:gd name="T60" fmla="*/ 2 w 92"/>
                  <a:gd name="T61" fmla="*/ 1 h 102"/>
                  <a:gd name="T62" fmla="*/ 3 w 92"/>
                  <a:gd name="T63" fmla="*/ 1 h 102"/>
                  <a:gd name="T64" fmla="*/ 3 w 92"/>
                  <a:gd name="T65" fmla="*/ 1 h 102"/>
                  <a:gd name="T66" fmla="*/ 3 w 92"/>
                  <a:gd name="T67" fmla="*/ 1 h 102"/>
                  <a:gd name="T68" fmla="*/ 3 w 92"/>
                  <a:gd name="T69" fmla="*/ 1 h 102"/>
                  <a:gd name="T70" fmla="*/ 3 w 92"/>
                  <a:gd name="T71" fmla="*/ 1 h 102"/>
                  <a:gd name="T72" fmla="*/ 3 w 92"/>
                  <a:gd name="T73" fmla="*/ 0 h 102"/>
                  <a:gd name="T74" fmla="*/ 3 w 92"/>
                  <a:gd name="T75" fmla="*/ 0 h 102"/>
                  <a:gd name="T76" fmla="*/ 3 w 92"/>
                  <a:gd name="T77" fmla="*/ 0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102"/>
                  <a:gd name="T119" fmla="*/ 92 w 92"/>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102">
                    <a:moveTo>
                      <a:pt x="92" y="0"/>
                    </a:moveTo>
                    <a:lnTo>
                      <a:pt x="92" y="0"/>
                    </a:lnTo>
                    <a:lnTo>
                      <a:pt x="82" y="0"/>
                    </a:lnTo>
                    <a:lnTo>
                      <a:pt x="73" y="1"/>
                    </a:lnTo>
                    <a:lnTo>
                      <a:pt x="63" y="3"/>
                    </a:lnTo>
                    <a:lnTo>
                      <a:pt x="55" y="7"/>
                    </a:lnTo>
                    <a:lnTo>
                      <a:pt x="47" y="12"/>
                    </a:lnTo>
                    <a:lnTo>
                      <a:pt x="40" y="17"/>
                    </a:lnTo>
                    <a:lnTo>
                      <a:pt x="32" y="23"/>
                    </a:lnTo>
                    <a:lnTo>
                      <a:pt x="26" y="29"/>
                    </a:lnTo>
                    <a:lnTo>
                      <a:pt x="20" y="36"/>
                    </a:lnTo>
                    <a:lnTo>
                      <a:pt x="15" y="44"/>
                    </a:lnTo>
                    <a:lnTo>
                      <a:pt x="11" y="53"/>
                    </a:lnTo>
                    <a:lnTo>
                      <a:pt x="6" y="61"/>
                    </a:lnTo>
                    <a:lnTo>
                      <a:pt x="3" y="71"/>
                    </a:lnTo>
                    <a:lnTo>
                      <a:pt x="1" y="81"/>
                    </a:lnTo>
                    <a:lnTo>
                      <a:pt x="0" y="91"/>
                    </a:lnTo>
                    <a:lnTo>
                      <a:pt x="0" y="102"/>
                    </a:lnTo>
                    <a:lnTo>
                      <a:pt x="24" y="102"/>
                    </a:lnTo>
                    <a:lnTo>
                      <a:pt x="24" y="93"/>
                    </a:lnTo>
                    <a:lnTo>
                      <a:pt x="25" y="86"/>
                    </a:lnTo>
                    <a:lnTo>
                      <a:pt x="27" y="79"/>
                    </a:lnTo>
                    <a:lnTo>
                      <a:pt x="29" y="72"/>
                    </a:lnTo>
                    <a:lnTo>
                      <a:pt x="31" y="65"/>
                    </a:lnTo>
                    <a:lnTo>
                      <a:pt x="34" y="59"/>
                    </a:lnTo>
                    <a:lnTo>
                      <a:pt x="39" y="53"/>
                    </a:lnTo>
                    <a:lnTo>
                      <a:pt x="43" y="48"/>
                    </a:lnTo>
                    <a:lnTo>
                      <a:pt x="47" y="43"/>
                    </a:lnTo>
                    <a:lnTo>
                      <a:pt x="53" y="38"/>
                    </a:lnTo>
                    <a:lnTo>
                      <a:pt x="58" y="35"/>
                    </a:lnTo>
                    <a:lnTo>
                      <a:pt x="65" y="32"/>
                    </a:lnTo>
                    <a:lnTo>
                      <a:pt x="71" y="30"/>
                    </a:lnTo>
                    <a:lnTo>
                      <a:pt x="78" y="27"/>
                    </a:lnTo>
                    <a:lnTo>
                      <a:pt x="84" y="26"/>
                    </a:lnTo>
                    <a:lnTo>
                      <a:pt x="92" y="26"/>
                    </a:lnTo>
                    <a:lnTo>
                      <a:pt x="92" y="0"/>
                    </a:lnTo>
                    <a:close/>
                  </a:path>
                </a:pathLst>
              </a:custGeom>
              <a:solidFill>
                <a:srgbClr val="1F1A17"/>
              </a:solidFill>
              <a:ln w="9525">
                <a:noFill/>
                <a:round/>
                <a:headEnd/>
                <a:tailEnd/>
              </a:ln>
            </p:spPr>
            <p:txBody>
              <a:bodyPr/>
              <a:lstStyle/>
              <a:p>
                <a:endParaRPr lang="en-US"/>
              </a:p>
            </p:txBody>
          </p:sp>
          <p:sp>
            <p:nvSpPr>
              <p:cNvPr id="45697" name="Freeform 478"/>
              <p:cNvSpPr>
                <a:spLocks/>
              </p:cNvSpPr>
              <p:nvPr/>
            </p:nvSpPr>
            <p:spPr bwMode="auto">
              <a:xfrm>
                <a:off x="4012" y="2378"/>
                <a:ext cx="30" cy="34"/>
              </a:xfrm>
              <a:custGeom>
                <a:avLst/>
                <a:gdLst>
                  <a:gd name="T0" fmla="*/ 3 w 91"/>
                  <a:gd name="T1" fmla="*/ 4 h 102"/>
                  <a:gd name="T2" fmla="*/ 3 w 91"/>
                  <a:gd name="T3" fmla="*/ 4 h 102"/>
                  <a:gd name="T4" fmla="*/ 3 w 91"/>
                  <a:gd name="T5" fmla="*/ 3 h 102"/>
                  <a:gd name="T6" fmla="*/ 3 w 91"/>
                  <a:gd name="T7" fmla="*/ 3 h 102"/>
                  <a:gd name="T8" fmla="*/ 3 w 91"/>
                  <a:gd name="T9" fmla="*/ 3 h 102"/>
                  <a:gd name="T10" fmla="*/ 3 w 91"/>
                  <a:gd name="T11" fmla="*/ 2 h 102"/>
                  <a:gd name="T12" fmla="*/ 3 w 91"/>
                  <a:gd name="T13" fmla="*/ 2 h 102"/>
                  <a:gd name="T14" fmla="*/ 3 w 91"/>
                  <a:gd name="T15" fmla="*/ 2 h 102"/>
                  <a:gd name="T16" fmla="*/ 3 w 91"/>
                  <a:gd name="T17" fmla="*/ 1 h 102"/>
                  <a:gd name="T18" fmla="*/ 2 w 91"/>
                  <a:gd name="T19" fmla="*/ 1 h 102"/>
                  <a:gd name="T20" fmla="*/ 2 w 91"/>
                  <a:gd name="T21" fmla="*/ 1 h 102"/>
                  <a:gd name="T22" fmla="*/ 2 w 91"/>
                  <a:gd name="T23" fmla="*/ 1 h 102"/>
                  <a:gd name="T24" fmla="*/ 2 w 91"/>
                  <a:gd name="T25" fmla="*/ 0 h 102"/>
                  <a:gd name="T26" fmla="*/ 1 w 91"/>
                  <a:gd name="T27" fmla="*/ 0 h 102"/>
                  <a:gd name="T28" fmla="*/ 1 w 91"/>
                  <a:gd name="T29" fmla="*/ 0 h 102"/>
                  <a:gd name="T30" fmla="*/ 1 w 91"/>
                  <a:gd name="T31" fmla="*/ 0 h 102"/>
                  <a:gd name="T32" fmla="*/ 0 w 91"/>
                  <a:gd name="T33" fmla="*/ 0 h 102"/>
                  <a:gd name="T34" fmla="*/ 0 w 91"/>
                  <a:gd name="T35" fmla="*/ 0 h 102"/>
                  <a:gd name="T36" fmla="*/ 0 w 91"/>
                  <a:gd name="T37" fmla="*/ 1 h 102"/>
                  <a:gd name="T38" fmla="*/ 0 w 91"/>
                  <a:gd name="T39" fmla="*/ 1 h 102"/>
                  <a:gd name="T40" fmla="*/ 1 w 91"/>
                  <a:gd name="T41" fmla="*/ 1 h 102"/>
                  <a:gd name="T42" fmla="*/ 1 w 91"/>
                  <a:gd name="T43" fmla="*/ 1 h 102"/>
                  <a:gd name="T44" fmla="*/ 1 w 91"/>
                  <a:gd name="T45" fmla="*/ 1 h 102"/>
                  <a:gd name="T46" fmla="*/ 1 w 91"/>
                  <a:gd name="T47" fmla="*/ 1 h 102"/>
                  <a:gd name="T48" fmla="*/ 1 w 91"/>
                  <a:gd name="T49" fmla="*/ 1 h 102"/>
                  <a:gd name="T50" fmla="*/ 2 w 91"/>
                  <a:gd name="T51" fmla="*/ 2 h 102"/>
                  <a:gd name="T52" fmla="*/ 2 w 91"/>
                  <a:gd name="T53" fmla="*/ 2 h 102"/>
                  <a:gd name="T54" fmla="*/ 2 w 91"/>
                  <a:gd name="T55" fmla="*/ 2 h 102"/>
                  <a:gd name="T56" fmla="*/ 2 w 91"/>
                  <a:gd name="T57" fmla="*/ 2 h 102"/>
                  <a:gd name="T58" fmla="*/ 2 w 91"/>
                  <a:gd name="T59" fmla="*/ 2 h 102"/>
                  <a:gd name="T60" fmla="*/ 2 w 91"/>
                  <a:gd name="T61" fmla="*/ 3 h 102"/>
                  <a:gd name="T62" fmla="*/ 2 w 91"/>
                  <a:gd name="T63" fmla="*/ 3 h 102"/>
                  <a:gd name="T64" fmla="*/ 2 w 91"/>
                  <a:gd name="T65" fmla="*/ 3 h 102"/>
                  <a:gd name="T66" fmla="*/ 2 w 91"/>
                  <a:gd name="T67" fmla="*/ 3 h 102"/>
                  <a:gd name="T68" fmla="*/ 2 w 91"/>
                  <a:gd name="T69" fmla="*/ 4 h 102"/>
                  <a:gd name="T70" fmla="*/ 2 w 91"/>
                  <a:gd name="T71" fmla="*/ 4 h 102"/>
                  <a:gd name="T72" fmla="*/ 3 w 91"/>
                  <a:gd name="T73" fmla="*/ 4 h 102"/>
                  <a:gd name="T74" fmla="*/ 3 w 91"/>
                  <a:gd name="T75" fmla="*/ 4 h 102"/>
                  <a:gd name="T76" fmla="*/ 3 w 91"/>
                  <a:gd name="T77" fmla="*/ 4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02"/>
                  <a:gd name="T119" fmla="*/ 91 w 91"/>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02">
                    <a:moveTo>
                      <a:pt x="91" y="102"/>
                    </a:moveTo>
                    <a:lnTo>
                      <a:pt x="91" y="102"/>
                    </a:lnTo>
                    <a:lnTo>
                      <a:pt x="91" y="91"/>
                    </a:lnTo>
                    <a:lnTo>
                      <a:pt x="90" y="81"/>
                    </a:lnTo>
                    <a:lnTo>
                      <a:pt x="88" y="71"/>
                    </a:lnTo>
                    <a:lnTo>
                      <a:pt x="85" y="61"/>
                    </a:lnTo>
                    <a:lnTo>
                      <a:pt x="81" y="53"/>
                    </a:lnTo>
                    <a:lnTo>
                      <a:pt x="76" y="44"/>
                    </a:lnTo>
                    <a:lnTo>
                      <a:pt x="71" y="36"/>
                    </a:lnTo>
                    <a:lnTo>
                      <a:pt x="65" y="29"/>
                    </a:lnTo>
                    <a:lnTo>
                      <a:pt x="59" y="23"/>
                    </a:lnTo>
                    <a:lnTo>
                      <a:pt x="51" y="17"/>
                    </a:lnTo>
                    <a:lnTo>
                      <a:pt x="44" y="12"/>
                    </a:lnTo>
                    <a:lnTo>
                      <a:pt x="36" y="7"/>
                    </a:lnTo>
                    <a:lnTo>
                      <a:pt x="28" y="3"/>
                    </a:lnTo>
                    <a:lnTo>
                      <a:pt x="18" y="1"/>
                    </a:lnTo>
                    <a:lnTo>
                      <a:pt x="9" y="0"/>
                    </a:lnTo>
                    <a:lnTo>
                      <a:pt x="0" y="0"/>
                    </a:lnTo>
                    <a:lnTo>
                      <a:pt x="0" y="26"/>
                    </a:lnTo>
                    <a:lnTo>
                      <a:pt x="7" y="26"/>
                    </a:lnTo>
                    <a:lnTo>
                      <a:pt x="14" y="27"/>
                    </a:lnTo>
                    <a:lnTo>
                      <a:pt x="20" y="30"/>
                    </a:lnTo>
                    <a:lnTo>
                      <a:pt x="27" y="32"/>
                    </a:lnTo>
                    <a:lnTo>
                      <a:pt x="33" y="35"/>
                    </a:lnTo>
                    <a:lnTo>
                      <a:pt x="38" y="38"/>
                    </a:lnTo>
                    <a:lnTo>
                      <a:pt x="44" y="43"/>
                    </a:lnTo>
                    <a:lnTo>
                      <a:pt x="48" y="48"/>
                    </a:lnTo>
                    <a:lnTo>
                      <a:pt x="52" y="53"/>
                    </a:lnTo>
                    <a:lnTo>
                      <a:pt x="57" y="59"/>
                    </a:lnTo>
                    <a:lnTo>
                      <a:pt x="60" y="65"/>
                    </a:lnTo>
                    <a:lnTo>
                      <a:pt x="62" y="72"/>
                    </a:lnTo>
                    <a:lnTo>
                      <a:pt x="64" y="79"/>
                    </a:lnTo>
                    <a:lnTo>
                      <a:pt x="67" y="86"/>
                    </a:lnTo>
                    <a:lnTo>
                      <a:pt x="68" y="93"/>
                    </a:lnTo>
                    <a:lnTo>
                      <a:pt x="68" y="102"/>
                    </a:lnTo>
                    <a:lnTo>
                      <a:pt x="91" y="102"/>
                    </a:lnTo>
                    <a:close/>
                  </a:path>
                </a:pathLst>
              </a:custGeom>
              <a:solidFill>
                <a:srgbClr val="1F1A17"/>
              </a:solidFill>
              <a:ln w="9525">
                <a:noFill/>
                <a:round/>
                <a:headEnd/>
                <a:tailEnd/>
              </a:ln>
            </p:spPr>
            <p:txBody>
              <a:bodyPr/>
              <a:lstStyle/>
              <a:p>
                <a:endParaRPr lang="en-US"/>
              </a:p>
            </p:txBody>
          </p:sp>
        </p:grpSp>
        <p:grpSp>
          <p:nvGrpSpPr>
            <p:cNvPr id="4" name="Group 479"/>
            <p:cNvGrpSpPr>
              <a:grpSpLocks/>
            </p:cNvGrpSpPr>
            <p:nvPr/>
          </p:nvGrpSpPr>
          <p:grpSpPr bwMode="auto">
            <a:xfrm>
              <a:off x="4416" y="2880"/>
              <a:ext cx="50" cy="56"/>
              <a:chOff x="4176" y="2210"/>
              <a:chExt cx="50" cy="56"/>
            </a:xfrm>
          </p:grpSpPr>
          <p:sp>
            <p:nvSpPr>
              <p:cNvPr id="45688" name="Freeform 480"/>
              <p:cNvSpPr>
                <a:spLocks/>
              </p:cNvSpPr>
              <p:nvPr/>
            </p:nvSpPr>
            <p:spPr bwMode="auto">
              <a:xfrm>
                <a:off x="4180" y="2214"/>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5"/>
                    </a:lnTo>
                    <a:lnTo>
                      <a:pt x="124" y="92"/>
                    </a:lnTo>
                    <a:lnTo>
                      <a:pt x="122" y="98"/>
                    </a:lnTo>
                    <a:lnTo>
                      <a:pt x="120" y="104"/>
                    </a:lnTo>
                    <a:lnTo>
                      <a:pt x="117" y="110"/>
                    </a:lnTo>
                    <a:lnTo>
                      <a:pt x="113" y="116"/>
                    </a:lnTo>
                    <a:lnTo>
                      <a:pt x="109" y="121"/>
                    </a:lnTo>
                    <a:lnTo>
                      <a:pt x="105" y="124"/>
                    </a:lnTo>
                    <a:lnTo>
                      <a:pt x="99" y="129"/>
                    </a:lnTo>
                    <a:lnTo>
                      <a:pt x="95" y="133"/>
                    </a:lnTo>
                    <a:lnTo>
                      <a:pt x="88" y="135"/>
                    </a:lnTo>
                    <a:lnTo>
                      <a:pt x="83" y="137"/>
                    </a:lnTo>
                    <a:lnTo>
                      <a:pt x="77" y="139"/>
                    </a:lnTo>
                    <a:lnTo>
                      <a:pt x="70" y="140"/>
                    </a:lnTo>
                    <a:lnTo>
                      <a:pt x="64" y="140"/>
                    </a:lnTo>
                    <a:lnTo>
                      <a:pt x="57" y="140"/>
                    </a:lnTo>
                    <a:lnTo>
                      <a:pt x="51" y="139"/>
                    </a:lnTo>
                    <a:lnTo>
                      <a:pt x="44" y="137"/>
                    </a:lnTo>
                    <a:lnTo>
                      <a:pt x="39" y="135"/>
                    </a:lnTo>
                    <a:lnTo>
                      <a:pt x="33" y="133"/>
                    </a:lnTo>
                    <a:lnTo>
                      <a:pt x="28" y="129"/>
                    </a:lnTo>
                    <a:lnTo>
                      <a:pt x="23" y="124"/>
                    </a:lnTo>
                    <a:lnTo>
                      <a:pt x="18" y="121"/>
                    </a:lnTo>
                    <a:lnTo>
                      <a:pt x="14" y="116"/>
                    </a:lnTo>
                    <a:lnTo>
                      <a:pt x="11" y="110"/>
                    </a:lnTo>
                    <a:lnTo>
                      <a:pt x="7" y="104"/>
                    </a:lnTo>
                    <a:lnTo>
                      <a:pt x="5" y="98"/>
                    </a:lnTo>
                    <a:lnTo>
                      <a:pt x="3" y="92"/>
                    </a:lnTo>
                    <a:lnTo>
                      <a:pt x="1" y="85"/>
                    </a:lnTo>
                    <a:lnTo>
                      <a:pt x="1" y="77"/>
                    </a:lnTo>
                    <a:lnTo>
                      <a:pt x="0" y="70"/>
                    </a:lnTo>
                    <a:lnTo>
                      <a:pt x="1" y="62"/>
                    </a:lnTo>
                    <a:lnTo>
                      <a:pt x="1" y="56"/>
                    </a:lnTo>
                    <a:lnTo>
                      <a:pt x="3" y="49"/>
                    </a:lnTo>
                    <a:lnTo>
                      <a:pt x="5" y="41"/>
                    </a:lnTo>
                    <a:lnTo>
                      <a:pt x="7" y="35"/>
                    </a:lnTo>
                    <a:lnTo>
                      <a:pt x="11" y="30"/>
                    </a:lnTo>
                    <a:lnTo>
                      <a:pt x="14" y="25"/>
                    </a:lnTo>
                    <a:lnTo>
                      <a:pt x="18" y="20"/>
                    </a:lnTo>
                    <a:lnTo>
                      <a:pt x="23" y="15"/>
                    </a:lnTo>
                    <a:lnTo>
                      <a:pt x="28" y="12"/>
                    </a:lnTo>
                    <a:lnTo>
                      <a:pt x="33" y="8"/>
                    </a:lnTo>
                    <a:lnTo>
                      <a:pt x="39" y="4"/>
                    </a:lnTo>
                    <a:lnTo>
                      <a:pt x="44" y="2"/>
                    </a:lnTo>
                    <a:lnTo>
                      <a:pt x="51" y="1"/>
                    </a:lnTo>
                    <a:lnTo>
                      <a:pt x="57" y="0"/>
                    </a:lnTo>
                    <a:lnTo>
                      <a:pt x="64" y="0"/>
                    </a:lnTo>
                    <a:lnTo>
                      <a:pt x="70" y="0"/>
                    </a:lnTo>
                    <a:lnTo>
                      <a:pt x="77" y="1"/>
                    </a:lnTo>
                    <a:lnTo>
                      <a:pt x="83" y="2"/>
                    </a:lnTo>
                    <a:lnTo>
                      <a:pt x="88" y="4"/>
                    </a:lnTo>
                    <a:lnTo>
                      <a:pt x="95" y="8"/>
                    </a:lnTo>
                    <a:lnTo>
                      <a:pt x="99" y="12"/>
                    </a:lnTo>
                    <a:lnTo>
                      <a:pt x="105" y="15"/>
                    </a:lnTo>
                    <a:lnTo>
                      <a:pt x="109" y="20"/>
                    </a:lnTo>
                    <a:lnTo>
                      <a:pt x="113" y="25"/>
                    </a:lnTo>
                    <a:lnTo>
                      <a:pt x="117" y="30"/>
                    </a:lnTo>
                    <a:lnTo>
                      <a:pt x="120" y="35"/>
                    </a:lnTo>
                    <a:lnTo>
                      <a:pt x="122" y="41"/>
                    </a:lnTo>
                    <a:lnTo>
                      <a:pt x="124" y="49"/>
                    </a:lnTo>
                    <a:lnTo>
                      <a:pt x="126" y="56"/>
                    </a:lnTo>
                    <a:lnTo>
                      <a:pt x="126" y="62"/>
                    </a:lnTo>
                    <a:lnTo>
                      <a:pt x="127" y="70"/>
                    </a:lnTo>
                    <a:close/>
                  </a:path>
                </a:pathLst>
              </a:custGeom>
              <a:solidFill>
                <a:srgbClr val="E87A41"/>
              </a:solidFill>
              <a:ln w="9525">
                <a:noFill/>
                <a:round/>
                <a:headEnd/>
                <a:tailEnd/>
              </a:ln>
            </p:spPr>
            <p:txBody>
              <a:bodyPr/>
              <a:lstStyle/>
              <a:p>
                <a:endParaRPr lang="en-US"/>
              </a:p>
            </p:txBody>
          </p:sp>
          <p:sp>
            <p:nvSpPr>
              <p:cNvPr id="45689" name="Freeform 481"/>
              <p:cNvSpPr>
                <a:spLocks/>
              </p:cNvSpPr>
              <p:nvPr/>
            </p:nvSpPr>
            <p:spPr bwMode="auto">
              <a:xfrm>
                <a:off x="4201" y="2238"/>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7" y="83"/>
                    </a:lnTo>
                    <a:lnTo>
                      <a:pt x="15" y="82"/>
                    </a:lnTo>
                    <a:lnTo>
                      <a:pt x="22" y="80"/>
                    </a:lnTo>
                    <a:lnTo>
                      <a:pt x="30" y="77"/>
                    </a:lnTo>
                    <a:lnTo>
                      <a:pt x="36" y="73"/>
                    </a:lnTo>
                    <a:lnTo>
                      <a:pt x="43" y="70"/>
                    </a:lnTo>
                    <a:lnTo>
                      <a:pt x="48" y="65"/>
                    </a:lnTo>
                    <a:lnTo>
                      <a:pt x="54" y="60"/>
                    </a:lnTo>
                    <a:lnTo>
                      <a:pt x="58" y="54"/>
                    </a:lnTo>
                    <a:lnTo>
                      <a:pt x="62" y="47"/>
                    </a:lnTo>
                    <a:lnTo>
                      <a:pt x="67" y="40"/>
                    </a:lnTo>
                    <a:lnTo>
                      <a:pt x="70" y="33"/>
                    </a:lnTo>
                    <a:lnTo>
                      <a:pt x="72" y="25"/>
                    </a:lnTo>
                    <a:lnTo>
                      <a:pt x="74" y="17"/>
                    </a:lnTo>
                    <a:lnTo>
                      <a:pt x="75" y="9"/>
                    </a:lnTo>
                    <a:lnTo>
                      <a:pt x="75" y="0"/>
                    </a:lnTo>
                    <a:lnTo>
                      <a:pt x="51" y="0"/>
                    </a:lnTo>
                    <a:lnTo>
                      <a:pt x="50" y="6"/>
                    </a:lnTo>
                    <a:lnTo>
                      <a:pt x="50" y="12"/>
                    </a:lnTo>
                    <a:lnTo>
                      <a:pt x="49" y="17"/>
                    </a:lnTo>
                    <a:lnTo>
                      <a:pt x="47" y="23"/>
                    </a:lnTo>
                    <a:lnTo>
                      <a:pt x="45" y="28"/>
                    </a:lnTo>
                    <a:lnTo>
                      <a:pt x="43" y="33"/>
                    </a:lnTo>
                    <a:lnTo>
                      <a:pt x="40" y="36"/>
                    </a:lnTo>
                    <a:lnTo>
                      <a:pt x="36" y="41"/>
                    </a:lnTo>
                    <a:lnTo>
                      <a:pt x="33" y="45"/>
                    </a:lnTo>
                    <a:lnTo>
                      <a:pt x="29" y="47"/>
                    </a:lnTo>
                    <a:lnTo>
                      <a:pt x="24" y="51"/>
                    </a:lnTo>
                    <a:lnTo>
                      <a:pt x="20" y="53"/>
                    </a:lnTo>
                    <a:lnTo>
                      <a:pt x="16" y="54"/>
                    </a:lnTo>
                    <a:lnTo>
                      <a:pt x="10" y="55"/>
                    </a:lnTo>
                    <a:lnTo>
                      <a:pt x="5" y="57"/>
                    </a:lnTo>
                    <a:lnTo>
                      <a:pt x="0" y="57"/>
                    </a:lnTo>
                    <a:lnTo>
                      <a:pt x="0" y="84"/>
                    </a:lnTo>
                    <a:close/>
                  </a:path>
                </a:pathLst>
              </a:custGeom>
              <a:solidFill>
                <a:srgbClr val="1F1A17"/>
              </a:solidFill>
              <a:ln w="9525">
                <a:noFill/>
                <a:round/>
                <a:headEnd/>
                <a:tailEnd/>
              </a:ln>
            </p:spPr>
            <p:txBody>
              <a:bodyPr/>
              <a:lstStyle/>
              <a:p>
                <a:endParaRPr lang="en-US"/>
              </a:p>
            </p:txBody>
          </p:sp>
          <p:sp>
            <p:nvSpPr>
              <p:cNvPr id="45690" name="Freeform 482"/>
              <p:cNvSpPr>
                <a:spLocks/>
              </p:cNvSpPr>
              <p:nvPr/>
            </p:nvSpPr>
            <p:spPr bwMode="auto">
              <a:xfrm>
                <a:off x="4176" y="2238"/>
                <a:ext cx="25" cy="28"/>
              </a:xfrm>
              <a:custGeom>
                <a:avLst/>
                <a:gdLst>
                  <a:gd name="T0" fmla="*/ 0 w 76"/>
                  <a:gd name="T1" fmla="*/ 0 h 84"/>
                  <a:gd name="T2" fmla="*/ 0 w 76"/>
                  <a:gd name="T3" fmla="*/ 0 h 84"/>
                  <a:gd name="T4" fmla="*/ 0 w 76"/>
                  <a:gd name="T5" fmla="*/ 0 h 84"/>
                  <a:gd name="T6" fmla="*/ 0 w 76"/>
                  <a:gd name="T7" fmla="*/ 1 h 84"/>
                  <a:gd name="T8" fmla="*/ 0 w 76"/>
                  <a:gd name="T9" fmla="*/ 1 h 84"/>
                  <a:gd name="T10" fmla="*/ 0 w 76"/>
                  <a:gd name="T11" fmla="*/ 1 h 84"/>
                  <a:gd name="T12" fmla="*/ 0 w 76"/>
                  <a:gd name="T13" fmla="*/ 1 h 84"/>
                  <a:gd name="T14" fmla="*/ 0 w 76"/>
                  <a:gd name="T15" fmla="*/ 2 h 84"/>
                  <a:gd name="T16" fmla="*/ 1 w 76"/>
                  <a:gd name="T17" fmla="*/ 2 h 84"/>
                  <a:gd name="T18" fmla="*/ 1 w 76"/>
                  <a:gd name="T19" fmla="*/ 2 h 84"/>
                  <a:gd name="T20" fmla="*/ 1 w 76"/>
                  <a:gd name="T21" fmla="*/ 2 h 84"/>
                  <a:gd name="T22" fmla="*/ 1 w 76"/>
                  <a:gd name="T23" fmla="*/ 3 h 84"/>
                  <a:gd name="T24" fmla="*/ 1 w 76"/>
                  <a:gd name="T25" fmla="*/ 3 h 84"/>
                  <a:gd name="T26" fmla="*/ 2 w 76"/>
                  <a:gd name="T27" fmla="*/ 3 h 84"/>
                  <a:gd name="T28" fmla="*/ 2 w 76"/>
                  <a:gd name="T29" fmla="*/ 3 h 84"/>
                  <a:gd name="T30" fmla="*/ 2 w 76"/>
                  <a:gd name="T31" fmla="*/ 3 h 84"/>
                  <a:gd name="T32" fmla="*/ 2 w 76"/>
                  <a:gd name="T33" fmla="*/ 3 h 84"/>
                  <a:gd name="T34" fmla="*/ 3 w 76"/>
                  <a:gd name="T35" fmla="*/ 3 h 84"/>
                  <a:gd name="T36" fmla="*/ 3 w 76"/>
                  <a:gd name="T37" fmla="*/ 2 h 84"/>
                  <a:gd name="T38" fmla="*/ 3 w 76"/>
                  <a:gd name="T39" fmla="*/ 2 h 84"/>
                  <a:gd name="T40" fmla="*/ 2 w 76"/>
                  <a:gd name="T41" fmla="*/ 2 h 84"/>
                  <a:gd name="T42" fmla="*/ 2 w 76"/>
                  <a:gd name="T43" fmla="*/ 2 h 84"/>
                  <a:gd name="T44" fmla="*/ 2 w 76"/>
                  <a:gd name="T45" fmla="*/ 2 h 84"/>
                  <a:gd name="T46" fmla="*/ 2 w 76"/>
                  <a:gd name="T47" fmla="*/ 2 h 84"/>
                  <a:gd name="T48" fmla="*/ 2 w 76"/>
                  <a:gd name="T49" fmla="*/ 2 h 84"/>
                  <a:gd name="T50" fmla="*/ 2 w 76"/>
                  <a:gd name="T51" fmla="*/ 2 h 84"/>
                  <a:gd name="T52" fmla="*/ 1 w 76"/>
                  <a:gd name="T53" fmla="*/ 2 h 84"/>
                  <a:gd name="T54" fmla="*/ 1 w 76"/>
                  <a:gd name="T55" fmla="*/ 1 h 84"/>
                  <a:gd name="T56" fmla="*/ 1 w 76"/>
                  <a:gd name="T57" fmla="*/ 1 h 84"/>
                  <a:gd name="T58" fmla="*/ 1 w 76"/>
                  <a:gd name="T59" fmla="*/ 1 h 84"/>
                  <a:gd name="T60" fmla="*/ 1 w 76"/>
                  <a:gd name="T61" fmla="*/ 1 h 84"/>
                  <a:gd name="T62" fmla="*/ 1 w 76"/>
                  <a:gd name="T63" fmla="*/ 1 h 84"/>
                  <a:gd name="T64" fmla="*/ 1 w 76"/>
                  <a:gd name="T65" fmla="*/ 0 h 84"/>
                  <a:gd name="T66" fmla="*/ 1 w 76"/>
                  <a:gd name="T67" fmla="*/ 0 h 84"/>
                  <a:gd name="T68" fmla="*/ 1 w 76"/>
                  <a:gd name="T69" fmla="*/ 0 h 84"/>
                  <a:gd name="T70" fmla="*/ 1 w 76"/>
                  <a:gd name="T71" fmla="*/ 0 h 84"/>
                  <a:gd name="T72" fmla="*/ 0 w 76"/>
                  <a:gd name="T73" fmla="*/ 0 h 84"/>
                  <a:gd name="T74" fmla="*/ 0 w 76"/>
                  <a:gd name="T75" fmla="*/ 0 h 84"/>
                  <a:gd name="T76" fmla="*/ 0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0" y="0"/>
                    </a:moveTo>
                    <a:lnTo>
                      <a:pt x="0" y="0"/>
                    </a:lnTo>
                    <a:lnTo>
                      <a:pt x="0" y="9"/>
                    </a:lnTo>
                    <a:lnTo>
                      <a:pt x="1" y="17"/>
                    </a:lnTo>
                    <a:lnTo>
                      <a:pt x="3" y="25"/>
                    </a:lnTo>
                    <a:lnTo>
                      <a:pt x="5" y="33"/>
                    </a:lnTo>
                    <a:lnTo>
                      <a:pt x="9" y="40"/>
                    </a:lnTo>
                    <a:lnTo>
                      <a:pt x="13" y="47"/>
                    </a:lnTo>
                    <a:lnTo>
                      <a:pt x="17" y="54"/>
                    </a:lnTo>
                    <a:lnTo>
                      <a:pt x="22" y="60"/>
                    </a:lnTo>
                    <a:lnTo>
                      <a:pt x="27" y="65"/>
                    </a:lnTo>
                    <a:lnTo>
                      <a:pt x="34" y="70"/>
                    </a:lnTo>
                    <a:lnTo>
                      <a:pt x="39" y="73"/>
                    </a:lnTo>
                    <a:lnTo>
                      <a:pt x="45" y="77"/>
                    </a:lnTo>
                    <a:lnTo>
                      <a:pt x="53" y="80"/>
                    </a:lnTo>
                    <a:lnTo>
                      <a:pt x="61" y="82"/>
                    </a:lnTo>
                    <a:lnTo>
                      <a:pt x="68" y="83"/>
                    </a:lnTo>
                    <a:lnTo>
                      <a:pt x="76" y="84"/>
                    </a:lnTo>
                    <a:lnTo>
                      <a:pt x="76" y="57"/>
                    </a:lnTo>
                    <a:lnTo>
                      <a:pt x="70" y="57"/>
                    </a:lnTo>
                    <a:lnTo>
                      <a:pt x="65" y="55"/>
                    </a:lnTo>
                    <a:lnTo>
                      <a:pt x="59" y="54"/>
                    </a:lnTo>
                    <a:lnTo>
                      <a:pt x="55" y="53"/>
                    </a:lnTo>
                    <a:lnTo>
                      <a:pt x="51" y="51"/>
                    </a:lnTo>
                    <a:lnTo>
                      <a:pt x="46" y="47"/>
                    </a:lnTo>
                    <a:lnTo>
                      <a:pt x="42" y="45"/>
                    </a:lnTo>
                    <a:lnTo>
                      <a:pt x="39" y="41"/>
                    </a:lnTo>
                    <a:lnTo>
                      <a:pt x="36" y="36"/>
                    </a:lnTo>
                    <a:lnTo>
                      <a:pt x="32" y="33"/>
                    </a:lnTo>
                    <a:lnTo>
                      <a:pt x="30" y="28"/>
                    </a:lnTo>
                    <a:lnTo>
                      <a:pt x="28" y="23"/>
                    </a:lnTo>
                    <a:lnTo>
                      <a:pt x="27" y="17"/>
                    </a:lnTo>
                    <a:lnTo>
                      <a:pt x="25" y="12"/>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691" name="Freeform 483"/>
              <p:cNvSpPr>
                <a:spLocks/>
              </p:cNvSpPr>
              <p:nvPr/>
            </p:nvSpPr>
            <p:spPr bwMode="auto">
              <a:xfrm>
                <a:off x="4176" y="2210"/>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0"/>
                    </a:lnTo>
                    <a:lnTo>
                      <a:pt x="61" y="2"/>
                    </a:lnTo>
                    <a:lnTo>
                      <a:pt x="53" y="4"/>
                    </a:lnTo>
                    <a:lnTo>
                      <a:pt x="45" y="6"/>
                    </a:lnTo>
                    <a:lnTo>
                      <a:pt x="39" y="10"/>
                    </a:lnTo>
                    <a:lnTo>
                      <a:pt x="34" y="14"/>
                    </a:lnTo>
                    <a:lnTo>
                      <a:pt x="27" y="18"/>
                    </a:lnTo>
                    <a:lnTo>
                      <a:pt x="22" y="24"/>
                    </a:lnTo>
                    <a:lnTo>
                      <a:pt x="17" y="30"/>
                    </a:lnTo>
                    <a:lnTo>
                      <a:pt x="13" y="36"/>
                    </a:lnTo>
                    <a:lnTo>
                      <a:pt x="9" y="44"/>
                    </a:lnTo>
                    <a:lnTo>
                      <a:pt x="5" y="51"/>
                    </a:lnTo>
                    <a:lnTo>
                      <a:pt x="3" y="59"/>
                    </a:lnTo>
                    <a:lnTo>
                      <a:pt x="1" y="66"/>
                    </a:lnTo>
                    <a:lnTo>
                      <a:pt x="0" y="75"/>
                    </a:lnTo>
                    <a:lnTo>
                      <a:pt x="0" y="84"/>
                    </a:lnTo>
                    <a:lnTo>
                      <a:pt x="24" y="84"/>
                    </a:lnTo>
                    <a:lnTo>
                      <a:pt x="25" y="77"/>
                    </a:lnTo>
                    <a:lnTo>
                      <a:pt x="25" y="72"/>
                    </a:lnTo>
                    <a:lnTo>
                      <a:pt x="27" y="66"/>
                    </a:lnTo>
                    <a:lnTo>
                      <a:pt x="28" y="61"/>
                    </a:lnTo>
                    <a:lnTo>
                      <a:pt x="30" y="55"/>
                    </a:lnTo>
                    <a:lnTo>
                      <a:pt x="32" y="51"/>
                    </a:lnTo>
                    <a:lnTo>
                      <a:pt x="36" y="47"/>
                    </a:lnTo>
                    <a:lnTo>
                      <a:pt x="39" y="44"/>
                    </a:lnTo>
                    <a:lnTo>
                      <a:pt x="42" y="40"/>
                    </a:lnTo>
                    <a:lnTo>
                      <a:pt x="46" y="36"/>
                    </a:lnTo>
                    <a:lnTo>
                      <a:pt x="51" y="34"/>
                    </a:lnTo>
                    <a:lnTo>
                      <a:pt x="55" y="32"/>
                    </a:lnTo>
                    <a:lnTo>
                      <a:pt x="59" y="29"/>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692" name="Freeform 484"/>
              <p:cNvSpPr>
                <a:spLocks/>
              </p:cNvSpPr>
              <p:nvPr/>
            </p:nvSpPr>
            <p:spPr bwMode="auto">
              <a:xfrm>
                <a:off x="4201" y="2210"/>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6"/>
                    </a:lnTo>
                    <a:lnTo>
                      <a:pt x="72" y="59"/>
                    </a:lnTo>
                    <a:lnTo>
                      <a:pt x="70" y="51"/>
                    </a:lnTo>
                    <a:lnTo>
                      <a:pt x="67" y="44"/>
                    </a:lnTo>
                    <a:lnTo>
                      <a:pt x="62" y="36"/>
                    </a:lnTo>
                    <a:lnTo>
                      <a:pt x="58" y="30"/>
                    </a:lnTo>
                    <a:lnTo>
                      <a:pt x="54" y="24"/>
                    </a:lnTo>
                    <a:lnTo>
                      <a:pt x="48" y="18"/>
                    </a:lnTo>
                    <a:lnTo>
                      <a:pt x="43" y="14"/>
                    </a:lnTo>
                    <a:lnTo>
                      <a:pt x="36" y="10"/>
                    </a:lnTo>
                    <a:lnTo>
                      <a:pt x="30" y="6"/>
                    </a:lnTo>
                    <a:lnTo>
                      <a:pt x="22" y="4"/>
                    </a:lnTo>
                    <a:lnTo>
                      <a:pt x="15" y="2"/>
                    </a:lnTo>
                    <a:lnTo>
                      <a:pt x="7" y="0"/>
                    </a:lnTo>
                    <a:lnTo>
                      <a:pt x="0" y="0"/>
                    </a:lnTo>
                    <a:lnTo>
                      <a:pt x="0" y="27"/>
                    </a:lnTo>
                    <a:lnTo>
                      <a:pt x="5" y="27"/>
                    </a:lnTo>
                    <a:lnTo>
                      <a:pt x="10" y="28"/>
                    </a:lnTo>
                    <a:lnTo>
                      <a:pt x="16" y="29"/>
                    </a:lnTo>
                    <a:lnTo>
                      <a:pt x="20" y="32"/>
                    </a:lnTo>
                    <a:lnTo>
                      <a:pt x="24" y="34"/>
                    </a:lnTo>
                    <a:lnTo>
                      <a:pt x="29" y="36"/>
                    </a:lnTo>
                    <a:lnTo>
                      <a:pt x="33" y="40"/>
                    </a:lnTo>
                    <a:lnTo>
                      <a:pt x="36" y="44"/>
                    </a:lnTo>
                    <a:lnTo>
                      <a:pt x="40" y="47"/>
                    </a:lnTo>
                    <a:lnTo>
                      <a:pt x="43" y="51"/>
                    </a:lnTo>
                    <a:lnTo>
                      <a:pt x="45" y="55"/>
                    </a:lnTo>
                    <a:lnTo>
                      <a:pt x="47" y="61"/>
                    </a:lnTo>
                    <a:lnTo>
                      <a:pt x="49" y="66"/>
                    </a:lnTo>
                    <a:lnTo>
                      <a:pt x="50" y="72"/>
                    </a:lnTo>
                    <a:lnTo>
                      <a:pt x="50" y="78"/>
                    </a:lnTo>
                    <a:lnTo>
                      <a:pt x="51" y="84"/>
                    </a:lnTo>
                    <a:lnTo>
                      <a:pt x="75" y="84"/>
                    </a:lnTo>
                    <a:close/>
                  </a:path>
                </a:pathLst>
              </a:custGeom>
              <a:solidFill>
                <a:srgbClr val="1F1A17"/>
              </a:solidFill>
              <a:ln w="9525">
                <a:noFill/>
                <a:round/>
                <a:headEnd/>
                <a:tailEnd/>
              </a:ln>
            </p:spPr>
            <p:txBody>
              <a:bodyPr/>
              <a:lstStyle/>
              <a:p>
                <a:endParaRPr lang="en-US"/>
              </a:p>
            </p:txBody>
          </p:sp>
        </p:grpSp>
        <p:grpSp>
          <p:nvGrpSpPr>
            <p:cNvPr id="5" name="Group 485"/>
            <p:cNvGrpSpPr>
              <a:grpSpLocks/>
            </p:cNvGrpSpPr>
            <p:nvPr/>
          </p:nvGrpSpPr>
          <p:grpSpPr bwMode="auto">
            <a:xfrm>
              <a:off x="2400" y="2688"/>
              <a:ext cx="50" cy="56"/>
              <a:chOff x="3881" y="2322"/>
              <a:chExt cx="50" cy="56"/>
            </a:xfrm>
          </p:grpSpPr>
          <p:sp>
            <p:nvSpPr>
              <p:cNvPr id="45683" name="Freeform 486"/>
              <p:cNvSpPr>
                <a:spLocks/>
              </p:cNvSpPr>
              <p:nvPr/>
            </p:nvSpPr>
            <p:spPr bwMode="auto">
              <a:xfrm>
                <a:off x="3885" y="2327"/>
                <a:ext cx="42" cy="47"/>
              </a:xfrm>
              <a:custGeom>
                <a:avLst/>
                <a:gdLst>
                  <a:gd name="T0" fmla="*/ 5 w 127"/>
                  <a:gd name="T1" fmla="*/ 3 h 141"/>
                  <a:gd name="T2" fmla="*/ 5 w 127"/>
                  <a:gd name="T3" fmla="*/ 3 h 141"/>
                  <a:gd name="T4" fmla="*/ 4 w 127"/>
                  <a:gd name="T5" fmla="*/ 4 h 141"/>
                  <a:gd name="T6" fmla="*/ 4 w 127"/>
                  <a:gd name="T7" fmla="*/ 4 h 141"/>
                  <a:gd name="T8" fmla="*/ 4 w 127"/>
                  <a:gd name="T9" fmla="*/ 5 h 141"/>
                  <a:gd name="T10" fmla="*/ 3 w 127"/>
                  <a:gd name="T11" fmla="*/ 5 h 141"/>
                  <a:gd name="T12" fmla="*/ 3 w 127"/>
                  <a:gd name="T13" fmla="*/ 5 h 141"/>
                  <a:gd name="T14" fmla="*/ 3 w 127"/>
                  <a:gd name="T15" fmla="*/ 5 h 141"/>
                  <a:gd name="T16" fmla="*/ 2 w 127"/>
                  <a:gd name="T17" fmla="*/ 5 h 141"/>
                  <a:gd name="T18" fmla="*/ 2 w 127"/>
                  <a:gd name="T19" fmla="*/ 5 h 141"/>
                  <a:gd name="T20" fmla="*/ 1 w 127"/>
                  <a:gd name="T21" fmla="*/ 5 h 141"/>
                  <a:gd name="T22" fmla="*/ 1 w 127"/>
                  <a:gd name="T23" fmla="*/ 5 h 141"/>
                  <a:gd name="T24" fmla="*/ 1 w 127"/>
                  <a:gd name="T25" fmla="*/ 4 h 141"/>
                  <a:gd name="T26" fmla="*/ 0 w 127"/>
                  <a:gd name="T27" fmla="*/ 4 h 141"/>
                  <a:gd name="T28" fmla="*/ 0 w 127"/>
                  <a:gd name="T29" fmla="*/ 3 h 141"/>
                  <a:gd name="T30" fmla="*/ 0 w 127"/>
                  <a:gd name="T31" fmla="*/ 3 h 141"/>
                  <a:gd name="T32" fmla="*/ 0 w 127"/>
                  <a:gd name="T33" fmla="*/ 2 h 141"/>
                  <a:gd name="T34" fmla="*/ 0 w 127"/>
                  <a:gd name="T35" fmla="*/ 2 h 141"/>
                  <a:gd name="T36" fmla="*/ 0 w 127"/>
                  <a:gd name="T37" fmla="*/ 1 h 141"/>
                  <a:gd name="T38" fmla="*/ 1 w 127"/>
                  <a:gd name="T39" fmla="*/ 1 h 141"/>
                  <a:gd name="T40" fmla="*/ 1 w 127"/>
                  <a:gd name="T41" fmla="*/ 1 h 141"/>
                  <a:gd name="T42" fmla="*/ 1 w 127"/>
                  <a:gd name="T43" fmla="*/ 0 h 141"/>
                  <a:gd name="T44" fmla="*/ 2 w 127"/>
                  <a:gd name="T45" fmla="*/ 0 h 141"/>
                  <a:gd name="T46" fmla="*/ 2 w 127"/>
                  <a:gd name="T47" fmla="*/ 0 h 141"/>
                  <a:gd name="T48" fmla="*/ 3 w 127"/>
                  <a:gd name="T49" fmla="*/ 0 h 141"/>
                  <a:gd name="T50" fmla="*/ 3 w 127"/>
                  <a:gd name="T51" fmla="*/ 0 h 141"/>
                  <a:gd name="T52" fmla="*/ 3 w 127"/>
                  <a:gd name="T53" fmla="*/ 0 h 141"/>
                  <a:gd name="T54" fmla="*/ 4 w 127"/>
                  <a:gd name="T55" fmla="*/ 1 h 141"/>
                  <a:gd name="T56" fmla="*/ 4 w 127"/>
                  <a:gd name="T57" fmla="*/ 1 h 141"/>
                  <a:gd name="T58" fmla="*/ 4 w 127"/>
                  <a:gd name="T59" fmla="*/ 1 h 141"/>
                  <a:gd name="T60" fmla="*/ 5 w 127"/>
                  <a:gd name="T61" fmla="*/ 2 h 141"/>
                  <a:gd name="T62" fmla="*/ 5 w 127"/>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1"/>
                  <a:gd name="T98" fmla="*/ 127 w 127"/>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1">
                    <a:moveTo>
                      <a:pt x="127" y="71"/>
                    </a:moveTo>
                    <a:lnTo>
                      <a:pt x="127" y="78"/>
                    </a:lnTo>
                    <a:lnTo>
                      <a:pt x="126" y="85"/>
                    </a:lnTo>
                    <a:lnTo>
                      <a:pt x="125" y="93"/>
                    </a:lnTo>
                    <a:lnTo>
                      <a:pt x="123" y="99"/>
                    </a:lnTo>
                    <a:lnTo>
                      <a:pt x="119" y="105"/>
                    </a:lnTo>
                    <a:lnTo>
                      <a:pt x="117" y="111"/>
                    </a:lnTo>
                    <a:lnTo>
                      <a:pt x="113" y="117"/>
                    </a:lnTo>
                    <a:lnTo>
                      <a:pt x="110" y="121"/>
                    </a:lnTo>
                    <a:lnTo>
                      <a:pt x="104" y="125"/>
                    </a:lnTo>
                    <a:lnTo>
                      <a:pt x="100" y="130"/>
                    </a:lnTo>
                    <a:lnTo>
                      <a:pt x="94" y="133"/>
                    </a:lnTo>
                    <a:lnTo>
                      <a:pt x="89" y="136"/>
                    </a:lnTo>
                    <a:lnTo>
                      <a:pt x="83" y="138"/>
                    </a:lnTo>
                    <a:lnTo>
                      <a:pt x="77" y="139"/>
                    </a:lnTo>
                    <a:lnTo>
                      <a:pt x="71" y="141"/>
                    </a:lnTo>
                    <a:lnTo>
                      <a:pt x="64" y="141"/>
                    </a:lnTo>
                    <a:lnTo>
                      <a:pt x="57" y="141"/>
                    </a:lnTo>
                    <a:lnTo>
                      <a:pt x="50" y="139"/>
                    </a:lnTo>
                    <a:lnTo>
                      <a:pt x="45" y="138"/>
                    </a:lnTo>
                    <a:lnTo>
                      <a:pt x="38" y="136"/>
                    </a:lnTo>
                    <a:lnTo>
                      <a:pt x="33" y="133"/>
                    </a:lnTo>
                    <a:lnTo>
                      <a:pt x="27" y="130"/>
                    </a:lnTo>
                    <a:lnTo>
                      <a:pt x="23" y="125"/>
                    </a:lnTo>
                    <a:lnTo>
                      <a:pt x="19" y="121"/>
                    </a:lnTo>
                    <a:lnTo>
                      <a:pt x="15" y="117"/>
                    </a:lnTo>
                    <a:lnTo>
                      <a:pt x="11" y="111"/>
                    </a:lnTo>
                    <a:lnTo>
                      <a:pt x="8" y="105"/>
                    </a:lnTo>
                    <a:lnTo>
                      <a:pt x="5" y="99"/>
                    </a:lnTo>
                    <a:lnTo>
                      <a:pt x="3" y="93"/>
                    </a:lnTo>
                    <a:lnTo>
                      <a:pt x="2" y="85"/>
                    </a:lnTo>
                    <a:lnTo>
                      <a:pt x="0" y="78"/>
                    </a:lnTo>
                    <a:lnTo>
                      <a:pt x="0" y="71"/>
                    </a:lnTo>
                    <a:lnTo>
                      <a:pt x="0" y="63"/>
                    </a:lnTo>
                    <a:lnTo>
                      <a:pt x="2" y="57"/>
                    </a:lnTo>
                    <a:lnTo>
                      <a:pt x="3" y="49"/>
                    </a:lnTo>
                    <a:lnTo>
                      <a:pt x="5" y="42"/>
                    </a:lnTo>
                    <a:lnTo>
                      <a:pt x="8" y="36"/>
                    </a:lnTo>
                    <a:lnTo>
                      <a:pt x="11" y="30"/>
                    </a:lnTo>
                    <a:lnTo>
                      <a:pt x="15" y="26"/>
                    </a:lnTo>
                    <a:lnTo>
                      <a:pt x="19" y="21"/>
                    </a:lnTo>
                    <a:lnTo>
                      <a:pt x="23" y="16"/>
                    </a:lnTo>
                    <a:lnTo>
                      <a:pt x="27" y="12"/>
                    </a:lnTo>
                    <a:lnTo>
                      <a:pt x="33" y="9"/>
                    </a:lnTo>
                    <a:lnTo>
                      <a:pt x="38" y="5"/>
                    </a:lnTo>
                    <a:lnTo>
                      <a:pt x="45" y="3"/>
                    </a:lnTo>
                    <a:lnTo>
                      <a:pt x="50" y="2"/>
                    </a:lnTo>
                    <a:lnTo>
                      <a:pt x="57" y="0"/>
                    </a:lnTo>
                    <a:lnTo>
                      <a:pt x="64" y="0"/>
                    </a:lnTo>
                    <a:lnTo>
                      <a:pt x="71" y="0"/>
                    </a:lnTo>
                    <a:lnTo>
                      <a:pt x="77" y="2"/>
                    </a:lnTo>
                    <a:lnTo>
                      <a:pt x="83" y="3"/>
                    </a:lnTo>
                    <a:lnTo>
                      <a:pt x="89" y="5"/>
                    </a:lnTo>
                    <a:lnTo>
                      <a:pt x="94" y="9"/>
                    </a:lnTo>
                    <a:lnTo>
                      <a:pt x="100" y="12"/>
                    </a:lnTo>
                    <a:lnTo>
                      <a:pt x="104" y="16"/>
                    </a:lnTo>
                    <a:lnTo>
                      <a:pt x="110" y="21"/>
                    </a:lnTo>
                    <a:lnTo>
                      <a:pt x="113" y="26"/>
                    </a:lnTo>
                    <a:lnTo>
                      <a:pt x="117" y="30"/>
                    </a:lnTo>
                    <a:lnTo>
                      <a:pt x="119" y="36"/>
                    </a:lnTo>
                    <a:lnTo>
                      <a:pt x="123" y="42"/>
                    </a:lnTo>
                    <a:lnTo>
                      <a:pt x="125" y="49"/>
                    </a:lnTo>
                    <a:lnTo>
                      <a:pt x="126" y="57"/>
                    </a:lnTo>
                    <a:lnTo>
                      <a:pt x="127" y="63"/>
                    </a:lnTo>
                    <a:lnTo>
                      <a:pt x="127" y="71"/>
                    </a:lnTo>
                    <a:close/>
                  </a:path>
                </a:pathLst>
              </a:custGeom>
              <a:solidFill>
                <a:srgbClr val="E87A41"/>
              </a:solidFill>
              <a:ln w="9525">
                <a:noFill/>
                <a:round/>
                <a:headEnd/>
                <a:tailEnd/>
              </a:ln>
            </p:spPr>
            <p:txBody>
              <a:bodyPr/>
              <a:lstStyle/>
              <a:p>
                <a:endParaRPr lang="en-US"/>
              </a:p>
            </p:txBody>
          </p:sp>
          <p:sp>
            <p:nvSpPr>
              <p:cNvPr id="45684" name="Freeform 487"/>
              <p:cNvSpPr>
                <a:spLocks/>
              </p:cNvSpPr>
              <p:nvPr/>
            </p:nvSpPr>
            <p:spPr bwMode="auto">
              <a:xfrm>
                <a:off x="3906" y="2350"/>
                <a:ext cx="25" cy="28"/>
              </a:xfrm>
              <a:custGeom>
                <a:avLst/>
                <a:gdLst>
                  <a:gd name="T0" fmla="*/ 0 w 75"/>
                  <a:gd name="T1" fmla="*/ 3 h 84"/>
                  <a:gd name="T2" fmla="*/ 0 w 75"/>
                  <a:gd name="T3" fmla="*/ 3 h 84"/>
                  <a:gd name="T4" fmla="*/ 0 w 75"/>
                  <a:gd name="T5" fmla="*/ 3 h 84"/>
                  <a:gd name="T6" fmla="*/ 1 w 75"/>
                  <a:gd name="T7" fmla="*/ 3 h 84"/>
                  <a:gd name="T8" fmla="*/ 1 w 75"/>
                  <a:gd name="T9" fmla="*/ 3 h 84"/>
                  <a:gd name="T10" fmla="*/ 1 w 75"/>
                  <a:gd name="T11" fmla="*/ 3 h 84"/>
                  <a:gd name="T12" fmla="*/ 1 w 75"/>
                  <a:gd name="T13" fmla="*/ 3 h 84"/>
                  <a:gd name="T14" fmla="*/ 2 w 75"/>
                  <a:gd name="T15" fmla="*/ 3 h 84"/>
                  <a:gd name="T16" fmla="*/ 2 w 75"/>
                  <a:gd name="T17" fmla="*/ 2 h 84"/>
                  <a:gd name="T18" fmla="*/ 2 w 75"/>
                  <a:gd name="T19" fmla="*/ 2 h 84"/>
                  <a:gd name="T20" fmla="*/ 2 w 75"/>
                  <a:gd name="T21" fmla="*/ 2 h 84"/>
                  <a:gd name="T22" fmla="*/ 2 w 75"/>
                  <a:gd name="T23" fmla="*/ 2 h 84"/>
                  <a:gd name="T24" fmla="*/ 2 w 75"/>
                  <a:gd name="T25" fmla="*/ 1 h 84"/>
                  <a:gd name="T26" fmla="*/ 3 w 75"/>
                  <a:gd name="T27" fmla="*/ 1 h 84"/>
                  <a:gd name="T28" fmla="*/ 3 w 75"/>
                  <a:gd name="T29" fmla="*/ 1 h 84"/>
                  <a:gd name="T30" fmla="*/ 3 w 75"/>
                  <a:gd name="T31" fmla="*/ 1 h 84"/>
                  <a:gd name="T32" fmla="*/ 3 w 75"/>
                  <a:gd name="T33" fmla="*/ 0 h 84"/>
                  <a:gd name="T34" fmla="*/ 3 w 75"/>
                  <a:gd name="T35" fmla="*/ 0 h 84"/>
                  <a:gd name="T36" fmla="*/ 2 w 75"/>
                  <a:gd name="T37" fmla="*/ 0 h 84"/>
                  <a:gd name="T38" fmla="*/ 2 w 75"/>
                  <a:gd name="T39" fmla="*/ 0 h 84"/>
                  <a:gd name="T40" fmla="*/ 2 w 75"/>
                  <a:gd name="T41" fmla="*/ 0 h 84"/>
                  <a:gd name="T42" fmla="*/ 2 w 75"/>
                  <a:gd name="T43" fmla="*/ 1 h 84"/>
                  <a:gd name="T44" fmla="*/ 2 w 75"/>
                  <a:gd name="T45" fmla="*/ 1 h 84"/>
                  <a:gd name="T46" fmla="*/ 2 w 75"/>
                  <a:gd name="T47" fmla="*/ 1 h 84"/>
                  <a:gd name="T48" fmla="*/ 2 w 75"/>
                  <a:gd name="T49" fmla="*/ 1 h 84"/>
                  <a:gd name="T50" fmla="*/ 1 w 75"/>
                  <a:gd name="T51" fmla="*/ 1 h 84"/>
                  <a:gd name="T52" fmla="*/ 1 w 75"/>
                  <a:gd name="T53" fmla="*/ 2 h 84"/>
                  <a:gd name="T54" fmla="*/ 1 w 75"/>
                  <a:gd name="T55" fmla="*/ 2 h 84"/>
                  <a:gd name="T56" fmla="*/ 1 w 75"/>
                  <a:gd name="T57" fmla="*/ 2 h 84"/>
                  <a:gd name="T58" fmla="*/ 1 w 75"/>
                  <a:gd name="T59" fmla="*/ 2 h 84"/>
                  <a:gd name="T60" fmla="*/ 1 w 75"/>
                  <a:gd name="T61" fmla="*/ 2 h 84"/>
                  <a:gd name="T62" fmla="*/ 1 w 75"/>
                  <a:gd name="T63" fmla="*/ 2 h 84"/>
                  <a:gd name="T64" fmla="*/ 0 w 75"/>
                  <a:gd name="T65" fmla="*/ 2 h 84"/>
                  <a:gd name="T66" fmla="*/ 0 w 75"/>
                  <a:gd name="T67" fmla="*/ 2 h 84"/>
                  <a:gd name="T68" fmla="*/ 0 w 75"/>
                  <a:gd name="T69" fmla="*/ 2 h 84"/>
                  <a:gd name="T70" fmla="*/ 0 w 75"/>
                  <a:gd name="T71" fmla="*/ 2 h 84"/>
                  <a:gd name="T72" fmla="*/ 0 w 75"/>
                  <a:gd name="T73" fmla="*/ 3 h 84"/>
                  <a:gd name="T74" fmla="*/ 0 w 75"/>
                  <a:gd name="T75" fmla="*/ 3 h 84"/>
                  <a:gd name="T76" fmla="*/ 0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84"/>
                    </a:moveTo>
                    <a:lnTo>
                      <a:pt x="0" y="84"/>
                    </a:lnTo>
                    <a:lnTo>
                      <a:pt x="8" y="83"/>
                    </a:lnTo>
                    <a:lnTo>
                      <a:pt x="15" y="82"/>
                    </a:lnTo>
                    <a:lnTo>
                      <a:pt x="23" y="80"/>
                    </a:lnTo>
                    <a:lnTo>
                      <a:pt x="29" y="77"/>
                    </a:lnTo>
                    <a:lnTo>
                      <a:pt x="36" y="73"/>
                    </a:lnTo>
                    <a:lnTo>
                      <a:pt x="42" y="70"/>
                    </a:lnTo>
                    <a:lnTo>
                      <a:pt x="48" y="65"/>
                    </a:lnTo>
                    <a:lnTo>
                      <a:pt x="53" y="60"/>
                    </a:lnTo>
                    <a:lnTo>
                      <a:pt x="59" y="54"/>
                    </a:lnTo>
                    <a:lnTo>
                      <a:pt x="63" y="47"/>
                    </a:lnTo>
                    <a:lnTo>
                      <a:pt x="66" y="40"/>
                    </a:lnTo>
                    <a:lnTo>
                      <a:pt x="69" y="32"/>
                    </a:lnTo>
                    <a:lnTo>
                      <a:pt x="71" y="25"/>
                    </a:lnTo>
                    <a:lnTo>
                      <a:pt x="74" y="17"/>
                    </a:lnTo>
                    <a:lnTo>
                      <a:pt x="75" y="8"/>
                    </a:lnTo>
                    <a:lnTo>
                      <a:pt x="75" y="0"/>
                    </a:lnTo>
                    <a:lnTo>
                      <a:pt x="51" y="0"/>
                    </a:lnTo>
                    <a:lnTo>
                      <a:pt x="51" y="6"/>
                    </a:lnTo>
                    <a:lnTo>
                      <a:pt x="50" y="12"/>
                    </a:lnTo>
                    <a:lnTo>
                      <a:pt x="49" y="17"/>
                    </a:lnTo>
                    <a:lnTo>
                      <a:pt x="47" y="23"/>
                    </a:lnTo>
                    <a:lnTo>
                      <a:pt x="46" y="28"/>
                    </a:lnTo>
                    <a:lnTo>
                      <a:pt x="42" y="32"/>
                    </a:lnTo>
                    <a:lnTo>
                      <a:pt x="40" y="36"/>
                    </a:lnTo>
                    <a:lnTo>
                      <a:pt x="37" y="41"/>
                    </a:lnTo>
                    <a:lnTo>
                      <a:pt x="33" y="44"/>
                    </a:lnTo>
                    <a:lnTo>
                      <a:pt x="29" y="47"/>
                    </a:lnTo>
                    <a:lnTo>
                      <a:pt x="25" y="50"/>
                    </a:lnTo>
                    <a:lnTo>
                      <a:pt x="21" y="53"/>
                    </a:lnTo>
                    <a:lnTo>
                      <a:pt x="15" y="54"/>
                    </a:lnTo>
                    <a:lnTo>
                      <a:pt x="11" y="55"/>
                    </a:lnTo>
                    <a:lnTo>
                      <a:pt x="6" y="56"/>
                    </a:lnTo>
                    <a:lnTo>
                      <a:pt x="0" y="56"/>
                    </a:lnTo>
                    <a:lnTo>
                      <a:pt x="0" y="84"/>
                    </a:lnTo>
                    <a:close/>
                  </a:path>
                </a:pathLst>
              </a:custGeom>
              <a:solidFill>
                <a:srgbClr val="1F1A17"/>
              </a:solidFill>
              <a:ln w="9525">
                <a:noFill/>
                <a:round/>
                <a:headEnd/>
                <a:tailEnd/>
              </a:ln>
            </p:spPr>
            <p:txBody>
              <a:bodyPr/>
              <a:lstStyle/>
              <a:p>
                <a:endParaRPr lang="en-US"/>
              </a:p>
            </p:txBody>
          </p:sp>
          <p:sp>
            <p:nvSpPr>
              <p:cNvPr id="45685" name="Freeform 488"/>
              <p:cNvSpPr>
                <a:spLocks/>
              </p:cNvSpPr>
              <p:nvPr/>
            </p:nvSpPr>
            <p:spPr bwMode="auto">
              <a:xfrm>
                <a:off x="3881" y="2350"/>
                <a:ext cx="25" cy="28"/>
              </a:xfrm>
              <a:custGeom>
                <a:avLst/>
                <a:gdLst>
                  <a:gd name="T0" fmla="*/ 0 w 75"/>
                  <a:gd name="T1" fmla="*/ 0 h 84"/>
                  <a:gd name="T2" fmla="*/ 0 w 75"/>
                  <a:gd name="T3" fmla="*/ 0 h 84"/>
                  <a:gd name="T4" fmla="*/ 0 w 75"/>
                  <a:gd name="T5" fmla="*/ 0 h 84"/>
                  <a:gd name="T6" fmla="*/ 0 w 75"/>
                  <a:gd name="T7" fmla="*/ 1 h 84"/>
                  <a:gd name="T8" fmla="*/ 0 w 75"/>
                  <a:gd name="T9" fmla="*/ 1 h 84"/>
                  <a:gd name="T10" fmla="*/ 0 w 75"/>
                  <a:gd name="T11" fmla="*/ 1 h 84"/>
                  <a:gd name="T12" fmla="*/ 0 w 75"/>
                  <a:gd name="T13" fmla="*/ 1 h 84"/>
                  <a:gd name="T14" fmla="*/ 0 w 75"/>
                  <a:gd name="T15" fmla="*/ 2 h 84"/>
                  <a:gd name="T16" fmla="*/ 1 w 75"/>
                  <a:gd name="T17" fmla="*/ 2 h 84"/>
                  <a:gd name="T18" fmla="*/ 1 w 75"/>
                  <a:gd name="T19" fmla="*/ 2 h 84"/>
                  <a:gd name="T20" fmla="*/ 1 w 75"/>
                  <a:gd name="T21" fmla="*/ 2 h 84"/>
                  <a:gd name="T22" fmla="*/ 1 w 75"/>
                  <a:gd name="T23" fmla="*/ 3 h 84"/>
                  <a:gd name="T24" fmla="*/ 1 w 75"/>
                  <a:gd name="T25" fmla="*/ 3 h 84"/>
                  <a:gd name="T26" fmla="*/ 2 w 75"/>
                  <a:gd name="T27" fmla="*/ 3 h 84"/>
                  <a:gd name="T28" fmla="*/ 2 w 75"/>
                  <a:gd name="T29" fmla="*/ 3 h 84"/>
                  <a:gd name="T30" fmla="*/ 2 w 75"/>
                  <a:gd name="T31" fmla="*/ 3 h 84"/>
                  <a:gd name="T32" fmla="*/ 2 w 75"/>
                  <a:gd name="T33" fmla="*/ 3 h 84"/>
                  <a:gd name="T34" fmla="*/ 3 w 75"/>
                  <a:gd name="T35" fmla="*/ 3 h 84"/>
                  <a:gd name="T36" fmla="*/ 3 w 75"/>
                  <a:gd name="T37" fmla="*/ 2 h 84"/>
                  <a:gd name="T38" fmla="*/ 3 w 75"/>
                  <a:gd name="T39" fmla="*/ 2 h 84"/>
                  <a:gd name="T40" fmla="*/ 2 w 75"/>
                  <a:gd name="T41" fmla="*/ 2 h 84"/>
                  <a:gd name="T42" fmla="*/ 2 w 75"/>
                  <a:gd name="T43" fmla="*/ 2 h 84"/>
                  <a:gd name="T44" fmla="*/ 2 w 75"/>
                  <a:gd name="T45" fmla="*/ 2 h 84"/>
                  <a:gd name="T46" fmla="*/ 2 w 75"/>
                  <a:gd name="T47" fmla="*/ 2 h 84"/>
                  <a:gd name="T48" fmla="*/ 2 w 75"/>
                  <a:gd name="T49" fmla="*/ 2 h 84"/>
                  <a:gd name="T50" fmla="*/ 2 w 75"/>
                  <a:gd name="T51" fmla="*/ 2 h 84"/>
                  <a:gd name="T52" fmla="*/ 1 w 75"/>
                  <a:gd name="T53" fmla="*/ 2 h 84"/>
                  <a:gd name="T54" fmla="*/ 1 w 75"/>
                  <a:gd name="T55" fmla="*/ 1 h 84"/>
                  <a:gd name="T56" fmla="*/ 1 w 75"/>
                  <a:gd name="T57" fmla="*/ 1 h 84"/>
                  <a:gd name="T58" fmla="*/ 1 w 75"/>
                  <a:gd name="T59" fmla="*/ 1 h 84"/>
                  <a:gd name="T60" fmla="*/ 1 w 75"/>
                  <a:gd name="T61" fmla="*/ 1 h 84"/>
                  <a:gd name="T62" fmla="*/ 1 w 75"/>
                  <a:gd name="T63" fmla="*/ 1 h 84"/>
                  <a:gd name="T64" fmla="*/ 1 w 75"/>
                  <a:gd name="T65" fmla="*/ 0 h 84"/>
                  <a:gd name="T66" fmla="*/ 1 w 75"/>
                  <a:gd name="T67" fmla="*/ 0 h 84"/>
                  <a:gd name="T68" fmla="*/ 1 w 75"/>
                  <a:gd name="T69" fmla="*/ 0 h 84"/>
                  <a:gd name="T70" fmla="*/ 1 w 75"/>
                  <a:gd name="T71" fmla="*/ 0 h 84"/>
                  <a:gd name="T72" fmla="*/ 0 w 75"/>
                  <a:gd name="T73" fmla="*/ 0 h 84"/>
                  <a:gd name="T74" fmla="*/ 0 w 75"/>
                  <a:gd name="T75" fmla="*/ 0 h 84"/>
                  <a:gd name="T76" fmla="*/ 0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0" y="0"/>
                    </a:moveTo>
                    <a:lnTo>
                      <a:pt x="0" y="0"/>
                    </a:lnTo>
                    <a:lnTo>
                      <a:pt x="0" y="8"/>
                    </a:lnTo>
                    <a:lnTo>
                      <a:pt x="1" y="17"/>
                    </a:lnTo>
                    <a:lnTo>
                      <a:pt x="3" y="25"/>
                    </a:lnTo>
                    <a:lnTo>
                      <a:pt x="5" y="32"/>
                    </a:lnTo>
                    <a:lnTo>
                      <a:pt x="8" y="40"/>
                    </a:lnTo>
                    <a:lnTo>
                      <a:pt x="11" y="47"/>
                    </a:lnTo>
                    <a:lnTo>
                      <a:pt x="16" y="54"/>
                    </a:lnTo>
                    <a:lnTo>
                      <a:pt x="21" y="60"/>
                    </a:lnTo>
                    <a:lnTo>
                      <a:pt x="27" y="65"/>
                    </a:lnTo>
                    <a:lnTo>
                      <a:pt x="32" y="70"/>
                    </a:lnTo>
                    <a:lnTo>
                      <a:pt x="38" y="73"/>
                    </a:lnTo>
                    <a:lnTo>
                      <a:pt x="45" y="77"/>
                    </a:lnTo>
                    <a:lnTo>
                      <a:pt x="51" y="80"/>
                    </a:lnTo>
                    <a:lnTo>
                      <a:pt x="59" y="82"/>
                    </a:lnTo>
                    <a:lnTo>
                      <a:pt x="67" y="83"/>
                    </a:lnTo>
                    <a:lnTo>
                      <a:pt x="75" y="84"/>
                    </a:lnTo>
                    <a:lnTo>
                      <a:pt x="75" y="56"/>
                    </a:lnTo>
                    <a:lnTo>
                      <a:pt x="69" y="56"/>
                    </a:lnTo>
                    <a:lnTo>
                      <a:pt x="63" y="55"/>
                    </a:lnTo>
                    <a:lnTo>
                      <a:pt x="59" y="54"/>
                    </a:lnTo>
                    <a:lnTo>
                      <a:pt x="54" y="53"/>
                    </a:lnTo>
                    <a:lnTo>
                      <a:pt x="49" y="50"/>
                    </a:lnTo>
                    <a:lnTo>
                      <a:pt x="45" y="47"/>
                    </a:lnTo>
                    <a:lnTo>
                      <a:pt x="42" y="44"/>
                    </a:lnTo>
                    <a:lnTo>
                      <a:pt x="37" y="41"/>
                    </a:lnTo>
                    <a:lnTo>
                      <a:pt x="34" y="36"/>
                    </a:lnTo>
                    <a:lnTo>
                      <a:pt x="32" y="32"/>
                    </a:lnTo>
                    <a:lnTo>
                      <a:pt x="30" y="28"/>
                    </a:lnTo>
                    <a:lnTo>
                      <a:pt x="28" y="23"/>
                    </a:lnTo>
                    <a:lnTo>
                      <a:pt x="26" y="17"/>
                    </a:lnTo>
                    <a:lnTo>
                      <a:pt x="24" y="12"/>
                    </a:lnTo>
                    <a:lnTo>
                      <a:pt x="23" y="6"/>
                    </a:lnTo>
                    <a:lnTo>
                      <a:pt x="23" y="0"/>
                    </a:lnTo>
                    <a:lnTo>
                      <a:pt x="0" y="0"/>
                    </a:lnTo>
                    <a:close/>
                  </a:path>
                </a:pathLst>
              </a:custGeom>
              <a:solidFill>
                <a:srgbClr val="1F1A17"/>
              </a:solidFill>
              <a:ln w="9525">
                <a:noFill/>
                <a:round/>
                <a:headEnd/>
                <a:tailEnd/>
              </a:ln>
            </p:spPr>
            <p:txBody>
              <a:bodyPr/>
              <a:lstStyle/>
              <a:p>
                <a:endParaRPr lang="en-US"/>
              </a:p>
            </p:txBody>
          </p:sp>
          <p:sp>
            <p:nvSpPr>
              <p:cNvPr id="45686" name="Freeform 489"/>
              <p:cNvSpPr>
                <a:spLocks/>
              </p:cNvSpPr>
              <p:nvPr/>
            </p:nvSpPr>
            <p:spPr bwMode="auto">
              <a:xfrm>
                <a:off x="3881" y="2322"/>
                <a:ext cx="25" cy="28"/>
              </a:xfrm>
              <a:custGeom>
                <a:avLst/>
                <a:gdLst>
                  <a:gd name="T0" fmla="*/ 3 w 75"/>
                  <a:gd name="T1" fmla="*/ 0 h 84"/>
                  <a:gd name="T2" fmla="*/ 3 w 75"/>
                  <a:gd name="T3" fmla="*/ 0 h 84"/>
                  <a:gd name="T4" fmla="*/ 2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7" y="0"/>
                    </a:lnTo>
                    <a:lnTo>
                      <a:pt x="59" y="1"/>
                    </a:lnTo>
                    <a:lnTo>
                      <a:pt x="51" y="4"/>
                    </a:lnTo>
                    <a:lnTo>
                      <a:pt x="45" y="6"/>
                    </a:lnTo>
                    <a:lnTo>
                      <a:pt x="38" y="10"/>
                    </a:lnTo>
                    <a:lnTo>
                      <a:pt x="32" y="13"/>
                    </a:lnTo>
                    <a:lnTo>
                      <a:pt x="27" y="18"/>
                    </a:lnTo>
                    <a:lnTo>
                      <a:pt x="21" y="24"/>
                    </a:lnTo>
                    <a:lnTo>
                      <a:pt x="16" y="30"/>
                    </a:lnTo>
                    <a:lnTo>
                      <a:pt x="11" y="36"/>
                    </a:lnTo>
                    <a:lnTo>
                      <a:pt x="8" y="43"/>
                    </a:lnTo>
                    <a:lnTo>
                      <a:pt x="5" y="51"/>
                    </a:lnTo>
                    <a:lnTo>
                      <a:pt x="3" y="59"/>
                    </a:lnTo>
                    <a:lnTo>
                      <a:pt x="1" y="66"/>
                    </a:lnTo>
                    <a:lnTo>
                      <a:pt x="0" y="74"/>
                    </a:lnTo>
                    <a:lnTo>
                      <a:pt x="0" y="84"/>
                    </a:lnTo>
                    <a:lnTo>
                      <a:pt x="23" y="84"/>
                    </a:lnTo>
                    <a:lnTo>
                      <a:pt x="23" y="77"/>
                    </a:lnTo>
                    <a:lnTo>
                      <a:pt x="24" y="72"/>
                    </a:lnTo>
                    <a:lnTo>
                      <a:pt x="26" y="66"/>
                    </a:lnTo>
                    <a:lnTo>
                      <a:pt x="28" y="61"/>
                    </a:lnTo>
                    <a:lnTo>
                      <a:pt x="30" y="55"/>
                    </a:lnTo>
                    <a:lnTo>
                      <a:pt x="32" y="51"/>
                    </a:lnTo>
                    <a:lnTo>
                      <a:pt x="34" y="47"/>
                    </a:lnTo>
                    <a:lnTo>
                      <a:pt x="37" y="43"/>
                    </a:lnTo>
                    <a:lnTo>
                      <a:pt x="42" y="40"/>
                    </a:lnTo>
                    <a:lnTo>
                      <a:pt x="45" y="36"/>
                    </a:lnTo>
                    <a:lnTo>
                      <a:pt x="49" y="34"/>
                    </a:lnTo>
                    <a:lnTo>
                      <a:pt x="54" y="31"/>
                    </a:lnTo>
                    <a:lnTo>
                      <a:pt x="59" y="29"/>
                    </a:lnTo>
                    <a:lnTo>
                      <a:pt x="63" y="28"/>
                    </a:lnTo>
                    <a:lnTo>
                      <a:pt x="69" y="27"/>
                    </a:lnTo>
                    <a:lnTo>
                      <a:pt x="75" y="27"/>
                    </a:lnTo>
                    <a:lnTo>
                      <a:pt x="75" y="0"/>
                    </a:lnTo>
                    <a:close/>
                  </a:path>
                </a:pathLst>
              </a:custGeom>
              <a:solidFill>
                <a:srgbClr val="1F1A17"/>
              </a:solidFill>
              <a:ln w="9525">
                <a:noFill/>
                <a:round/>
                <a:headEnd/>
                <a:tailEnd/>
              </a:ln>
            </p:spPr>
            <p:txBody>
              <a:bodyPr/>
              <a:lstStyle/>
              <a:p>
                <a:endParaRPr lang="en-US"/>
              </a:p>
            </p:txBody>
          </p:sp>
          <p:sp>
            <p:nvSpPr>
              <p:cNvPr id="45687" name="Freeform 490"/>
              <p:cNvSpPr>
                <a:spLocks/>
              </p:cNvSpPr>
              <p:nvPr/>
            </p:nvSpPr>
            <p:spPr bwMode="auto">
              <a:xfrm>
                <a:off x="3906" y="2322"/>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0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4"/>
                    </a:lnTo>
                    <a:lnTo>
                      <a:pt x="74" y="66"/>
                    </a:lnTo>
                    <a:lnTo>
                      <a:pt x="71" y="59"/>
                    </a:lnTo>
                    <a:lnTo>
                      <a:pt x="69" y="51"/>
                    </a:lnTo>
                    <a:lnTo>
                      <a:pt x="66" y="43"/>
                    </a:lnTo>
                    <a:lnTo>
                      <a:pt x="63" y="36"/>
                    </a:lnTo>
                    <a:lnTo>
                      <a:pt x="59" y="30"/>
                    </a:lnTo>
                    <a:lnTo>
                      <a:pt x="53" y="24"/>
                    </a:lnTo>
                    <a:lnTo>
                      <a:pt x="48" y="18"/>
                    </a:lnTo>
                    <a:lnTo>
                      <a:pt x="42" y="13"/>
                    </a:lnTo>
                    <a:lnTo>
                      <a:pt x="36" y="10"/>
                    </a:lnTo>
                    <a:lnTo>
                      <a:pt x="29" y="6"/>
                    </a:lnTo>
                    <a:lnTo>
                      <a:pt x="23" y="4"/>
                    </a:lnTo>
                    <a:lnTo>
                      <a:pt x="15" y="1"/>
                    </a:lnTo>
                    <a:lnTo>
                      <a:pt x="8" y="0"/>
                    </a:lnTo>
                    <a:lnTo>
                      <a:pt x="0" y="0"/>
                    </a:lnTo>
                    <a:lnTo>
                      <a:pt x="0" y="27"/>
                    </a:lnTo>
                    <a:lnTo>
                      <a:pt x="6" y="27"/>
                    </a:lnTo>
                    <a:lnTo>
                      <a:pt x="11" y="28"/>
                    </a:lnTo>
                    <a:lnTo>
                      <a:pt x="15" y="29"/>
                    </a:lnTo>
                    <a:lnTo>
                      <a:pt x="21" y="31"/>
                    </a:lnTo>
                    <a:lnTo>
                      <a:pt x="25" y="34"/>
                    </a:lnTo>
                    <a:lnTo>
                      <a:pt x="29" y="36"/>
                    </a:lnTo>
                    <a:lnTo>
                      <a:pt x="33" y="40"/>
                    </a:lnTo>
                    <a:lnTo>
                      <a:pt x="37" y="43"/>
                    </a:lnTo>
                    <a:lnTo>
                      <a:pt x="40" y="47"/>
                    </a:lnTo>
                    <a:lnTo>
                      <a:pt x="42" y="51"/>
                    </a:lnTo>
                    <a:lnTo>
                      <a:pt x="46" y="55"/>
                    </a:lnTo>
                    <a:lnTo>
                      <a:pt x="47" y="61"/>
                    </a:lnTo>
                    <a:lnTo>
                      <a:pt x="49" y="66"/>
                    </a:lnTo>
                    <a:lnTo>
                      <a:pt x="50" y="72"/>
                    </a:lnTo>
                    <a:lnTo>
                      <a:pt x="51" y="78"/>
                    </a:lnTo>
                    <a:lnTo>
                      <a:pt x="51" y="84"/>
                    </a:lnTo>
                    <a:lnTo>
                      <a:pt x="75" y="84"/>
                    </a:lnTo>
                    <a:close/>
                  </a:path>
                </a:pathLst>
              </a:custGeom>
              <a:solidFill>
                <a:srgbClr val="1F1A17"/>
              </a:solidFill>
              <a:ln w="9525">
                <a:noFill/>
                <a:round/>
                <a:headEnd/>
                <a:tailEnd/>
              </a:ln>
            </p:spPr>
            <p:txBody>
              <a:bodyPr/>
              <a:lstStyle/>
              <a:p>
                <a:endParaRPr lang="en-US"/>
              </a:p>
            </p:txBody>
          </p:sp>
        </p:grpSp>
        <p:grpSp>
          <p:nvGrpSpPr>
            <p:cNvPr id="6" name="Group 491"/>
            <p:cNvGrpSpPr>
              <a:grpSpLocks/>
            </p:cNvGrpSpPr>
            <p:nvPr/>
          </p:nvGrpSpPr>
          <p:grpSpPr bwMode="auto">
            <a:xfrm>
              <a:off x="4320" y="2784"/>
              <a:ext cx="51" cy="56"/>
              <a:chOff x="3931" y="2156"/>
              <a:chExt cx="51" cy="56"/>
            </a:xfrm>
          </p:grpSpPr>
          <p:sp>
            <p:nvSpPr>
              <p:cNvPr id="45678" name="Freeform 492"/>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79" name="Freeform 493"/>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80" name="Freeform 494"/>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81" name="Freeform 495"/>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82" name="Freeform 496"/>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7" name="Group 497"/>
            <p:cNvGrpSpPr>
              <a:grpSpLocks/>
            </p:cNvGrpSpPr>
            <p:nvPr/>
          </p:nvGrpSpPr>
          <p:grpSpPr bwMode="auto">
            <a:xfrm>
              <a:off x="3264" y="3600"/>
              <a:ext cx="56" cy="62"/>
              <a:chOff x="4075" y="2488"/>
              <a:chExt cx="56" cy="62"/>
            </a:xfrm>
          </p:grpSpPr>
          <p:sp>
            <p:nvSpPr>
              <p:cNvPr id="45673" name="Freeform 498"/>
              <p:cNvSpPr>
                <a:spLocks/>
              </p:cNvSpPr>
              <p:nvPr/>
            </p:nvSpPr>
            <p:spPr bwMode="auto">
              <a:xfrm>
                <a:off x="4078" y="2492"/>
                <a:ext cx="49" cy="54"/>
              </a:xfrm>
              <a:custGeom>
                <a:avLst/>
                <a:gdLst>
                  <a:gd name="T0" fmla="*/ 6 w 145"/>
                  <a:gd name="T1" fmla="*/ 3 h 161"/>
                  <a:gd name="T2" fmla="*/ 5 w 145"/>
                  <a:gd name="T3" fmla="*/ 4 h 161"/>
                  <a:gd name="T4" fmla="*/ 5 w 145"/>
                  <a:gd name="T5" fmla="*/ 4 h 161"/>
                  <a:gd name="T6" fmla="*/ 5 w 145"/>
                  <a:gd name="T7" fmla="*/ 5 h 161"/>
                  <a:gd name="T8" fmla="*/ 5 w 145"/>
                  <a:gd name="T9" fmla="*/ 5 h 161"/>
                  <a:gd name="T10" fmla="*/ 4 w 145"/>
                  <a:gd name="T11" fmla="*/ 6 h 161"/>
                  <a:gd name="T12" fmla="*/ 4 w 145"/>
                  <a:gd name="T13" fmla="*/ 6 h 161"/>
                  <a:gd name="T14" fmla="*/ 3 w 145"/>
                  <a:gd name="T15" fmla="*/ 6 h 161"/>
                  <a:gd name="T16" fmla="*/ 2 w 145"/>
                  <a:gd name="T17" fmla="*/ 6 h 161"/>
                  <a:gd name="T18" fmla="*/ 2 w 145"/>
                  <a:gd name="T19" fmla="*/ 6 h 161"/>
                  <a:gd name="T20" fmla="*/ 1 w 145"/>
                  <a:gd name="T21" fmla="*/ 6 h 161"/>
                  <a:gd name="T22" fmla="*/ 1 w 145"/>
                  <a:gd name="T23" fmla="*/ 5 h 161"/>
                  <a:gd name="T24" fmla="*/ 1 w 145"/>
                  <a:gd name="T25" fmla="*/ 5 h 161"/>
                  <a:gd name="T26" fmla="*/ 0 w 145"/>
                  <a:gd name="T27" fmla="*/ 4 h 161"/>
                  <a:gd name="T28" fmla="*/ 0 w 145"/>
                  <a:gd name="T29" fmla="*/ 4 h 161"/>
                  <a:gd name="T30" fmla="*/ 0 w 145"/>
                  <a:gd name="T31" fmla="*/ 3 h 161"/>
                  <a:gd name="T32" fmla="*/ 0 w 145"/>
                  <a:gd name="T33" fmla="*/ 3 h 161"/>
                  <a:gd name="T34" fmla="*/ 0 w 145"/>
                  <a:gd name="T35" fmla="*/ 2 h 161"/>
                  <a:gd name="T36" fmla="*/ 0 w 145"/>
                  <a:gd name="T37" fmla="*/ 2 h 161"/>
                  <a:gd name="T38" fmla="*/ 1 w 145"/>
                  <a:gd name="T39" fmla="*/ 1 h 161"/>
                  <a:gd name="T40" fmla="*/ 1 w 145"/>
                  <a:gd name="T41" fmla="*/ 1 h 161"/>
                  <a:gd name="T42" fmla="*/ 1 w 145"/>
                  <a:gd name="T43" fmla="*/ 0 h 161"/>
                  <a:gd name="T44" fmla="*/ 2 w 145"/>
                  <a:gd name="T45" fmla="*/ 0 h 161"/>
                  <a:gd name="T46" fmla="*/ 2 w 145"/>
                  <a:gd name="T47" fmla="*/ 0 h 161"/>
                  <a:gd name="T48" fmla="*/ 3 w 145"/>
                  <a:gd name="T49" fmla="*/ 0 h 161"/>
                  <a:gd name="T50" fmla="*/ 4 w 145"/>
                  <a:gd name="T51" fmla="*/ 0 h 161"/>
                  <a:gd name="T52" fmla="*/ 4 w 145"/>
                  <a:gd name="T53" fmla="*/ 0 h 161"/>
                  <a:gd name="T54" fmla="*/ 5 w 145"/>
                  <a:gd name="T55" fmla="*/ 1 h 161"/>
                  <a:gd name="T56" fmla="*/ 5 w 145"/>
                  <a:gd name="T57" fmla="*/ 1 h 161"/>
                  <a:gd name="T58" fmla="*/ 5 w 145"/>
                  <a:gd name="T59" fmla="*/ 2 h 161"/>
                  <a:gd name="T60" fmla="*/ 5 w 145"/>
                  <a:gd name="T61" fmla="*/ 2 h 161"/>
                  <a:gd name="T62" fmla="*/ 6 w 145"/>
                  <a:gd name="T63" fmla="*/ 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161"/>
                  <a:gd name="T98" fmla="*/ 145 w 145"/>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161">
                    <a:moveTo>
                      <a:pt x="145" y="81"/>
                    </a:moveTo>
                    <a:lnTo>
                      <a:pt x="145" y="89"/>
                    </a:lnTo>
                    <a:lnTo>
                      <a:pt x="144" y="97"/>
                    </a:lnTo>
                    <a:lnTo>
                      <a:pt x="142" y="106"/>
                    </a:lnTo>
                    <a:lnTo>
                      <a:pt x="140" y="113"/>
                    </a:lnTo>
                    <a:lnTo>
                      <a:pt x="137" y="120"/>
                    </a:lnTo>
                    <a:lnTo>
                      <a:pt x="133" y="126"/>
                    </a:lnTo>
                    <a:lnTo>
                      <a:pt x="129" y="133"/>
                    </a:lnTo>
                    <a:lnTo>
                      <a:pt x="125" y="138"/>
                    </a:lnTo>
                    <a:lnTo>
                      <a:pt x="119" y="144"/>
                    </a:lnTo>
                    <a:lnTo>
                      <a:pt x="114" y="148"/>
                    </a:lnTo>
                    <a:lnTo>
                      <a:pt x="108" y="152"/>
                    </a:lnTo>
                    <a:lnTo>
                      <a:pt x="102" y="155"/>
                    </a:lnTo>
                    <a:lnTo>
                      <a:pt x="94" y="158"/>
                    </a:lnTo>
                    <a:lnTo>
                      <a:pt x="88" y="160"/>
                    </a:lnTo>
                    <a:lnTo>
                      <a:pt x="80" y="161"/>
                    </a:lnTo>
                    <a:lnTo>
                      <a:pt x="73" y="161"/>
                    </a:lnTo>
                    <a:lnTo>
                      <a:pt x="65" y="161"/>
                    </a:lnTo>
                    <a:lnTo>
                      <a:pt x="58" y="160"/>
                    </a:lnTo>
                    <a:lnTo>
                      <a:pt x="51" y="158"/>
                    </a:lnTo>
                    <a:lnTo>
                      <a:pt x="44" y="155"/>
                    </a:lnTo>
                    <a:lnTo>
                      <a:pt x="37" y="152"/>
                    </a:lnTo>
                    <a:lnTo>
                      <a:pt x="32" y="148"/>
                    </a:lnTo>
                    <a:lnTo>
                      <a:pt x="26" y="144"/>
                    </a:lnTo>
                    <a:lnTo>
                      <a:pt x="21" y="138"/>
                    </a:lnTo>
                    <a:lnTo>
                      <a:pt x="17" y="133"/>
                    </a:lnTo>
                    <a:lnTo>
                      <a:pt x="12" y="126"/>
                    </a:lnTo>
                    <a:lnTo>
                      <a:pt x="9" y="120"/>
                    </a:lnTo>
                    <a:lnTo>
                      <a:pt x="6" y="113"/>
                    </a:lnTo>
                    <a:lnTo>
                      <a:pt x="4" y="106"/>
                    </a:lnTo>
                    <a:lnTo>
                      <a:pt x="2" y="97"/>
                    </a:lnTo>
                    <a:lnTo>
                      <a:pt x="0" y="89"/>
                    </a:lnTo>
                    <a:lnTo>
                      <a:pt x="0" y="81"/>
                    </a:lnTo>
                    <a:lnTo>
                      <a:pt x="0" y="72"/>
                    </a:lnTo>
                    <a:lnTo>
                      <a:pt x="2" y="64"/>
                    </a:lnTo>
                    <a:lnTo>
                      <a:pt x="4" y="57"/>
                    </a:lnTo>
                    <a:lnTo>
                      <a:pt x="6" y="49"/>
                    </a:lnTo>
                    <a:lnTo>
                      <a:pt x="9" y="42"/>
                    </a:lnTo>
                    <a:lnTo>
                      <a:pt x="12" y="35"/>
                    </a:lnTo>
                    <a:lnTo>
                      <a:pt x="17" y="29"/>
                    </a:lnTo>
                    <a:lnTo>
                      <a:pt x="21" y="23"/>
                    </a:lnTo>
                    <a:lnTo>
                      <a:pt x="26" y="18"/>
                    </a:lnTo>
                    <a:lnTo>
                      <a:pt x="32" y="13"/>
                    </a:lnTo>
                    <a:lnTo>
                      <a:pt x="37" y="10"/>
                    </a:lnTo>
                    <a:lnTo>
                      <a:pt x="44" y="6"/>
                    </a:lnTo>
                    <a:lnTo>
                      <a:pt x="51" y="4"/>
                    </a:lnTo>
                    <a:lnTo>
                      <a:pt x="58" y="1"/>
                    </a:lnTo>
                    <a:lnTo>
                      <a:pt x="65" y="0"/>
                    </a:lnTo>
                    <a:lnTo>
                      <a:pt x="73" y="0"/>
                    </a:lnTo>
                    <a:lnTo>
                      <a:pt x="80" y="0"/>
                    </a:lnTo>
                    <a:lnTo>
                      <a:pt x="88" y="1"/>
                    </a:lnTo>
                    <a:lnTo>
                      <a:pt x="94" y="4"/>
                    </a:lnTo>
                    <a:lnTo>
                      <a:pt x="102" y="6"/>
                    </a:lnTo>
                    <a:lnTo>
                      <a:pt x="108" y="10"/>
                    </a:lnTo>
                    <a:lnTo>
                      <a:pt x="114" y="13"/>
                    </a:lnTo>
                    <a:lnTo>
                      <a:pt x="119" y="18"/>
                    </a:lnTo>
                    <a:lnTo>
                      <a:pt x="125" y="23"/>
                    </a:lnTo>
                    <a:lnTo>
                      <a:pt x="129" y="29"/>
                    </a:lnTo>
                    <a:lnTo>
                      <a:pt x="133" y="35"/>
                    </a:lnTo>
                    <a:lnTo>
                      <a:pt x="137" y="42"/>
                    </a:lnTo>
                    <a:lnTo>
                      <a:pt x="140" y="49"/>
                    </a:lnTo>
                    <a:lnTo>
                      <a:pt x="142" y="57"/>
                    </a:lnTo>
                    <a:lnTo>
                      <a:pt x="144" y="64"/>
                    </a:lnTo>
                    <a:lnTo>
                      <a:pt x="145" y="72"/>
                    </a:lnTo>
                    <a:lnTo>
                      <a:pt x="145" y="81"/>
                    </a:lnTo>
                    <a:close/>
                  </a:path>
                </a:pathLst>
              </a:custGeom>
              <a:solidFill>
                <a:srgbClr val="E87A41"/>
              </a:solidFill>
              <a:ln w="9525">
                <a:noFill/>
                <a:round/>
                <a:headEnd/>
                <a:tailEnd/>
              </a:ln>
            </p:spPr>
            <p:txBody>
              <a:bodyPr/>
              <a:lstStyle/>
              <a:p>
                <a:endParaRPr lang="en-US"/>
              </a:p>
            </p:txBody>
          </p:sp>
          <p:sp>
            <p:nvSpPr>
              <p:cNvPr id="45674" name="Freeform 499"/>
              <p:cNvSpPr>
                <a:spLocks/>
              </p:cNvSpPr>
              <p:nvPr/>
            </p:nvSpPr>
            <p:spPr bwMode="auto">
              <a:xfrm>
                <a:off x="4103" y="2519"/>
                <a:ext cx="28" cy="31"/>
              </a:xfrm>
              <a:custGeom>
                <a:avLst/>
                <a:gdLst>
                  <a:gd name="T0" fmla="*/ 0 w 84"/>
                  <a:gd name="T1" fmla="*/ 3 h 94"/>
                  <a:gd name="T2" fmla="*/ 0 w 84"/>
                  <a:gd name="T3" fmla="*/ 3 h 94"/>
                  <a:gd name="T4" fmla="*/ 0 w 84"/>
                  <a:gd name="T5" fmla="*/ 3 h 94"/>
                  <a:gd name="T6" fmla="*/ 1 w 84"/>
                  <a:gd name="T7" fmla="*/ 3 h 94"/>
                  <a:gd name="T8" fmla="*/ 1 w 84"/>
                  <a:gd name="T9" fmla="*/ 3 h 94"/>
                  <a:gd name="T10" fmla="*/ 1 w 84"/>
                  <a:gd name="T11" fmla="*/ 3 h 94"/>
                  <a:gd name="T12" fmla="*/ 2 w 84"/>
                  <a:gd name="T13" fmla="*/ 3 h 94"/>
                  <a:gd name="T14" fmla="*/ 2 w 84"/>
                  <a:gd name="T15" fmla="*/ 3 h 94"/>
                  <a:gd name="T16" fmla="*/ 2 w 84"/>
                  <a:gd name="T17" fmla="*/ 3 h 94"/>
                  <a:gd name="T18" fmla="*/ 2 w 84"/>
                  <a:gd name="T19" fmla="*/ 2 h 94"/>
                  <a:gd name="T20" fmla="*/ 2 w 84"/>
                  <a:gd name="T21" fmla="*/ 2 h 94"/>
                  <a:gd name="T22" fmla="*/ 3 w 84"/>
                  <a:gd name="T23" fmla="*/ 2 h 94"/>
                  <a:gd name="T24" fmla="*/ 3 w 84"/>
                  <a:gd name="T25" fmla="*/ 2 h 94"/>
                  <a:gd name="T26" fmla="*/ 3 w 84"/>
                  <a:gd name="T27" fmla="*/ 1 h 94"/>
                  <a:gd name="T28" fmla="*/ 3 w 84"/>
                  <a:gd name="T29" fmla="*/ 1 h 94"/>
                  <a:gd name="T30" fmla="*/ 3 w 84"/>
                  <a:gd name="T31" fmla="*/ 1 h 94"/>
                  <a:gd name="T32" fmla="*/ 3 w 84"/>
                  <a:gd name="T33" fmla="*/ 0 h 94"/>
                  <a:gd name="T34" fmla="*/ 3 w 84"/>
                  <a:gd name="T35" fmla="*/ 0 h 94"/>
                  <a:gd name="T36" fmla="*/ 2 w 84"/>
                  <a:gd name="T37" fmla="*/ 0 h 94"/>
                  <a:gd name="T38" fmla="*/ 2 w 84"/>
                  <a:gd name="T39" fmla="*/ 0 h 94"/>
                  <a:gd name="T40" fmla="*/ 2 w 84"/>
                  <a:gd name="T41" fmla="*/ 1 h 94"/>
                  <a:gd name="T42" fmla="*/ 2 w 84"/>
                  <a:gd name="T43" fmla="*/ 1 h 94"/>
                  <a:gd name="T44" fmla="*/ 2 w 84"/>
                  <a:gd name="T45" fmla="*/ 1 h 94"/>
                  <a:gd name="T46" fmla="*/ 2 w 84"/>
                  <a:gd name="T47" fmla="*/ 1 h 94"/>
                  <a:gd name="T48" fmla="*/ 2 w 84"/>
                  <a:gd name="T49" fmla="*/ 1 h 94"/>
                  <a:gd name="T50" fmla="*/ 2 w 84"/>
                  <a:gd name="T51" fmla="*/ 2 h 94"/>
                  <a:gd name="T52" fmla="*/ 2 w 84"/>
                  <a:gd name="T53" fmla="*/ 2 h 94"/>
                  <a:gd name="T54" fmla="*/ 1 w 84"/>
                  <a:gd name="T55" fmla="*/ 2 h 94"/>
                  <a:gd name="T56" fmla="*/ 1 w 84"/>
                  <a:gd name="T57" fmla="*/ 2 h 94"/>
                  <a:gd name="T58" fmla="*/ 1 w 84"/>
                  <a:gd name="T59" fmla="*/ 2 h 94"/>
                  <a:gd name="T60" fmla="*/ 1 w 84"/>
                  <a:gd name="T61" fmla="*/ 2 h 94"/>
                  <a:gd name="T62" fmla="*/ 1 w 84"/>
                  <a:gd name="T63" fmla="*/ 2 h 94"/>
                  <a:gd name="T64" fmla="*/ 0 w 84"/>
                  <a:gd name="T65" fmla="*/ 2 h 94"/>
                  <a:gd name="T66" fmla="*/ 0 w 84"/>
                  <a:gd name="T67" fmla="*/ 2 h 94"/>
                  <a:gd name="T68" fmla="*/ 0 w 84"/>
                  <a:gd name="T69" fmla="*/ 2 h 94"/>
                  <a:gd name="T70" fmla="*/ 0 w 84"/>
                  <a:gd name="T71" fmla="*/ 2 h 94"/>
                  <a:gd name="T72" fmla="*/ 0 w 84"/>
                  <a:gd name="T73" fmla="*/ 3 h 94"/>
                  <a:gd name="T74" fmla="*/ 0 w 84"/>
                  <a:gd name="T75" fmla="*/ 3 h 94"/>
                  <a:gd name="T76" fmla="*/ 0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94"/>
                    </a:moveTo>
                    <a:lnTo>
                      <a:pt x="0" y="94"/>
                    </a:lnTo>
                    <a:lnTo>
                      <a:pt x="8" y="93"/>
                    </a:lnTo>
                    <a:lnTo>
                      <a:pt x="17" y="92"/>
                    </a:lnTo>
                    <a:lnTo>
                      <a:pt x="26" y="89"/>
                    </a:lnTo>
                    <a:lnTo>
                      <a:pt x="33" y="87"/>
                    </a:lnTo>
                    <a:lnTo>
                      <a:pt x="41" y="82"/>
                    </a:lnTo>
                    <a:lnTo>
                      <a:pt x="47" y="79"/>
                    </a:lnTo>
                    <a:lnTo>
                      <a:pt x="54" y="73"/>
                    </a:lnTo>
                    <a:lnTo>
                      <a:pt x="60" y="67"/>
                    </a:lnTo>
                    <a:lnTo>
                      <a:pt x="66" y="61"/>
                    </a:lnTo>
                    <a:lnTo>
                      <a:pt x="70" y="53"/>
                    </a:lnTo>
                    <a:lnTo>
                      <a:pt x="74" y="45"/>
                    </a:lnTo>
                    <a:lnTo>
                      <a:pt x="78" y="37"/>
                    </a:lnTo>
                    <a:lnTo>
                      <a:pt x="81" y="28"/>
                    </a:lnTo>
                    <a:lnTo>
                      <a:pt x="83" y="19"/>
                    </a:lnTo>
                    <a:lnTo>
                      <a:pt x="84" y="9"/>
                    </a:lnTo>
                    <a:lnTo>
                      <a:pt x="84" y="0"/>
                    </a:lnTo>
                    <a:lnTo>
                      <a:pt x="60" y="0"/>
                    </a:lnTo>
                    <a:lnTo>
                      <a:pt x="60" y="7"/>
                    </a:lnTo>
                    <a:lnTo>
                      <a:pt x="59" y="14"/>
                    </a:lnTo>
                    <a:lnTo>
                      <a:pt x="58" y="21"/>
                    </a:lnTo>
                    <a:lnTo>
                      <a:pt x="56" y="27"/>
                    </a:lnTo>
                    <a:lnTo>
                      <a:pt x="54" y="33"/>
                    </a:lnTo>
                    <a:lnTo>
                      <a:pt x="51" y="38"/>
                    </a:lnTo>
                    <a:lnTo>
                      <a:pt x="47" y="43"/>
                    </a:lnTo>
                    <a:lnTo>
                      <a:pt x="43" y="47"/>
                    </a:lnTo>
                    <a:lnTo>
                      <a:pt x="39" y="52"/>
                    </a:lnTo>
                    <a:lnTo>
                      <a:pt x="34" y="56"/>
                    </a:lnTo>
                    <a:lnTo>
                      <a:pt x="29" y="59"/>
                    </a:lnTo>
                    <a:lnTo>
                      <a:pt x="25" y="62"/>
                    </a:lnTo>
                    <a:lnTo>
                      <a:pt x="18" y="64"/>
                    </a:lnTo>
                    <a:lnTo>
                      <a:pt x="13" y="65"/>
                    </a:lnTo>
                    <a:lnTo>
                      <a:pt x="6" y="67"/>
                    </a:lnTo>
                    <a:lnTo>
                      <a:pt x="0" y="67"/>
                    </a:lnTo>
                    <a:lnTo>
                      <a:pt x="0" y="94"/>
                    </a:lnTo>
                    <a:close/>
                  </a:path>
                </a:pathLst>
              </a:custGeom>
              <a:solidFill>
                <a:srgbClr val="1F1A17"/>
              </a:solidFill>
              <a:ln w="9525">
                <a:noFill/>
                <a:round/>
                <a:headEnd/>
                <a:tailEnd/>
              </a:ln>
            </p:spPr>
            <p:txBody>
              <a:bodyPr/>
              <a:lstStyle/>
              <a:p>
                <a:endParaRPr lang="en-US"/>
              </a:p>
            </p:txBody>
          </p:sp>
          <p:sp>
            <p:nvSpPr>
              <p:cNvPr id="45675" name="Freeform 500"/>
              <p:cNvSpPr>
                <a:spLocks/>
              </p:cNvSpPr>
              <p:nvPr/>
            </p:nvSpPr>
            <p:spPr bwMode="auto">
              <a:xfrm>
                <a:off x="4075" y="2519"/>
                <a:ext cx="28" cy="31"/>
              </a:xfrm>
              <a:custGeom>
                <a:avLst/>
                <a:gdLst>
                  <a:gd name="T0" fmla="*/ 0 w 84"/>
                  <a:gd name="T1" fmla="*/ 0 h 94"/>
                  <a:gd name="T2" fmla="*/ 0 w 84"/>
                  <a:gd name="T3" fmla="*/ 0 h 94"/>
                  <a:gd name="T4" fmla="*/ 0 w 84"/>
                  <a:gd name="T5" fmla="*/ 0 h 94"/>
                  <a:gd name="T6" fmla="*/ 0 w 84"/>
                  <a:gd name="T7" fmla="*/ 1 h 94"/>
                  <a:gd name="T8" fmla="*/ 0 w 84"/>
                  <a:gd name="T9" fmla="*/ 1 h 94"/>
                  <a:gd name="T10" fmla="*/ 0 w 84"/>
                  <a:gd name="T11" fmla="*/ 1 h 94"/>
                  <a:gd name="T12" fmla="*/ 0 w 84"/>
                  <a:gd name="T13" fmla="*/ 2 h 94"/>
                  <a:gd name="T14" fmla="*/ 1 w 84"/>
                  <a:gd name="T15" fmla="*/ 2 h 94"/>
                  <a:gd name="T16" fmla="*/ 1 w 84"/>
                  <a:gd name="T17" fmla="*/ 2 h 94"/>
                  <a:gd name="T18" fmla="*/ 1 w 84"/>
                  <a:gd name="T19" fmla="*/ 2 h 94"/>
                  <a:gd name="T20" fmla="*/ 1 w 84"/>
                  <a:gd name="T21" fmla="*/ 3 h 94"/>
                  <a:gd name="T22" fmla="*/ 1 w 84"/>
                  <a:gd name="T23" fmla="*/ 3 h 94"/>
                  <a:gd name="T24" fmla="*/ 2 w 84"/>
                  <a:gd name="T25" fmla="*/ 3 h 94"/>
                  <a:gd name="T26" fmla="*/ 2 w 84"/>
                  <a:gd name="T27" fmla="*/ 3 h 94"/>
                  <a:gd name="T28" fmla="*/ 2 w 84"/>
                  <a:gd name="T29" fmla="*/ 3 h 94"/>
                  <a:gd name="T30" fmla="*/ 2 w 84"/>
                  <a:gd name="T31" fmla="*/ 3 h 94"/>
                  <a:gd name="T32" fmla="*/ 3 w 84"/>
                  <a:gd name="T33" fmla="*/ 3 h 94"/>
                  <a:gd name="T34" fmla="*/ 3 w 84"/>
                  <a:gd name="T35" fmla="*/ 3 h 94"/>
                  <a:gd name="T36" fmla="*/ 3 w 84"/>
                  <a:gd name="T37" fmla="*/ 2 h 94"/>
                  <a:gd name="T38" fmla="*/ 3 w 84"/>
                  <a:gd name="T39" fmla="*/ 2 h 94"/>
                  <a:gd name="T40" fmla="*/ 3 w 84"/>
                  <a:gd name="T41" fmla="*/ 2 h 94"/>
                  <a:gd name="T42" fmla="*/ 2 w 84"/>
                  <a:gd name="T43" fmla="*/ 2 h 94"/>
                  <a:gd name="T44" fmla="*/ 2 w 84"/>
                  <a:gd name="T45" fmla="*/ 2 h 94"/>
                  <a:gd name="T46" fmla="*/ 2 w 84"/>
                  <a:gd name="T47" fmla="*/ 2 h 94"/>
                  <a:gd name="T48" fmla="*/ 2 w 84"/>
                  <a:gd name="T49" fmla="*/ 2 h 94"/>
                  <a:gd name="T50" fmla="*/ 2 w 84"/>
                  <a:gd name="T51" fmla="*/ 2 h 94"/>
                  <a:gd name="T52" fmla="*/ 2 w 84"/>
                  <a:gd name="T53" fmla="*/ 2 h 94"/>
                  <a:gd name="T54" fmla="*/ 1 w 84"/>
                  <a:gd name="T55" fmla="*/ 2 h 94"/>
                  <a:gd name="T56" fmla="*/ 1 w 84"/>
                  <a:gd name="T57" fmla="*/ 1 h 94"/>
                  <a:gd name="T58" fmla="*/ 1 w 84"/>
                  <a:gd name="T59" fmla="*/ 1 h 94"/>
                  <a:gd name="T60" fmla="*/ 1 w 84"/>
                  <a:gd name="T61" fmla="*/ 1 h 94"/>
                  <a:gd name="T62" fmla="*/ 1 w 84"/>
                  <a:gd name="T63" fmla="*/ 1 h 94"/>
                  <a:gd name="T64" fmla="*/ 1 w 84"/>
                  <a:gd name="T65" fmla="*/ 1 h 94"/>
                  <a:gd name="T66" fmla="*/ 1 w 84"/>
                  <a:gd name="T67" fmla="*/ 0 h 94"/>
                  <a:gd name="T68" fmla="*/ 1 w 84"/>
                  <a:gd name="T69" fmla="*/ 0 h 94"/>
                  <a:gd name="T70" fmla="*/ 1 w 84"/>
                  <a:gd name="T71" fmla="*/ 0 h 94"/>
                  <a:gd name="T72" fmla="*/ 0 w 84"/>
                  <a:gd name="T73" fmla="*/ 0 h 94"/>
                  <a:gd name="T74" fmla="*/ 0 w 84"/>
                  <a:gd name="T75" fmla="*/ 0 h 94"/>
                  <a:gd name="T76" fmla="*/ 0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0" y="0"/>
                    </a:moveTo>
                    <a:lnTo>
                      <a:pt x="0" y="0"/>
                    </a:lnTo>
                    <a:lnTo>
                      <a:pt x="0" y="9"/>
                    </a:lnTo>
                    <a:lnTo>
                      <a:pt x="1" y="19"/>
                    </a:lnTo>
                    <a:lnTo>
                      <a:pt x="3" y="28"/>
                    </a:lnTo>
                    <a:lnTo>
                      <a:pt x="6" y="37"/>
                    </a:lnTo>
                    <a:lnTo>
                      <a:pt x="9" y="45"/>
                    </a:lnTo>
                    <a:lnTo>
                      <a:pt x="14" y="53"/>
                    </a:lnTo>
                    <a:lnTo>
                      <a:pt x="18" y="61"/>
                    </a:lnTo>
                    <a:lnTo>
                      <a:pt x="23" y="67"/>
                    </a:lnTo>
                    <a:lnTo>
                      <a:pt x="30" y="73"/>
                    </a:lnTo>
                    <a:lnTo>
                      <a:pt x="36" y="79"/>
                    </a:lnTo>
                    <a:lnTo>
                      <a:pt x="43" y="82"/>
                    </a:lnTo>
                    <a:lnTo>
                      <a:pt x="50" y="87"/>
                    </a:lnTo>
                    <a:lnTo>
                      <a:pt x="58" y="89"/>
                    </a:lnTo>
                    <a:lnTo>
                      <a:pt x="67" y="92"/>
                    </a:lnTo>
                    <a:lnTo>
                      <a:pt x="75" y="93"/>
                    </a:lnTo>
                    <a:lnTo>
                      <a:pt x="84" y="94"/>
                    </a:lnTo>
                    <a:lnTo>
                      <a:pt x="84" y="67"/>
                    </a:lnTo>
                    <a:lnTo>
                      <a:pt x="77" y="67"/>
                    </a:lnTo>
                    <a:lnTo>
                      <a:pt x="71" y="65"/>
                    </a:lnTo>
                    <a:lnTo>
                      <a:pt x="65" y="64"/>
                    </a:lnTo>
                    <a:lnTo>
                      <a:pt x="59" y="62"/>
                    </a:lnTo>
                    <a:lnTo>
                      <a:pt x="55" y="59"/>
                    </a:lnTo>
                    <a:lnTo>
                      <a:pt x="49" y="56"/>
                    </a:lnTo>
                    <a:lnTo>
                      <a:pt x="45" y="52"/>
                    </a:lnTo>
                    <a:lnTo>
                      <a:pt x="41" y="47"/>
                    </a:lnTo>
                    <a:lnTo>
                      <a:pt x="36" y="43"/>
                    </a:lnTo>
                    <a:lnTo>
                      <a:pt x="33" y="38"/>
                    </a:lnTo>
                    <a:lnTo>
                      <a:pt x="30" y="33"/>
                    </a:lnTo>
                    <a:lnTo>
                      <a:pt x="28" y="27"/>
                    </a:lnTo>
                    <a:lnTo>
                      <a:pt x="25" y="21"/>
                    </a:lnTo>
                    <a:lnTo>
                      <a:pt x="24" y="14"/>
                    </a:lnTo>
                    <a:lnTo>
                      <a:pt x="23" y="7"/>
                    </a:lnTo>
                    <a:lnTo>
                      <a:pt x="23" y="0"/>
                    </a:lnTo>
                    <a:lnTo>
                      <a:pt x="0" y="0"/>
                    </a:lnTo>
                    <a:close/>
                  </a:path>
                </a:pathLst>
              </a:custGeom>
              <a:solidFill>
                <a:srgbClr val="1F1A17"/>
              </a:solidFill>
              <a:ln w="9525">
                <a:noFill/>
                <a:round/>
                <a:headEnd/>
                <a:tailEnd/>
              </a:ln>
            </p:spPr>
            <p:txBody>
              <a:bodyPr/>
              <a:lstStyle/>
              <a:p>
                <a:endParaRPr lang="en-US"/>
              </a:p>
            </p:txBody>
          </p:sp>
          <p:sp>
            <p:nvSpPr>
              <p:cNvPr id="45676" name="Freeform 501"/>
              <p:cNvSpPr>
                <a:spLocks/>
              </p:cNvSpPr>
              <p:nvPr/>
            </p:nvSpPr>
            <p:spPr bwMode="auto">
              <a:xfrm>
                <a:off x="4075" y="2488"/>
                <a:ext cx="28" cy="31"/>
              </a:xfrm>
              <a:custGeom>
                <a:avLst/>
                <a:gdLst>
                  <a:gd name="T0" fmla="*/ 3 w 84"/>
                  <a:gd name="T1" fmla="*/ 0 h 94"/>
                  <a:gd name="T2" fmla="*/ 3 w 84"/>
                  <a:gd name="T3" fmla="*/ 0 h 94"/>
                  <a:gd name="T4" fmla="*/ 3 w 84"/>
                  <a:gd name="T5" fmla="*/ 0 h 94"/>
                  <a:gd name="T6" fmla="*/ 2 w 84"/>
                  <a:gd name="T7" fmla="*/ 0 h 94"/>
                  <a:gd name="T8" fmla="*/ 2 w 84"/>
                  <a:gd name="T9" fmla="*/ 0 h 94"/>
                  <a:gd name="T10" fmla="*/ 2 w 84"/>
                  <a:gd name="T11" fmla="*/ 0 h 94"/>
                  <a:gd name="T12" fmla="*/ 2 w 84"/>
                  <a:gd name="T13" fmla="*/ 0 h 94"/>
                  <a:gd name="T14" fmla="*/ 1 w 84"/>
                  <a:gd name="T15" fmla="*/ 1 h 94"/>
                  <a:gd name="T16" fmla="*/ 1 w 84"/>
                  <a:gd name="T17" fmla="*/ 1 h 94"/>
                  <a:gd name="T18" fmla="*/ 1 w 84"/>
                  <a:gd name="T19" fmla="*/ 1 h 94"/>
                  <a:gd name="T20" fmla="*/ 1 w 84"/>
                  <a:gd name="T21" fmla="*/ 1 h 94"/>
                  <a:gd name="T22" fmla="*/ 1 w 84"/>
                  <a:gd name="T23" fmla="*/ 2 h 94"/>
                  <a:gd name="T24" fmla="*/ 0 w 84"/>
                  <a:gd name="T25" fmla="*/ 2 h 94"/>
                  <a:gd name="T26" fmla="*/ 0 w 84"/>
                  <a:gd name="T27" fmla="*/ 2 h 94"/>
                  <a:gd name="T28" fmla="*/ 0 w 84"/>
                  <a:gd name="T29" fmla="*/ 2 h 94"/>
                  <a:gd name="T30" fmla="*/ 0 w 84"/>
                  <a:gd name="T31" fmla="*/ 3 h 94"/>
                  <a:gd name="T32" fmla="*/ 0 w 84"/>
                  <a:gd name="T33" fmla="*/ 3 h 94"/>
                  <a:gd name="T34" fmla="*/ 0 w 84"/>
                  <a:gd name="T35" fmla="*/ 3 h 94"/>
                  <a:gd name="T36" fmla="*/ 1 w 84"/>
                  <a:gd name="T37" fmla="*/ 3 h 94"/>
                  <a:gd name="T38" fmla="*/ 1 w 84"/>
                  <a:gd name="T39" fmla="*/ 3 h 94"/>
                  <a:gd name="T40" fmla="*/ 1 w 84"/>
                  <a:gd name="T41" fmla="*/ 3 h 94"/>
                  <a:gd name="T42" fmla="*/ 1 w 84"/>
                  <a:gd name="T43" fmla="*/ 3 h 94"/>
                  <a:gd name="T44" fmla="*/ 1 w 84"/>
                  <a:gd name="T45" fmla="*/ 2 h 94"/>
                  <a:gd name="T46" fmla="*/ 1 w 84"/>
                  <a:gd name="T47" fmla="*/ 2 h 94"/>
                  <a:gd name="T48" fmla="*/ 1 w 84"/>
                  <a:gd name="T49" fmla="*/ 2 h 94"/>
                  <a:gd name="T50" fmla="*/ 1 w 84"/>
                  <a:gd name="T51" fmla="*/ 2 h 94"/>
                  <a:gd name="T52" fmla="*/ 2 w 84"/>
                  <a:gd name="T53" fmla="*/ 2 h 94"/>
                  <a:gd name="T54" fmla="*/ 2 w 84"/>
                  <a:gd name="T55" fmla="*/ 2 h 94"/>
                  <a:gd name="T56" fmla="*/ 2 w 84"/>
                  <a:gd name="T57" fmla="*/ 1 h 94"/>
                  <a:gd name="T58" fmla="*/ 2 w 84"/>
                  <a:gd name="T59" fmla="*/ 1 h 94"/>
                  <a:gd name="T60" fmla="*/ 2 w 84"/>
                  <a:gd name="T61" fmla="*/ 1 h 94"/>
                  <a:gd name="T62" fmla="*/ 2 w 84"/>
                  <a:gd name="T63" fmla="*/ 1 h 94"/>
                  <a:gd name="T64" fmla="*/ 3 w 84"/>
                  <a:gd name="T65" fmla="*/ 1 h 94"/>
                  <a:gd name="T66" fmla="*/ 3 w 84"/>
                  <a:gd name="T67" fmla="*/ 1 h 94"/>
                  <a:gd name="T68" fmla="*/ 3 w 84"/>
                  <a:gd name="T69" fmla="*/ 1 h 94"/>
                  <a:gd name="T70" fmla="*/ 3 w 84"/>
                  <a:gd name="T71" fmla="*/ 1 h 94"/>
                  <a:gd name="T72" fmla="*/ 3 w 84"/>
                  <a:gd name="T73" fmla="*/ 0 h 94"/>
                  <a:gd name="T74" fmla="*/ 3 w 84"/>
                  <a:gd name="T75" fmla="*/ 0 h 94"/>
                  <a:gd name="T76" fmla="*/ 3 w 84"/>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0"/>
                    </a:moveTo>
                    <a:lnTo>
                      <a:pt x="84" y="0"/>
                    </a:lnTo>
                    <a:lnTo>
                      <a:pt x="75" y="0"/>
                    </a:lnTo>
                    <a:lnTo>
                      <a:pt x="67" y="1"/>
                    </a:lnTo>
                    <a:lnTo>
                      <a:pt x="58" y="4"/>
                    </a:lnTo>
                    <a:lnTo>
                      <a:pt x="50" y="7"/>
                    </a:lnTo>
                    <a:lnTo>
                      <a:pt x="43" y="11"/>
                    </a:lnTo>
                    <a:lnTo>
                      <a:pt x="36" y="16"/>
                    </a:lnTo>
                    <a:lnTo>
                      <a:pt x="30" y="20"/>
                    </a:lnTo>
                    <a:lnTo>
                      <a:pt x="23" y="26"/>
                    </a:lnTo>
                    <a:lnTo>
                      <a:pt x="18" y="34"/>
                    </a:lnTo>
                    <a:lnTo>
                      <a:pt x="14" y="41"/>
                    </a:lnTo>
                    <a:lnTo>
                      <a:pt x="9" y="48"/>
                    </a:lnTo>
                    <a:lnTo>
                      <a:pt x="6" y="56"/>
                    </a:lnTo>
                    <a:lnTo>
                      <a:pt x="3" y="66"/>
                    </a:lnTo>
                    <a:lnTo>
                      <a:pt x="1" y="74"/>
                    </a:lnTo>
                    <a:lnTo>
                      <a:pt x="0" y="84"/>
                    </a:lnTo>
                    <a:lnTo>
                      <a:pt x="0" y="94"/>
                    </a:lnTo>
                    <a:lnTo>
                      <a:pt x="23" y="94"/>
                    </a:lnTo>
                    <a:lnTo>
                      <a:pt x="23" y="86"/>
                    </a:lnTo>
                    <a:lnTo>
                      <a:pt x="24" y="79"/>
                    </a:lnTo>
                    <a:lnTo>
                      <a:pt x="25" y="73"/>
                    </a:lnTo>
                    <a:lnTo>
                      <a:pt x="28" y="67"/>
                    </a:lnTo>
                    <a:lnTo>
                      <a:pt x="30" y="61"/>
                    </a:lnTo>
                    <a:lnTo>
                      <a:pt x="33" y="55"/>
                    </a:lnTo>
                    <a:lnTo>
                      <a:pt x="36" y="50"/>
                    </a:lnTo>
                    <a:lnTo>
                      <a:pt x="41" y="46"/>
                    </a:lnTo>
                    <a:lnTo>
                      <a:pt x="45" y="42"/>
                    </a:lnTo>
                    <a:lnTo>
                      <a:pt x="49" y="37"/>
                    </a:lnTo>
                    <a:lnTo>
                      <a:pt x="55" y="35"/>
                    </a:lnTo>
                    <a:lnTo>
                      <a:pt x="59" y="31"/>
                    </a:lnTo>
                    <a:lnTo>
                      <a:pt x="65" y="30"/>
                    </a:lnTo>
                    <a:lnTo>
                      <a:pt x="71" y="28"/>
                    </a:lnTo>
                    <a:lnTo>
                      <a:pt x="77" y="26"/>
                    </a:lnTo>
                    <a:lnTo>
                      <a:pt x="84" y="26"/>
                    </a:lnTo>
                    <a:lnTo>
                      <a:pt x="84" y="0"/>
                    </a:lnTo>
                    <a:close/>
                  </a:path>
                </a:pathLst>
              </a:custGeom>
              <a:solidFill>
                <a:srgbClr val="1F1A17"/>
              </a:solidFill>
              <a:ln w="9525">
                <a:noFill/>
                <a:round/>
                <a:headEnd/>
                <a:tailEnd/>
              </a:ln>
            </p:spPr>
            <p:txBody>
              <a:bodyPr/>
              <a:lstStyle/>
              <a:p>
                <a:endParaRPr lang="en-US"/>
              </a:p>
            </p:txBody>
          </p:sp>
          <p:sp>
            <p:nvSpPr>
              <p:cNvPr id="45677" name="Freeform 502"/>
              <p:cNvSpPr>
                <a:spLocks/>
              </p:cNvSpPr>
              <p:nvPr/>
            </p:nvSpPr>
            <p:spPr bwMode="auto">
              <a:xfrm>
                <a:off x="4103" y="2488"/>
                <a:ext cx="28" cy="31"/>
              </a:xfrm>
              <a:custGeom>
                <a:avLst/>
                <a:gdLst>
                  <a:gd name="T0" fmla="*/ 3 w 84"/>
                  <a:gd name="T1" fmla="*/ 3 h 94"/>
                  <a:gd name="T2" fmla="*/ 3 w 84"/>
                  <a:gd name="T3" fmla="*/ 3 h 94"/>
                  <a:gd name="T4" fmla="*/ 3 w 84"/>
                  <a:gd name="T5" fmla="*/ 3 h 94"/>
                  <a:gd name="T6" fmla="*/ 3 w 84"/>
                  <a:gd name="T7" fmla="*/ 3 h 94"/>
                  <a:gd name="T8" fmla="*/ 3 w 84"/>
                  <a:gd name="T9" fmla="*/ 2 h 94"/>
                  <a:gd name="T10" fmla="*/ 3 w 84"/>
                  <a:gd name="T11" fmla="*/ 2 h 94"/>
                  <a:gd name="T12" fmla="*/ 3 w 84"/>
                  <a:gd name="T13" fmla="*/ 2 h 94"/>
                  <a:gd name="T14" fmla="*/ 3 w 84"/>
                  <a:gd name="T15" fmla="*/ 2 h 94"/>
                  <a:gd name="T16" fmla="*/ 2 w 84"/>
                  <a:gd name="T17" fmla="*/ 1 h 94"/>
                  <a:gd name="T18" fmla="*/ 2 w 84"/>
                  <a:gd name="T19" fmla="*/ 1 h 94"/>
                  <a:gd name="T20" fmla="*/ 2 w 84"/>
                  <a:gd name="T21" fmla="*/ 1 h 94"/>
                  <a:gd name="T22" fmla="*/ 2 w 84"/>
                  <a:gd name="T23" fmla="*/ 1 h 94"/>
                  <a:gd name="T24" fmla="*/ 2 w 84"/>
                  <a:gd name="T25" fmla="*/ 0 h 94"/>
                  <a:gd name="T26" fmla="*/ 1 w 84"/>
                  <a:gd name="T27" fmla="*/ 0 h 94"/>
                  <a:gd name="T28" fmla="*/ 1 w 84"/>
                  <a:gd name="T29" fmla="*/ 0 h 94"/>
                  <a:gd name="T30" fmla="*/ 1 w 84"/>
                  <a:gd name="T31" fmla="*/ 0 h 94"/>
                  <a:gd name="T32" fmla="*/ 0 w 84"/>
                  <a:gd name="T33" fmla="*/ 0 h 94"/>
                  <a:gd name="T34" fmla="*/ 0 w 84"/>
                  <a:gd name="T35" fmla="*/ 0 h 94"/>
                  <a:gd name="T36" fmla="*/ 0 w 84"/>
                  <a:gd name="T37" fmla="*/ 1 h 94"/>
                  <a:gd name="T38" fmla="*/ 0 w 84"/>
                  <a:gd name="T39" fmla="*/ 1 h 94"/>
                  <a:gd name="T40" fmla="*/ 0 w 84"/>
                  <a:gd name="T41" fmla="*/ 1 h 94"/>
                  <a:gd name="T42" fmla="*/ 1 w 84"/>
                  <a:gd name="T43" fmla="*/ 1 h 94"/>
                  <a:gd name="T44" fmla="*/ 1 w 84"/>
                  <a:gd name="T45" fmla="*/ 1 h 94"/>
                  <a:gd name="T46" fmla="*/ 1 w 84"/>
                  <a:gd name="T47" fmla="*/ 1 h 94"/>
                  <a:gd name="T48" fmla="*/ 1 w 84"/>
                  <a:gd name="T49" fmla="*/ 1 h 94"/>
                  <a:gd name="T50" fmla="*/ 1 w 84"/>
                  <a:gd name="T51" fmla="*/ 2 h 94"/>
                  <a:gd name="T52" fmla="*/ 2 w 84"/>
                  <a:gd name="T53" fmla="*/ 2 h 94"/>
                  <a:gd name="T54" fmla="*/ 2 w 84"/>
                  <a:gd name="T55" fmla="*/ 2 h 94"/>
                  <a:gd name="T56" fmla="*/ 2 w 84"/>
                  <a:gd name="T57" fmla="*/ 2 h 94"/>
                  <a:gd name="T58" fmla="*/ 2 w 84"/>
                  <a:gd name="T59" fmla="*/ 2 h 94"/>
                  <a:gd name="T60" fmla="*/ 2 w 84"/>
                  <a:gd name="T61" fmla="*/ 2 h 94"/>
                  <a:gd name="T62" fmla="*/ 2 w 84"/>
                  <a:gd name="T63" fmla="*/ 3 h 94"/>
                  <a:gd name="T64" fmla="*/ 2 w 84"/>
                  <a:gd name="T65" fmla="*/ 3 h 94"/>
                  <a:gd name="T66" fmla="*/ 2 w 84"/>
                  <a:gd name="T67" fmla="*/ 3 h 94"/>
                  <a:gd name="T68" fmla="*/ 2 w 84"/>
                  <a:gd name="T69" fmla="*/ 3 h 94"/>
                  <a:gd name="T70" fmla="*/ 2 w 84"/>
                  <a:gd name="T71" fmla="*/ 3 h 94"/>
                  <a:gd name="T72" fmla="*/ 3 w 84"/>
                  <a:gd name="T73" fmla="*/ 3 h 94"/>
                  <a:gd name="T74" fmla="*/ 3 w 84"/>
                  <a:gd name="T75" fmla="*/ 3 h 94"/>
                  <a:gd name="T76" fmla="*/ 3 w 84"/>
                  <a:gd name="T77" fmla="*/ 3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94"/>
                  <a:gd name="T119" fmla="*/ 84 w 84"/>
                  <a:gd name="T120" fmla="*/ 94 h 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94">
                    <a:moveTo>
                      <a:pt x="84" y="94"/>
                    </a:moveTo>
                    <a:lnTo>
                      <a:pt x="84" y="94"/>
                    </a:lnTo>
                    <a:lnTo>
                      <a:pt x="84" y="84"/>
                    </a:lnTo>
                    <a:lnTo>
                      <a:pt x="83" y="74"/>
                    </a:lnTo>
                    <a:lnTo>
                      <a:pt x="81" y="66"/>
                    </a:lnTo>
                    <a:lnTo>
                      <a:pt x="78" y="56"/>
                    </a:lnTo>
                    <a:lnTo>
                      <a:pt x="74" y="48"/>
                    </a:lnTo>
                    <a:lnTo>
                      <a:pt x="70" y="41"/>
                    </a:lnTo>
                    <a:lnTo>
                      <a:pt x="66" y="34"/>
                    </a:lnTo>
                    <a:lnTo>
                      <a:pt x="60" y="26"/>
                    </a:lnTo>
                    <a:lnTo>
                      <a:pt x="54" y="20"/>
                    </a:lnTo>
                    <a:lnTo>
                      <a:pt x="47" y="16"/>
                    </a:lnTo>
                    <a:lnTo>
                      <a:pt x="41" y="11"/>
                    </a:lnTo>
                    <a:lnTo>
                      <a:pt x="33" y="7"/>
                    </a:lnTo>
                    <a:lnTo>
                      <a:pt x="26" y="4"/>
                    </a:lnTo>
                    <a:lnTo>
                      <a:pt x="17" y="1"/>
                    </a:lnTo>
                    <a:lnTo>
                      <a:pt x="8" y="0"/>
                    </a:lnTo>
                    <a:lnTo>
                      <a:pt x="0" y="0"/>
                    </a:lnTo>
                    <a:lnTo>
                      <a:pt x="0" y="26"/>
                    </a:lnTo>
                    <a:lnTo>
                      <a:pt x="6" y="26"/>
                    </a:lnTo>
                    <a:lnTo>
                      <a:pt x="13" y="28"/>
                    </a:lnTo>
                    <a:lnTo>
                      <a:pt x="18" y="30"/>
                    </a:lnTo>
                    <a:lnTo>
                      <a:pt x="25" y="31"/>
                    </a:lnTo>
                    <a:lnTo>
                      <a:pt x="29" y="35"/>
                    </a:lnTo>
                    <a:lnTo>
                      <a:pt x="34" y="37"/>
                    </a:lnTo>
                    <a:lnTo>
                      <a:pt x="39" y="42"/>
                    </a:lnTo>
                    <a:lnTo>
                      <a:pt x="43" y="46"/>
                    </a:lnTo>
                    <a:lnTo>
                      <a:pt x="47" y="50"/>
                    </a:lnTo>
                    <a:lnTo>
                      <a:pt x="51" y="55"/>
                    </a:lnTo>
                    <a:lnTo>
                      <a:pt x="54" y="61"/>
                    </a:lnTo>
                    <a:lnTo>
                      <a:pt x="56" y="67"/>
                    </a:lnTo>
                    <a:lnTo>
                      <a:pt x="58" y="73"/>
                    </a:lnTo>
                    <a:lnTo>
                      <a:pt x="59" y="79"/>
                    </a:lnTo>
                    <a:lnTo>
                      <a:pt x="60" y="86"/>
                    </a:lnTo>
                    <a:lnTo>
                      <a:pt x="60" y="94"/>
                    </a:lnTo>
                    <a:lnTo>
                      <a:pt x="84" y="94"/>
                    </a:lnTo>
                    <a:close/>
                  </a:path>
                </a:pathLst>
              </a:custGeom>
              <a:solidFill>
                <a:srgbClr val="1F1A17"/>
              </a:solidFill>
              <a:ln w="9525">
                <a:noFill/>
                <a:round/>
                <a:headEnd/>
                <a:tailEnd/>
              </a:ln>
            </p:spPr>
            <p:txBody>
              <a:bodyPr/>
              <a:lstStyle/>
              <a:p>
                <a:endParaRPr lang="en-US"/>
              </a:p>
            </p:txBody>
          </p:sp>
        </p:grpSp>
        <p:grpSp>
          <p:nvGrpSpPr>
            <p:cNvPr id="8" name="Group 503"/>
            <p:cNvGrpSpPr>
              <a:grpSpLocks/>
            </p:cNvGrpSpPr>
            <p:nvPr/>
          </p:nvGrpSpPr>
          <p:grpSpPr bwMode="auto">
            <a:xfrm>
              <a:off x="2112" y="3456"/>
              <a:ext cx="67" cy="75"/>
              <a:chOff x="4279" y="2266"/>
              <a:chExt cx="67" cy="75"/>
            </a:xfrm>
          </p:grpSpPr>
          <p:sp>
            <p:nvSpPr>
              <p:cNvPr id="45668" name="Freeform 504"/>
              <p:cNvSpPr>
                <a:spLocks/>
              </p:cNvSpPr>
              <p:nvPr/>
            </p:nvSpPr>
            <p:spPr bwMode="auto">
              <a:xfrm>
                <a:off x="4283" y="2271"/>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669" name="Freeform 505"/>
              <p:cNvSpPr>
                <a:spLocks/>
              </p:cNvSpPr>
              <p:nvPr/>
            </p:nvSpPr>
            <p:spPr bwMode="auto">
              <a:xfrm>
                <a:off x="4312" y="2304"/>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670" name="Freeform 506"/>
              <p:cNvSpPr>
                <a:spLocks/>
              </p:cNvSpPr>
              <p:nvPr/>
            </p:nvSpPr>
            <p:spPr bwMode="auto">
              <a:xfrm>
                <a:off x="4279" y="2304"/>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671" name="Freeform 507"/>
              <p:cNvSpPr>
                <a:spLocks/>
              </p:cNvSpPr>
              <p:nvPr/>
            </p:nvSpPr>
            <p:spPr bwMode="auto">
              <a:xfrm>
                <a:off x="4279" y="2266"/>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672" name="Freeform 508"/>
              <p:cNvSpPr>
                <a:spLocks/>
              </p:cNvSpPr>
              <p:nvPr/>
            </p:nvSpPr>
            <p:spPr bwMode="auto">
              <a:xfrm>
                <a:off x="4312" y="2266"/>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grpSp>
        <p:grpSp>
          <p:nvGrpSpPr>
            <p:cNvPr id="9" name="Group 509"/>
            <p:cNvGrpSpPr>
              <a:grpSpLocks/>
            </p:cNvGrpSpPr>
            <p:nvPr/>
          </p:nvGrpSpPr>
          <p:grpSpPr bwMode="auto">
            <a:xfrm>
              <a:off x="3456" y="3936"/>
              <a:ext cx="50" cy="56"/>
              <a:chOff x="3888" y="2537"/>
              <a:chExt cx="50" cy="56"/>
            </a:xfrm>
          </p:grpSpPr>
          <p:sp>
            <p:nvSpPr>
              <p:cNvPr id="45663" name="Freeform 510"/>
              <p:cNvSpPr>
                <a:spLocks/>
              </p:cNvSpPr>
              <p:nvPr/>
            </p:nvSpPr>
            <p:spPr bwMode="auto">
              <a:xfrm>
                <a:off x="3892" y="2542"/>
                <a:ext cx="42" cy="47"/>
              </a:xfrm>
              <a:custGeom>
                <a:avLst/>
                <a:gdLst>
                  <a:gd name="T0" fmla="*/ 5 w 127"/>
                  <a:gd name="T1" fmla="*/ 3 h 140"/>
                  <a:gd name="T2" fmla="*/ 5 w 127"/>
                  <a:gd name="T3" fmla="*/ 3 h 140"/>
                  <a:gd name="T4" fmla="*/ 4 w 127"/>
                  <a:gd name="T5" fmla="*/ 4 h 140"/>
                  <a:gd name="T6" fmla="*/ 4 w 127"/>
                  <a:gd name="T7" fmla="*/ 4 h 140"/>
                  <a:gd name="T8" fmla="*/ 4 w 127"/>
                  <a:gd name="T9" fmla="*/ 5 h 140"/>
                  <a:gd name="T10" fmla="*/ 3 w 127"/>
                  <a:gd name="T11" fmla="*/ 5 h 140"/>
                  <a:gd name="T12" fmla="*/ 3 w 127"/>
                  <a:gd name="T13" fmla="*/ 5 h 140"/>
                  <a:gd name="T14" fmla="*/ 3 w 127"/>
                  <a:gd name="T15" fmla="*/ 5 h 140"/>
                  <a:gd name="T16" fmla="*/ 2 w 127"/>
                  <a:gd name="T17" fmla="*/ 5 h 140"/>
                  <a:gd name="T18" fmla="*/ 2 w 127"/>
                  <a:gd name="T19" fmla="*/ 5 h 140"/>
                  <a:gd name="T20" fmla="*/ 1 w 127"/>
                  <a:gd name="T21" fmla="*/ 5 h 140"/>
                  <a:gd name="T22" fmla="*/ 1 w 127"/>
                  <a:gd name="T23" fmla="*/ 5 h 140"/>
                  <a:gd name="T24" fmla="*/ 1 w 127"/>
                  <a:gd name="T25" fmla="*/ 4 h 140"/>
                  <a:gd name="T26" fmla="*/ 0 w 127"/>
                  <a:gd name="T27" fmla="*/ 4 h 140"/>
                  <a:gd name="T28" fmla="*/ 0 w 127"/>
                  <a:gd name="T29" fmla="*/ 3 h 140"/>
                  <a:gd name="T30" fmla="*/ 0 w 127"/>
                  <a:gd name="T31" fmla="*/ 3 h 140"/>
                  <a:gd name="T32" fmla="*/ 0 w 127"/>
                  <a:gd name="T33" fmla="*/ 2 h 140"/>
                  <a:gd name="T34" fmla="*/ 0 w 127"/>
                  <a:gd name="T35" fmla="*/ 2 h 140"/>
                  <a:gd name="T36" fmla="*/ 0 w 127"/>
                  <a:gd name="T37" fmla="*/ 1 h 140"/>
                  <a:gd name="T38" fmla="*/ 1 w 127"/>
                  <a:gd name="T39" fmla="*/ 1 h 140"/>
                  <a:gd name="T40" fmla="*/ 1 w 127"/>
                  <a:gd name="T41" fmla="*/ 1 h 140"/>
                  <a:gd name="T42" fmla="*/ 1 w 127"/>
                  <a:gd name="T43" fmla="*/ 0 h 140"/>
                  <a:gd name="T44" fmla="*/ 2 w 127"/>
                  <a:gd name="T45" fmla="*/ 0 h 140"/>
                  <a:gd name="T46" fmla="*/ 2 w 127"/>
                  <a:gd name="T47" fmla="*/ 0 h 140"/>
                  <a:gd name="T48" fmla="*/ 3 w 127"/>
                  <a:gd name="T49" fmla="*/ 0 h 140"/>
                  <a:gd name="T50" fmla="*/ 3 w 127"/>
                  <a:gd name="T51" fmla="*/ 0 h 140"/>
                  <a:gd name="T52" fmla="*/ 3 w 127"/>
                  <a:gd name="T53" fmla="*/ 0 h 140"/>
                  <a:gd name="T54" fmla="*/ 4 w 127"/>
                  <a:gd name="T55" fmla="*/ 1 h 140"/>
                  <a:gd name="T56" fmla="*/ 4 w 127"/>
                  <a:gd name="T57" fmla="*/ 1 h 140"/>
                  <a:gd name="T58" fmla="*/ 4 w 127"/>
                  <a:gd name="T59" fmla="*/ 1 h 140"/>
                  <a:gd name="T60" fmla="*/ 5 w 127"/>
                  <a:gd name="T61" fmla="*/ 2 h 140"/>
                  <a:gd name="T62" fmla="*/ 5 w 127"/>
                  <a:gd name="T63" fmla="*/ 2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140"/>
                  <a:gd name="T98" fmla="*/ 127 w 12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140">
                    <a:moveTo>
                      <a:pt x="127" y="70"/>
                    </a:moveTo>
                    <a:lnTo>
                      <a:pt x="126" y="77"/>
                    </a:lnTo>
                    <a:lnTo>
                      <a:pt x="126" y="84"/>
                    </a:lnTo>
                    <a:lnTo>
                      <a:pt x="124" y="91"/>
                    </a:lnTo>
                    <a:lnTo>
                      <a:pt x="122" y="98"/>
                    </a:lnTo>
                    <a:lnTo>
                      <a:pt x="120" y="104"/>
                    </a:lnTo>
                    <a:lnTo>
                      <a:pt x="117" y="110"/>
                    </a:lnTo>
                    <a:lnTo>
                      <a:pt x="113" y="115"/>
                    </a:lnTo>
                    <a:lnTo>
                      <a:pt x="109" y="120"/>
                    </a:lnTo>
                    <a:lnTo>
                      <a:pt x="105" y="125"/>
                    </a:lnTo>
                    <a:lnTo>
                      <a:pt x="99" y="128"/>
                    </a:lnTo>
                    <a:lnTo>
                      <a:pt x="94" y="132"/>
                    </a:lnTo>
                    <a:lnTo>
                      <a:pt x="89" y="135"/>
                    </a:lnTo>
                    <a:lnTo>
                      <a:pt x="83" y="137"/>
                    </a:lnTo>
                    <a:lnTo>
                      <a:pt x="77" y="139"/>
                    </a:lnTo>
                    <a:lnTo>
                      <a:pt x="70" y="140"/>
                    </a:lnTo>
                    <a:lnTo>
                      <a:pt x="64" y="140"/>
                    </a:lnTo>
                    <a:lnTo>
                      <a:pt x="57" y="140"/>
                    </a:lnTo>
                    <a:lnTo>
                      <a:pt x="51" y="139"/>
                    </a:lnTo>
                    <a:lnTo>
                      <a:pt x="44" y="137"/>
                    </a:lnTo>
                    <a:lnTo>
                      <a:pt x="39" y="135"/>
                    </a:lnTo>
                    <a:lnTo>
                      <a:pt x="32" y="132"/>
                    </a:lnTo>
                    <a:lnTo>
                      <a:pt x="28" y="128"/>
                    </a:lnTo>
                    <a:lnTo>
                      <a:pt x="23" y="125"/>
                    </a:lnTo>
                    <a:lnTo>
                      <a:pt x="18" y="120"/>
                    </a:lnTo>
                    <a:lnTo>
                      <a:pt x="14" y="115"/>
                    </a:lnTo>
                    <a:lnTo>
                      <a:pt x="11" y="110"/>
                    </a:lnTo>
                    <a:lnTo>
                      <a:pt x="8" y="104"/>
                    </a:lnTo>
                    <a:lnTo>
                      <a:pt x="5" y="98"/>
                    </a:lnTo>
                    <a:lnTo>
                      <a:pt x="3" y="91"/>
                    </a:lnTo>
                    <a:lnTo>
                      <a:pt x="1" y="84"/>
                    </a:lnTo>
                    <a:lnTo>
                      <a:pt x="1" y="77"/>
                    </a:lnTo>
                    <a:lnTo>
                      <a:pt x="0" y="70"/>
                    </a:lnTo>
                    <a:lnTo>
                      <a:pt x="1" y="62"/>
                    </a:lnTo>
                    <a:lnTo>
                      <a:pt x="1" y="55"/>
                    </a:lnTo>
                    <a:lnTo>
                      <a:pt x="3" y="48"/>
                    </a:lnTo>
                    <a:lnTo>
                      <a:pt x="5" y="42"/>
                    </a:lnTo>
                    <a:lnTo>
                      <a:pt x="8" y="36"/>
                    </a:lnTo>
                    <a:lnTo>
                      <a:pt x="11" y="30"/>
                    </a:lnTo>
                    <a:lnTo>
                      <a:pt x="14" y="24"/>
                    </a:lnTo>
                    <a:lnTo>
                      <a:pt x="18" y="19"/>
                    </a:lnTo>
                    <a:lnTo>
                      <a:pt x="23" y="16"/>
                    </a:lnTo>
                    <a:lnTo>
                      <a:pt x="28" y="11"/>
                    </a:lnTo>
                    <a:lnTo>
                      <a:pt x="32" y="7"/>
                    </a:lnTo>
                    <a:lnTo>
                      <a:pt x="39" y="5"/>
                    </a:lnTo>
                    <a:lnTo>
                      <a:pt x="44" y="2"/>
                    </a:lnTo>
                    <a:lnTo>
                      <a:pt x="51" y="1"/>
                    </a:lnTo>
                    <a:lnTo>
                      <a:pt x="57" y="0"/>
                    </a:lnTo>
                    <a:lnTo>
                      <a:pt x="64" y="0"/>
                    </a:lnTo>
                    <a:lnTo>
                      <a:pt x="70" y="0"/>
                    </a:lnTo>
                    <a:lnTo>
                      <a:pt x="77" y="1"/>
                    </a:lnTo>
                    <a:lnTo>
                      <a:pt x="83" y="2"/>
                    </a:lnTo>
                    <a:lnTo>
                      <a:pt x="89" y="5"/>
                    </a:lnTo>
                    <a:lnTo>
                      <a:pt x="94" y="7"/>
                    </a:lnTo>
                    <a:lnTo>
                      <a:pt x="99" y="11"/>
                    </a:lnTo>
                    <a:lnTo>
                      <a:pt x="105" y="16"/>
                    </a:lnTo>
                    <a:lnTo>
                      <a:pt x="109" y="19"/>
                    </a:lnTo>
                    <a:lnTo>
                      <a:pt x="113" y="24"/>
                    </a:lnTo>
                    <a:lnTo>
                      <a:pt x="117" y="30"/>
                    </a:lnTo>
                    <a:lnTo>
                      <a:pt x="120" y="36"/>
                    </a:lnTo>
                    <a:lnTo>
                      <a:pt x="122" y="42"/>
                    </a:lnTo>
                    <a:lnTo>
                      <a:pt x="124" y="48"/>
                    </a:lnTo>
                    <a:lnTo>
                      <a:pt x="126" y="55"/>
                    </a:lnTo>
                    <a:lnTo>
                      <a:pt x="126" y="62"/>
                    </a:lnTo>
                    <a:lnTo>
                      <a:pt x="127" y="70"/>
                    </a:lnTo>
                    <a:close/>
                  </a:path>
                </a:pathLst>
              </a:custGeom>
              <a:solidFill>
                <a:srgbClr val="E87A41"/>
              </a:solidFill>
              <a:ln w="9525">
                <a:noFill/>
                <a:round/>
                <a:headEnd/>
                <a:tailEnd/>
              </a:ln>
            </p:spPr>
            <p:txBody>
              <a:bodyPr/>
              <a:lstStyle/>
              <a:p>
                <a:endParaRPr lang="en-US"/>
              </a:p>
            </p:txBody>
          </p:sp>
          <p:sp>
            <p:nvSpPr>
              <p:cNvPr id="45664" name="Freeform 511"/>
              <p:cNvSpPr>
                <a:spLocks/>
              </p:cNvSpPr>
              <p:nvPr/>
            </p:nvSpPr>
            <p:spPr bwMode="auto">
              <a:xfrm>
                <a:off x="3913" y="2565"/>
                <a:ext cx="25" cy="28"/>
              </a:xfrm>
              <a:custGeom>
                <a:avLst/>
                <a:gdLst>
                  <a:gd name="T0" fmla="*/ 0 w 75"/>
                  <a:gd name="T1" fmla="*/ 3 h 83"/>
                  <a:gd name="T2" fmla="*/ 0 w 75"/>
                  <a:gd name="T3" fmla="*/ 3 h 83"/>
                  <a:gd name="T4" fmla="*/ 0 w 75"/>
                  <a:gd name="T5" fmla="*/ 3 h 83"/>
                  <a:gd name="T6" fmla="*/ 1 w 75"/>
                  <a:gd name="T7" fmla="*/ 3 h 83"/>
                  <a:gd name="T8" fmla="*/ 1 w 75"/>
                  <a:gd name="T9" fmla="*/ 3 h 83"/>
                  <a:gd name="T10" fmla="*/ 1 w 75"/>
                  <a:gd name="T11" fmla="*/ 3 h 83"/>
                  <a:gd name="T12" fmla="*/ 1 w 75"/>
                  <a:gd name="T13" fmla="*/ 3 h 83"/>
                  <a:gd name="T14" fmla="*/ 2 w 75"/>
                  <a:gd name="T15" fmla="*/ 3 h 83"/>
                  <a:gd name="T16" fmla="*/ 2 w 75"/>
                  <a:gd name="T17" fmla="*/ 2 h 83"/>
                  <a:gd name="T18" fmla="*/ 2 w 75"/>
                  <a:gd name="T19" fmla="*/ 2 h 83"/>
                  <a:gd name="T20" fmla="*/ 2 w 75"/>
                  <a:gd name="T21" fmla="*/ 2 h 83"/>
                  <a:gd name="T22" fmla="*/ 2 w 75"/>
                  <a:gd name="T23" fmla="*/ 2 h 83"/>
                  <a:gd name="T24" fmla="*/ 2 w 75"/>
                  <a:gd name="T25" fmla="*/ 1 h 83"/>
                  <a:gd name="T26" fmla="*/ 3 w 75"/>
                  <a:gd name="T27" fmla="*/ 1 h 83"/>
                  <a:gd name="T28" fmla="*/ 3 w 75"/>
                  <a:gd name="T29" fmla="*/ 1 h 83"/>
                  <a:gd name="T30" fmla="*/ 3 w 75"/>
                  <a:gd name="T31" fmla="*/ 1 h 83"/>
                  <a:gd name="T32" fmla="*/ 3 w 75"/>
                  <a:gd name="T33" fmla="*/ 0 h 83"/>
                  <a:gd name="T34" fmla="*/ 3 w 75"/>
                  <a:gd name="T35" fmla="*/ 0 h 83"/>
                  <a:gd name="T36" fmla="*/ 2 w 75"/>
                  <a:gd name="T37" fmla="*/ 0 h 83"/>
                  <a:gd name="T38" fmla="*/ 2 w 75"/>
                  <a:gd name="T39" fmla="*/ 0 h 83"/>
                  <a:gd name="T40" fmla="*/ 2 w 75"/>
                  <a:gd name="T41" fmla="*/ 0 h 83"/>
                  <a:gd name="T42" fmla="*/ 2 w 75"/>
                  <a:gd name="T43" fmla="*/ 1 h 83"/>
                  <a:gd name="T44" fmla="*/ 2 w 75"/>
                  <a:gd name="T45" fmla="*/ 1 h 83"/>
                  <a:gd name="T46" fmla="*/ 2 w 75"/>
                  <a:gd name="T47" fmla="*/ 1 h 83"/>
                  <a:gd name="T48" fmla="*/ 2 w 75"/>
                  <a:gd name="T49" fmla="*/ 1 h 83"/>
                  <a:gd name="T50" fmla="*/ 1 w 75"/>
                  <a:gd name="T51" fmla="*/ 1 h 83"/>
                  <a:gd name="T52" fmla="*/ 1 w 75"/>
                  <a:gd name="T53" fmla="*/ 1 h 83"/>
                  <a:gd name="T54" fmla="*/ 1 w 75"/>
                  <a:gd name="T55" fmla="*/ 2 h 83"/>
                  <a:gd name="T56" fmla="*/ 1 w 75"/>
                  <a:gd name="T57" fmla="*/ 2 h 83"/>
                  <a:gd name="T58" fmla="*/ 1 w 75"/>
                  <a:gd name="T59" fmla="*/ 2 h 83"/>
                  <a:gd name="T60" fmla="*/ 1 w 75"/>
                  <a:gd name="T61" fmla="*/ 2 h 83"/>
                  <a:gd name="T62" fmla="*/ 1 w 75"/>
                  <a:gd name="T63" fmla="*/ 2 h 83"/>
                  <a:gd name="T64" fmla="*/ 0 w 75"/>
                  <a:gd name="T65" fmla="*/ 2 h 83"/>
                  <a:gd name="T66" fmla="*/ 0 w 75"/>
                  <a:gd name="T67" fmla="*/ 2 h 83"/>
                  <a:gd name="T68" fmla="*/ 0 w 75"/>
                  <a:gd name="T69" fmla="*/ 2 h 83"/>
                  <a:gd name="T70" fmla="*/ 0 w 75"/>
                  <a:gd name="T71" fmla="*/ 2 h 83"/>
                  <a:gd name="T72" fmla="*/ 0 w 75"/>
                  <a:gd name="T73" fmla="*/ 3 h 83"/>
                  <a:gd name="T74" fmla="*/ 0 w 75"/>
                  <a:gd name="T75" fmla="*/ 3 h 83"/>
                  <a:gd name="T76" fmla="*/ 0 w 75"/>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83"/>
                    </a:moveTo>
                    <a:lnTo>
                      <a:pt x="0" y="83"/>
                    </a:lnTo>
                    <a:lnTo>
                      <a:pt x="7" y="83"/>
                    </a:lnTo>
                    <a:lnTo>
                      <a:pt x="15" y="82"/>
                    </a:lnTo>
                    <a:lnTo>
                      <a:pt x="22" y="80"/>
                    </a:lnTo>
                    <a:lnTo>
                      <a:pt x="30" y="77"/>
                    </a:lnTo>
                    <a:lnTo>
                      <a:pt x="36" y="74"/>
                    </a:lnTo>
                    <a:lnTo>
                      <a:pt x="42" y="70"/>
                    </a:lnTo>
                    <a:lnTo>
                      <a:pt x="48" y="65"/>
                    </a:lnTo>
                    <a:lnTo>
                      <a:pt x="54" y="59"/>
                    </a:lnTo>
                    <a:lnTo>
                      <a:pt x="58" y="53"/>
                    </a:lnTo>
                    <a:lnTo>
                      <a:pt x="62" y="47"/>
                    </a:lnTo>
                    <a:lnTo>
                      <a:pt x="67" y="40"/>
                    </a:lnTo>
                    <a:lnTo>
                      <a:pt x="70" y="33"/>
                    </a:lnTo>
                    <a:lnTo>
                      <a:pt x="72" y="25"/>
                    </a:lnTo>
                    <a:lnTo>
                      <a:pt x="74" y="17"/>
                    </a:lnTo>
                    <a:lnTo>
                      <a:pt x="75" y="9"/>
                    </a:lnTo>
                    <a:lnTo>
                      <a:pt x="75" y="0"/>
                    </a:lnTo>
                    <a:lnTo>
                      <a:pt x="52" y="0"/>
                    </a:lnTo>
                    <a:lnTo>
                      <a:pt x="50" y="6"/>
                    </a:lnTo>
                    <a:lnTo>
                      <a:pt x="50" y="11"/>
                    </a:lnTo>
                    <a:lnTo>
                      <a:pt x="48" y="17"/>
                    </a:lnTo>
                    <a:lnTo>
                      <a:pt x="47" y="22"/>
                    </a:lnTo>
                    <a:lnTo>
                      <a:pt x="45" y="28"/>
                    </a:lnTo>
                    <a:lnTo>
                      <a:pt x="43" y="32"/>
                    </a:lnTo>
                    <a:lnTo>
                      <a:pt x="40" y="37"/>
                    </a:lnTo>
                    <a:lnTo>
                      <a:pt x="36" y="40"/>
                    </a:lnTo>
                    <a:lnTo>
                      <a:pt x="33" y="44"/>
                    </a:lnTo>
                    <a:lnTo>
                      <a:pt x="29" y="47"/>
                    </a:lnTo>
                    <a:lnTo>
                      <a:pt x="25" y="50"/>
                    </a:lnTo>
                    <a:lnTo>
                      <a:pt x="20" y="52"/>
                    </a:lnTo>
                    <a:lnTo>
                      <a:pt x="16" y="55"/>
                    </a:lnTo>
                    <a:lnTo>
                      <a:pt x="11" y="56"/>
                    </a:lnTo>
                    <a:lnTo>
                      <a:pt x="5" y="57"/>
                    </a:lnTo>
                    <a:lnTo>
                      <a:pt x="0" y="57"/>
                    </a:lnTo>
                    <a:lnTo>
                      <a:pt x="0" y="83"/>
                    </a:lnTo>
                    <a:close/>
                  </a:path>
                </a:pathLst>
              </a:custGeom>
              <a:solidFill>
                <a:srgbClr val="1F1A17"/>
              </a:solidFill>
              <a:ln w="9525">
                <a:noFill/>
                <a:round/>
                <a:headEnd/>
                <a:tailEnd/>
              </a:ln>
            </p:spPr>
            <p:txBody>
              <a:bodyPr/>
              <a:lstStyle/>
              <a:p>
                <a:endParaRPr lang="en-US"/>
              </a:p>
            </p:txBody>
          </p:sp>
          <p:sp>
            <p:nvSpPr>
              <p:cNvPr id="45665" name="Freeform 512"/>
              <p:cNvSpPr>
                <a:spLocks/>
              </p:cNvSpPr>
              <p:nvPr/>
            </p:nvSpPr>
            <p:spPr bwMode="auto">
              <a:xfrm>
                <a:off x="3888" y="2565"/>
                <a:ext cx="25" cy="28"/>
              </a:xfrm>
              <a:custGeom>
                <a:avLst/>
                <a:gdLst>
                  <a:gd name="T0" fmla="*/ 0 w 76"/>
                  <a:gd name="T1" fmla="*/ 0 h 83"/>
                  <a:gd name="T2" fmla="*/ 0 w 76"/>
                  <a:gd name="T3" fmla="*/ 0 h 83"/>
                  <a:gd name="T4" fmla="*/ 0 w 76"/>
                  <a:gd name="T5" fmla="*/ 0 h 83"/>
                  <a:gd name="T6" fmla="*/ 0 w 76"/>
                  <a:gd name="T7" fmla="*/ 1 h 83"/>
                  <a:gd name="T8" fmla="*/ 0 w 76"/>
                  <a:gd name="T9" fmla="*/ 1 h 83"/>
                  <a:gd name="T10" fmla="*/ 0 w 76"/>
                  <a:gd name="T11" fmla="*/ 1 h 83"/>
                  <a:gd name="T12" fmla="*/ 0 w 76"/>
                  <a:gd name="T13" fmla="*/ 1 h 83"/>
                  <a:gd name="T14" fmla="*/ 0 w 76"/>
                  <a:gd name="T15" fmla="*/ 2 h 83"/>
                  <a:gd name="T16" fmla="*/ 1 w 76"/>
                  <a:gd name="T17" fmla="*/ 2 h 83"/>
                  <a:gd name="T18" fmla="*/ 1 w 76"/>
                  <a:gd name="T19" fmla="*/ 2 h 83"/>
                  <a:gd name="T20" fmla="*/ 1 w 76"/>
                  <a:gd name="T21" fmla="*/ 2 h 83"/>
                  <a:gd name="T22" fmla="*/ 1 w 76"/>
                  <a:gd name="T23" fmla="*/ 3 h 83"/>
                  <a:gd name="T24" fmla="*/ 1 w 76"/>
                  <a:gd name="T25" fmla="*/ 3 h 83"/>
                  <a:gd name="T26" fmla="*/ 2 w 76"/>
                  <a:gd name="T27" fmla="*/ 3 h 83"/>
                  <a:gd name="T28" fmla="*/ 2 w 76"/>
                  <a:gd name="T29" fmla="*/ 3 h 83"/>
                  <a:gd name="T30" fmla="*/ 2 w 76"/>
                  <a:gd name="T31" fmla="*/ 3 h 83"/>
                  <a:gd name="T32" fmla="*/ 2 w 76"/>
                  <a:gd name="T33" fmla="*/ 3 h 83"/>
                  <a:gd name="T34" fmla="*/ 3 w 76"/>
                  <a:gd name="T35" fmla="*/ 3 h 83"/>
                  <a:gd name="T36" fmla="*/ 3 w 76"/>
                  <a:gd name="T37" fmla="*/ 2 h 83"/>
                  <a:gd name="T38" fmla="*/ 3 w 76"/>
                  <a:gd name="T39" fmla="*/ 2 h 83"/>
                  <a:gd name="T40" fmla="*/ 2 w 76"/>
                  <a:gd name="T41" fmla="*/ 2 h 83"/>
                  <a:gd name="T42" fmla="*/ 2 w 76"/>
                  <a:gd name="T43" fmla="*/ 2 h 83"/>
                  <a:gd name="T44" fmla="*/ 2 w 76"/>
                  <a:gd name="T45" fmla="*/ 2 h 83"/>
                  <a:gd name="T46" fmla="*/ 2 w 76"/>
                  <a:gd name="T47" fmla="*/ 2 h 83"/>
                  <a:gd name="T48" fmla="*/ 2 w 76"/>
                  <a:gd name="T49" fmla="*/ 2 h 83"/>
                  <a:gd name="T50" fmla="*/ 2 w 76"/>
                  <a:gd name="T51" fmla="*/ 2 h 83"/>
                  <a:gd name="T52" fmla="*/ 1 w 76"/>
                  <a:gd name="T53" fmla="*/ 1 h 83"/>
                  <a:gd name="T54" fmla="*/ 1 w 76"/>
                  <a:gd name="T55" fmla="*/ 1 h 83"/>
                  <a:gd name="T56" fmla="*/ 1 w 76"/>
                  <a:gd name="T57" fmla="*/ 1 h 83"/>
                  <a:gd name="T58" fmla="*/ 1 w 76"/>
                  <a:gd name="T59" fmla="*/ 1 h 83"/>
                  <a:gd name="T60" fmla="*/ 1 w 76"/>
                  <a:gd name="T61" fmla="*/ 1 h 83"/>
                  <a:gd name="T62" fmla="*/ 1 w 76"/>
                  <a:gd name="T63" fmla="*/ 1 h 83"/>
                  <a:gd name="T64" fmla="*/ 1 w 76"/>
                  <a:gd name="T65" fmla="*/ 0 h 83"/>
                  <a:gd name="T66" fmla="*/ 1 w 76"/>
                  <a:gd name="T67" fmla="*/ 0 h 83"/>
                  <a:gd name="T68" fmla="*/ 1 w 76"/>
                  <a:gd name="T69" fmla="*/ 0 h 83"/>
                  <a:gd name="T70" fmla="*/ 1 w 76"/>
                  <a:gd name="T71" fmla="*/ 0 h 83"/>
                  <a:gd name="T72" fmla="*/ 0 w 76"/>
                  <a:gd name="T73" fmla="*/ 0 h 83"/>
                  <a:gd name="T74" fmla="*/ 0 w 76"/>
                  <a:gd name="T75" fmla="*/ 0 h 83"/>
                  <a:gd name="T76" fmla="*/ 0 w 76"/>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0"/>
                    </a:moveTo>
                    <a:lnTo>
                      <a:pt x="0" y="0"/>
                    </a:lnTo>
                    <a:lnTo>
                      <a:pt x="0" y="8"/>
                    </a:lnTo>
                    <a:lnTo>
                      <a:pt x="1" y="17"/>
                    </a:lnTo>
                    <a:lnTo>
                      <a:pt x="3" y="25"/>
                    </a:lnTo>
                    <a:lnTo>
                      <a:pt x="6" y="33"/>
                    </a:lnTo>
                    <a:lnTo>
                      <a:pt x="9" y="40"/>
                    </a:lnTo>
                    <a:lnTo>
                      <a:pt x="13" y="47"/>
                    </a:lnTo>
                    <a:lnTo>
                      <a:pt x="17" y="53"/>
                    </a:lnTo>
                    <a:lnTo>
                      <a:pt x="22" y="59"/>
                    </a:lnTo>
                    <a:lnTo>
                      <a:pt x="27" y="65"/>
                    </a:lnTo>
                    <a:lnTo>
                      <a:pt x="33" y="70"/>
                    </a:lnTo>
                    <a:lnTo>
                      <a:pt x="39" y="74"/>
                    </a:lnTo>
                    <a:lnTo>
                      <a:pt x="45" y="77"/>
                    </a:lnTo>
                    <a:lnTo>
                      <a:pt x="53" y="80"/>
                    </a:lnTo>
                    <a:lnTo>
                      <a:pt x="61" y="82"/>
                    </a:lnTo>
                    <a:lnTo>
                      <a:pt x="68" y="83"/>
                    </a:lnTo>
                    <a:lnTo>
                      <a:pt x="76" y="83"/>
                    </a:lnTo>
                    <a:lnTo>
                      <a:pt x="76" y="57"/>
                    </a:lnTo>
                    <a:lnTo>
                      <a:pt x="70" y="57"/>
                    </a:lnTo>
                    <a:lnTo>
                      <a:pt x="65" y="56"/>
                    </a:lnTo>
                    <a:lnTo>
                      <a:pt x="60" y="55"/>
                    </a:lnTo>
                    <a:lnTo>
                      <a:pt x="55" y="52"/>
                    </a:lnTo>
                    <a:lnTo>
                      <a:pt x="51" y="50"/>
                    </a:lnTo>
                    <a:lnTo>
                      <a:pt x="47" y="47"/>
                    </a:lnTo>
                    <a:lnTo>
                      <a:pt x="42" y="44"/>
                    </a:lnTo>
                    <a:lnTo>
                      <a:pt x="39" y="40"/>
                    </a:lnTo>
                    <a:lnTo>
                      <a:pt x="36" y="37"/>
                    </a:lnTo>
                    <a:lnTo>
                      <a:pt x="33" y="32"/>
                    </a:lnTo>
                    <a:lnTo>
                      <a:pt x="30" y="28"/>
                    </a:lnTo>
                    <a:lnTo>
                      <a:pt x="28" y="22"/>
                    </a:lnTo>
                    <a:lnTo>
                      <a:pt x="26" y="17"/>
                    </a:lnTo>
                    <a:lnTo>
                      <a:pt x="25" y="11"/>
                    </a:lnTo>
                    <a:lnTo>
                      <a:pt x="25" y="6"/>
                    </a:lnTo>
                    <a:lnTo>
                      <a:pt x="24" y="0"/>
                    </a:lnTo>
                    <a:lnTo>
                      <a:pt x="0" y="0"/>
                    </a:lnTo>
                    <a:close/>
                  </a:path>
                </a:pathLst>
              </a:custGeom>
              <a:solidFill>
                <a:srgbClr val="1F1A17"/>
              </a:solidFill>
              <a:ln w="9525">
                <a:noFill/>
                <a:round/>
                <a:headEnd/>
                <a:tailEnd/>
              </a:ln>
            </p:spPr>
            <p:txBody>
              <a:bodyPr/>
              <a:lstStyle/>
              <a:p>
                <a:endParaRPr lang="en-US"/>
              </a:p>
            </p:txBody>
          </p:sp>
          <p:sp>
            <p:nvSpPr>
              <p:cNvPr id="45666" name="Freeform 513"/>
              <p:cNvSpPr>
                <a:spLocks/>
              </p:cNvSpPr>
              <p:nvPr/>
            </p:nvSpPr>
            <p:spPr bwMode="auto">
              <a:xfrm>
                <a:off x="3888" y="2537"/>
                <a:ext cx="25" cy="28"/>
              </a:xfrm>
              <a:custGeom>
                <a:avLst/>
                <a:gdLst>
                  <a:gd name="T0" fmla="*/ 3 w 76"/>
                  <a:gd name="T1" fmla="*/ 0 h 84"/>
                  <a:gd name="T2" fmla="*/ 3 w 76"/>
                  <a:gd name="T3" fmla="*/ 0 h 84"/>
                  <a:gd name="T4" fmla="*/ 2 w 76"/>
                  <a:gd name="T5" fmla="*/ 0 h 84"/>
                  <a:gd name="T6" fmla="*/ 2 w 76"/>
                  <a:gd name="T7" fmla="*/ 0 h 84"/>
                  <a:gd name="T8" fmla="*/ 2 w 76"/>
                  <a:gd name="T9" fmla="*/ 0 h 84"/>
                  <a:gd name="T10" fmla="*/ 2 w 76"/>
                  <a:gd name="T11" fmla="*/ 0 h 84"/>
                  <a:gd name="T12" fmla="*/ 1 w 76"/>
                  <a:gd name="T13" fmla="*/ 0 h 84"/>
                  <a:gd name="T14" fmla="*/ 1 w 76"/>
                  <a:gd name="T15" fmla="*/ 1 h 84"/>
                  <a:gd name="T16" fmla="*/ 1 w 76"/>
                  <a:gd name="T17" fmla="*/ 1 h 84"/>
                  <a:gd name="T18" fmla="*/ 1 w 76"/>
                  <a:gd name="T19" fmla="*/ 1 h 84"/>
                  <a:gd name="T20" fmla="*/ 1 w 76"/>
                  <a:gd name="T21" fmla="*/ 1 h 84"/>
                  <a:gd name="T22" fmla="*/ 0 w 76"/>
                  <a:gd name="T23" fmla="*/ 1 h 84"/>
                  <a:gd name="T24" fmla="*/ 0 w 76"/>
                  <a:gd name="T25" fmla="*/ 2 h 84"/>
                  <a:gd name="T26" fmla="*/ 0 w 76"/>
                  <a:gd name="T27" fmla="*/ 2 h 84"/>
                  <a:gd name="T28" fmla="*/ 0 w 76"/>
                  <a:gd name="T29" fmla="*/ 2 h 84"/>
                  <a:gd name="T30" fmla="*/ 0 w 76"/>
                  <a:gd name="T31" fmla="*/ 2 h 84"/>
                  <a:gd name="T32" fmla="*/ 0 w 76"/>
                  <a:gd name="T33" fmla="*/ 3 h 84"/>
                  <a:gd name="T34" fmla="*/ 0 w 76"/>
                  <a:gd name="T35" fmla="*/ 3 h 84"/>
                  <a:gd name="T36" fmla="*/ 1 w 76"/>
                  <a:gd name="T37" fmla="*/ 3 h 84"/>
                  <a:gd name="T38" fmla="*/ 1 w 76"/>
                  <a:gd name="T39" fmla="*/ 3 h 84"/>
                  <a:gd name="T40" fmla="*/ 1 w 76"/>
                  <a:gd name="T41" fmla="*/ 3 h 84"/>
                  <a:gd name="T42" fmla="*/ 1 w 76"/>
                  <a:gd name="T43" fmla="*/ 2 h 84"/>
                  <a:gd name="T44" fmla="*/ 1 w 76"/>
                  <a:gd name="T45" fmla="*/ 2 h 84"/>
                  <a:gd name="T46" fmla="*/ 1 w 76"/>
                  <a:gd name="T47" fmla="*/ 2 h 84"/>
                  <a:gd name="T48" fmla="*/ 1 w 76"/>
                  <a:gd name="T49" fmla="*/ 2 h 84"/>
                  <a:gd name="T50" fmla="*/ 1 w 76"/>
                  <a:gd name="T51" fmla="*/ 2 h 84"/>
                  <a:gd name="T52" fmla="*/ 1 w 76"/>
                  <a:gd name="T53" fmla="*/ 2 h 84"/>
                  <a:gd name="T54" fmla="*/ 2 w 76"/>
                  <a:gd name="T55" fmla="*/ 1 h 84"/>
                  <a:gd name="T56" fmla="*/ 2 w 76"/>
                  <a:gd name="T57" fmla="*/ 1 h 84"/>
                  <a:gd name="T58" fmla="*/ 2 w 76"/>
                  <a:gd name="T59" fmla="*/ 1 h 84"/>
                  <a:gd name="T60" fmla="*/ 2 w 76"/>
                  <a:gd name="T61" fmla="*/ 1 h 84"/>
                  <a:gd name="T62" fmla="*/ 2 w 76"/>
                  <a:gd name="T63" fmla="*/ 1 h 84"/>
                  <a:gd name="T64" fmla="*/ 2 w 76"/>
                  <a:gd name="T65" fmla="*/ 1 h 84"/>
                  <a:gd name="T66" fmla="*/ 3 w 76"/>
                  <a:gd name="T67" fmla="*/ 1 h 84"/>
                  <a:gd name="T68" fmla="*/ 3 w 76"/>
                  <a:gd name="T69" fmla="*/ 1 h 84"/>
                  <a:gd name="T70" fmla="*/ 3 w 76"/>
                  <a:gd name="T71" fmla="*/ 1 h 84"/>
                  <a:gd name="T72" fmla="*/ 3 w 76"/>
                  <a:gd name="T73" fmla="*/ 0 h 84"/>
                  <a:gd name="T74" fmla="*/ 3 w 76"/>
                  <a:gd name="T75" fmla="*/ 0 h 84"/>
                  <a:gd name="T76" fmla="*/ 3 w 76"/>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0"/>
                    </a:moveTo>
                    <a:lnTo>
                      <a:pt x="76" y="0"/>
                    </a:lnTo>
                    <a:lnTo>
                      <a:pt x="68" y="1"/>
                    </a:lnTo>
                    <a:lnTo>
                      <a:pt x="61" y="2"/>
                    </a:lnTo>
                    <a:lnTo>
                      <a:pt x="53" y="3"/>
                    </a:lnTo>
                    <a:lnTo>
                      <a:pt x="45" y="7"/>
                    </a:lnTo>
                    <a:lnTo>
                      <a:pt x="39" y="10"/>
                    </a:lnTo>
                    <a:lnTo>
                      <a:pt x="33" y="14"/>
                    </a:lnTo>
                    <a:lnTo>
                      <a:pt x="27" y="19"/>
                    </a:lnTo>
                    <a:lnTo>
                      <a:pt x="22" y="24"/>
                    </a:lnTo>
                    <a:lnTo>
                      <a:pt x="17" y="30"/>
                    </a:lnTo>
                    <a:lnTo>
                      <a:pt x="13" y="37"/>
                    </a:lnTo>
                    <a:lnTo>
                      <a:pt x="9" y="44"/>
                    </a:lnTo>
                    <a:lnTo>
                      <a:pt x="6" y="51"/>
                    </a:lnTo>
                    <a:lnTo>
                      <a:pt x="3" y="58"/>
                    </a:lnTo>
                    <a:lnTo>
                      <a:pt x="1" y="67"/>
                    </a:lnTo>
                    <a:lnTo>
                      <a:pt x="0" y="75"/>
                    </a:lnTo>
                    <a:lnTo>
                      <a:pt x="0" y="84"/>
                    </a:lnTo>
                    <a:lnTo>
                      <a:pt x="24" y="84"/>
                    </a:lnTo>
                    <a:lnTo>
                      <a:pt x="25" y="78"/>
                    </a:lnTo>
                    <a:lnTo>
                      <a:pt x="25" y="72"/>
                    </a:lnTo>
                    <a:lnTo>
                      <a:pt x="26" y="67"/>
                    </a:lnTo>
                    <a:lnTo>
                      <a:pt x="28" y="61"/>
                    </a:lnTo>
                    <a:lnTo>
                      <a:pt x="30" y="56"/>
                    </a:lnTo>
                    <a:lnTo>
                      <a:pt x="33" y="51"/>
                    </a:lnTo>
                    <a:lnTo>
                      <a:pt x="36" y="48"/>
                    </a:lnTo>
                    <a:lnTo>
                      <a:pt x="39" y="43"/>
                    </a:lnTo>
                    <a:lnTo>
                      <a:pt x="42" y="39"/>
                    </a:lnTo>
                    <a:lnTo>
                      <a:pt x="47" y="37"/>
                    </a:lnTo>
                    <a:lnTo>
                      <a:pt x="51" y="33"/>
                    </a:lnTo>
                    <a:lnTo>
                      <a:pt x="55" y="31"/>
                    </a:lnTo>
                    <a:lnTo>
                      <a:pt x="60" y="30"/>
                    </a:lnTo>
                    <a:lnTo>
                      <a:pt x="65" y="28"/>
                    </a:lnTo>
                    <a:lnTo>
                      <a:pt x="70" y="27"/>
                    </a:lnTo>
                    <a:lnTo>
                      <a:pt x="76" y="27"/>
                    </a:lnTo>
                    <a:lnTo>
                      <a:pt x="76" y="0"/>
                    </a:lnTo>
                    <a:close/>
                  </a:path>
                </a:pathLst>
              </a:custGeom>
              <a:solidFill>
                <a:srgbClr val="1F1A17"/>
              </a:solidFill>
              <a:ln w="9525">
                <a:noFill/>
                <a:round/>
                <a:headEnd/>
                <a:tailEnd/>
              </a:ln>
            </p:spPr>
            <p:txBody>
              <a:bodyPr/>
              <a:lstStyle/>
              <a:p>
                <a:endParaRPr lang="en-US"/>
              </a:p>
            </p:txBody>
          </p:sp>
          <p:sp>
            <p:nvSpPr>
              <p:cNvPr id="45667" name="Freeform 514"/>
              <p:cNvSpPr>
                <a:spLocks/>
              </p:cNvSpPr>
              <p:nvPr/>
            </p:nvSpPr>
            <p:spPr bwMode="auto">
              <a:xfrm>
                <a:off x="3913" y="2537"/>
                <a:ext cx="25" cy="28"/>
              </a:xfrm>
              <a:custGeom>
                <a:avLst/>
                <a:gdLst>
                  <a:gd name="T0" fmla="*/ 3 w 75"/>
                  <a:gd name="T1" fmla="*/ 3 h 84"/>
                  <a:gd name="T2" fmla="*/ 3 w 75"/>
                  <a:gd name="T3" fmla="*/ 3 h 84"/>
                  <a:gd name="T4" fmla="*/ 3 w 75"/>
                  <a:gd name="T5" fmla="*/ 3 h 84"/>
                  <a:gd name="T6" fmla="*/ 3 w 75"/>
                  <a:gd name="T7" fmla="*/ 2 h 84"/>
                  <a:gd name="T8" fmla="*/ 3 w 75"/>
                  <a:gd name="T9" fmla="*/ 2 h 84"/>
                  <a:gd name="T10" fmla="*/ 3 w 75"/>
                  <a:gd name="T11" fmla="*/ 2 h 84"/>
                  <a:gd name="T12" fmla="*/ 2 w 75"/>
                  <a:gd name="T13" fmla="*/ 2 h 84"/>
                  <a:gd name="T14" fmla="*/ 2 w 75"/>
                  <a:gd name="T15" fmla="*/ 1 h 84"/>
                  <a:gd name="T16" fmla="*/ 2 w 75"/>
                  <a:gd name="T17" fmla="*/ 1 h 84"/>
                  <a:gd name="T18" fmla="*/ 2 w 75"/>
                  <a:gd name="T19" fmla="*/ 1 h 84"/>
                  <a:gd name="T20" fmla="*/ 2 w 75"/>
                  <a:gd name="T21" fmla="*/ 1 h 84"/>
                  <a:gd name="T22" fmla="*/ 2 w 75"/>
                  <a:gd name="T23" fmla="*/ 1 h 84"/>
                  <a:gd name="T24" fmla="*/ 1 w 75"/>
                  <a:gd name="T25" fmla="*/ 0 h 84"/>
                  <a:gd name="T26" fmla="*/ 1 w 75"/>
                  <a:gd name="T27" fmla="*/ 0 h 84"/>
                  <a:gd name="T28" fmla="*/ 1 w 75"/>
                  <a:gd name="T29" fmla="*/ 0 h 84"/>
                  <a:gd name="T30" fmla="*/ 1 w 75"/>
                  <a:gd name="T31" fmla="*/ 0 h 84"/>
                  <a:gd name="T32" fmla="*/ 0 w 75"/>
                  <a:gd name="T33" fmla="*/ 0 h 84"/>
                  <a:gd name="T34" fmla="*/ 0 w 75"/>
                  <a:gd name="T35" fmla="*/ 0 h 84"/>
                  <a:gd name="T36" fmla="*/ 0 w 75"/>
                  <a:gd name="T37" fmla="*/ 1 h 84"/>
                  <a:gd name="T38" fmla="*/ 0 w 75"/>
                  <a:gd name="T39" fmla="*/ 1 h 84"/>
                  <a:gd name="T40" fmla="*/ 0 w 75"/>
                  <a:gd name="T41" fmla="*/ 1 h 84"/>
                  <a:gd name="T42" fmla="*/ 1 w 75"/>
                  <a:gd name="T43" fmla="*/ 1 h 84"/>
                  <a:gd name="T44" fmla="*/ 1 w 75"/>
                  <a:gd name="T45" fmla="*/ 1 h 84"/>
                  <a:gd name="T46" fmla="*/ 1 w 75"/>
                  <a:gd name="T47" fmla="*/ 1 h 84"/>
                  <a:gd name="T48" fmla="*/ 1 w 75"/>
                  <a:gd name="T49" fmla="*/ 1 h 84"/>
                  <a:gd name="T50" fmla="*/ 1 w 75"/>
                  <a:gd name="T51" fmla="*/ 1 h 84"/>
                  <a:gd name="T52" fmla="*/ 1 w 75"/>
                  <a:gd name="T53" fmla="*/ 2 h 84"/>
                  <a:gd name="T54" fmla="*/ 1 w 75"/>
                  <a:gd name="T55" fmla="*/ 2 h 84"/>
                  <a:gd name="T56" fmla="*/ 2 w 75"/>
                  <a:gd name="T57" fmla="*/ 2 h 84"/>
                  <a:gd name="T58" fmla="*/ 2 w 75"/>
                  <a:gd name="T59" fmla="*/ 2 h 84"/>
                  <a:gd name="T60" fmla="*/ 2 w 75"/>
                  <a:gd name="T61" fmla="*/ 2 h 84"/>
                  <a:gd name="T62" fmla="*/ 2 w 75"/>
                  <a:gd name="T63" fmla="*/ 2 h 84"/>
                  <a:gd name="T64" fmla="*/ 2 w 75"/>
                  <a:gd name="T65" fmla="*/ 3 h 84"/>
                  <a:gd name="T66" fmla="*/ 2 w 75"/>
                  <a:gd name="T67" fmla="*/ 3 h 84"/>
                  <a:gd name="T68" fmla="*/ 2 w 75"/>
                  <a:gd name="T69" fmla="*/ 3 h 84"/>
                  <a:gd name="T70" fmla="*/ 2 w 75"/>
                  <a:gd name="T71" fmla="*/ 3 h 84"/>
                  <a:gd name="T72" fmla="*/ 3 w 75"/>
                  <a:gd name="T73" fmla="*/ 3 h 84"/>
                  <a:gd name="T74" fmla="*/ 3 w 75"/>
                  <a:gd name="T75" fmla="*/ 3 h 84"/>
                  <a:gd name="T76" fmla="*/ 3 w 75"/>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84"/>
                    </a:moveTo>
                    <a:lnTo>
                      <a:pt x="75" y="84"/>
                    </a:lnTo>
                    <a:lnTo>
                      <a:pt x="75" y="75"/>
                    </a:lnTo>
                    <a:lnTo>
                      <a:pt x="74" y="67"/>
                    </a:lnTo>
                    <a:lnTo>
                      <a:pt x="72" y="58"/>
                    </a:lnTo>
                    <a:lnTo>
                      <a:pt x="70" y="51"/>
                    </a:lnTo>
                    <a:lnTo>
                      <a:pt x="67" y="44"/>
                    </a:lnTo>
                    <a:lnTo>
                      <a:pt x="62" y="37"/>
                    </a:lnTo>
                    <a:lnTo>
                      <a:pt x="58" y="30"/>
                    </a:lnTo>
                    <a:lnTo>
                      <a:pt x="54" y="24"/>
                    </a:lnTo>
                    <a:lnTo>
                      <a:pt x="48" y="19"/>
                    </a:lnTo>
                    <a:lnTo>
                      <a:pt x="42" y="14"/>
                    </a:lnTo>
                    <a:lnTo>
                      <a:pt x="36" y="10"/>
                    </a:lnTo>
                    <a:lnTo>
                      <a:pt x="30" y="7"/>
                    </a:lnTo>
                    <a:lnTo>
                      <a:pt x="22" y="3"/>
                    </a:lnTo>
                    <a:lnTo>
                      <a:pt x="15" y="2"/>
                    </a:lnTo>
                    <a:lnTo>
                      <a:pt x="7" y="1"/>
                    </a:lnTo>
                    <a:lnTo>
                      <a:pt x="0" y="0"/>
                    </a:lnTo>
                    <a:lnTo>
                      <a:pt x="0" y="27"/>
                    </a:lnTo>
                    <a:lnTo>
                      <a:pt x="5" y="27"/>
                    </a:lnTo>
                    <a:lnTo>
                      <a:pt x="11" y="28"/>
                    </a:lnTo>
                    <a:lnTo>
                      <a:pt x="16" y="30"/>
                    </a:lnTo>
                    <a:lnTo>
                      <a:pt x="20" y="31"/>
                    </a:lnTo>
                    <a:lnTo>
                      <a:pt x="25" y="33"/>
                    </a:lnTo>
                    <a:lnTo>
                      <a:pt x="29" y="37"/>
                    </a:lnTo>
                    <a:lnTo>
                      <a:pt x="33" y="39"/>
                    </a:lnTo>
                    <a:lnTo>
                      <a:pt x="36" y="43"/>
                    </a:lnTo>
                    <a:lnTo>
                      <a:pt x="40" y="48"/>
                    </a:lnTo>
                    <a:lnTo>
                      <a:pt x="43" y="51"/>
                    </a:lnTo>
                    <a:lnTo>
                      <a:pt x="45" y="56"/>
                    </a:lnTo>
                    <a:lnTo>
                      <a:pt x="47" y="61"/>
                    </a:lnTo>
                    <a:lnTo>
                      <a:pt x="48" y="67"/>
                    </a:lnTo>
                    <a:lnTo>
                      <a:pt x="50" y="72"/>
                    </a:lnTo>
                    <a:lnTo>
                      <a:pt x="50" y="78"/>
                    </a:lnTo>
                    <a:lnTo>
                      <a:pt x="52" y="84"/>
                    </a:lnTo>
                    <a:lnTo>
                      <a:pt x="75" y="84"/>
                    </a:lnTo>
                    <a:close/>
                  </a:path>
                </a:pathLst>
              </a:custGeom>
              <a:solidFill>
                <a:srgbClr val="1F1A17"/>
              </a:solidFill>
              <a:ln w="9525">
                <a:noFill/>
                <a:round/>
                <a:headEnd/>
                <a:tailEnd/>
              </a:ln>
            </p:spPr>
            <p:txBody>
              <a:bodyPr/>
              <a:lstStyle/>
              <a:p>
                <a:endParaRPr lang="en-US"/>
              </a:p>
            </p:txBody>
          </p:sp>
        </p:grpSp>
        <p:grpSp>
          <p:nvGrpSpPr>
            <p:cNvPr id="10" name="Group 515"/>
            <p:cNvGrpSpPr>
              <a:grpSpLocks/>
            </p:cNvGrpSpPr>
            <p:nvPr/>
          </p:nvGrpSpPr>
          <p:grpSpPr bwMode="auto">
            <a:xfrm>
              <a:off x="3888" y="2688"/>
              <a:ext cx="51" cy="56"/>
              <a:chOff x="3931" y="2156"/>
              <a:chExt cx="51" cy="56"/>
            </a:xfrm>
          </p:grpSpPr>
          <p:sp>
            <p:nvSpPr>
              <p:cNvPr id="45658" name="Freeform 516"/>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59" name="Freeform 517"/>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60" name="Freeform 518"/>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61" name="Freeform 519"/>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62" name="Freeform 520"/>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1" name="Group 521"/>
            <p:cNvGrpSpPr>
              <a:grpSpLocks/>
            </p:cNvGrpSpPr>
            <p:nvPr/>
          </p:nvGrpSpPr>
          <p:grpSpPr bwMode="auto">
            <a:xfrm>
              <a:off x="3456" y="2688"/>
              <a:ext cx="51" cy="56"/>
              <a:chOff x="3931" y="2156"/>
              <a:chExt cx="51" cy="56"/>
            </a:xfrm>
          </p:grpSpPr>
          <p:sp>
            <p:nvSpPr>
              <p:cNvPr id="45653" name="Freeform 522"/>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54" name="Freeform 523"/>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55" name="Freeform 524"/>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56" name="Freeform 525"/>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57" name="Freeform 526"/>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2" name="Group 527"/>
            <p:cNvGrpSpPr>
              <a:grpSpLocks/>
            </p:cNvGrpSpPr>
            <p:nvPr/>
          </p:nvGrpSpPr>
          <p:grpSpPr bwMode="auto">
            <a:xfrm>
              <a:off x="4176" y="2688"/>
              <a:ext cx="51" cy="56"/>
              <a:chOff x="3931" y="2156"/>
              <a:chExt cx="51" cy="56"/>
            </a:xfrm>
          </p:grpSpPr>
          <p:sp>
            <p:nvSpPr>
              <p:cNvPr id="45648" name="Freeform 528"/>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49" name="Freeform 529"/>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50" name="Freeform 530"/>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51" name="Freeform 531"/>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52" name="Freeform 532"/>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3" name="Group 533"/>
            <p:cNvGrpSpPr>
              <a:grpSpLocks/>
            </p:cNvGrpSpPr>
            <p:nvPr/>
          </p:nvGrpSpPr>
          <p:grpSpPr bwMode="auto">
            <a:xfrm>
              <a:off x="4416" y="3888"/>
              <a:ext cx="51" cy="56"/>
              <a:chOff x="3931" y="2156"/>
              <a:chExt cx="51" cy="56"/>
            </a:xfrm>
          </p:grpSpPr>
          <p:sp>
            <p:nvSpPr>
              <p:cNvPr id="45643" name="Freeform 534"/>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44" name="Freeform 535"/>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45" name="Freeform 536"/>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46" name="Freeform 537"/>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47" name="Freeform 538"/>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4" name="Group 539"/>
            <p:cNvGrpSpPr>
              <a:grpSpLocks/>
            </p:cNvGrpSpPr>
            <p:nvPr/>
          </p:nvGrpSpPr>
          <p:grpSpPr bwMode="auto">
            <a:xfrm>
              <a:off x="2304" y="3840"/>
              <a:ext cx="51" cy="56"/>
              <a:chOff x="3931" y="2156"/>
              <a:chExt cx="51" cy="56"/>
            </a:xfrm>
          </p:grpSpPr>
          <p:sp>
            <p:nvSpPr>
              <p:cNvPr id="45638" name="Freeform 540"/>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39" name="Freeform 541"/>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40" name="Freeform 542"/>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41" name="Freeform 543"/>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42" name="Freeform 544"/>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5" name="Group 545"/>
            <p:cNvGrpSpPr>
              <a:grpSpLocks/>
            </p:cNvGrpSpPr>
            <p:nvPr/>
          </p:nvGrpSpPr>
          <p:grpSpPr bwMode="auto">
            <a:xfrm>
              <a:off x="4368" y="3216"/>
              <a:ext cx="51" cy="56"/>
              <a:chOff x="3931" y="2156"/>
              <a:chExt cx="51" cy="56"/>
            </a:xfrm>
          </p:grpSpPr>
          <p:sp>
            <p:nvSpPr>
              <p:cNvPr id="45633" name="Freeform 546"/>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34" name="Freeform 547"/>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35" name="Freeform 548"/>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36" name="Freeform 549"/>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37" name="Freeform 550"/>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6" name="Group 551"/>
            <p:cNvGrpSpPr>
              <a:grpSpLocks/>
            </p:cNvGrpSpPr>
            <p:nvPr/>
          </p:nvGrpSpPr>
          <p:grpSpPr bwMode="auto">
            <a:xfrm>
              <a:off x="4368" y="3024"/>
              <a:ext cx="51" cy="56"/>
              <a:chOff x="3931" y="2156"/>
              <a:chExt cx="51" cy="56"/>
            </a:xfrm>
          </p:grpSpPr>
          <p:sp>
            <p:nvSpPr>
              <p:cNvPr id="45628" name="Freeform 552"/>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29" name="Freeform 553"/>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30" name="Freeform 554"/>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31" name="Freeform 555"/>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32" name="Freeform 556"/>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7" name="Group 557"/>
            <p:cNvGrpSpPr>
              <a:grpSpLocks/>
            </p:cNvGrpSpPr>
            <p:nvPr/>
          </p:nvGrpSpPr>
          <p:grpSpPr bwMode="auto">
            <a:xfrm>
              <a:off x="2640" y="2736"/>
              <a:ext cx="51" cy="56"/>
              <a:chOff x="3931" y="2156"/>
              <a:chExt cx="51" cy="56"/>
            </a:xfrm>
          </p:grpSpPr>
          <p:sp>
            <p:nvSpPr>
              <p:cNvPr id="45623" name="Freeform 558"/>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24" name="Freeform 559"/>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25" name="Freeform 560"/>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26" name="Freeform 561"/>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27" name="Freeform 562"/>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8" name="Group 563"/>
            <p:cNvGrpSpPr>
              <a:grpSpLocks/>
            </p:cNvGrpSpPr>
            <p:nvPr/>
          </p:nvGrpSpPr>
          <p:grpSpPr bwMode="auto">
            <a:xfrm>
              <a:off x="2592" y="3888"/>
              <a:ext cx="51" cy="56"/>
              <a:chOff x="3931" y="2156"/>
              <a:chExt cx="51" cy="56"/>
            </a:xfrm>
          </p:grpSpPr>
          <p:sp>
            <p:nvSpPr>
              <p:cNvPr id="45618" name="Freeform 564"/>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19" name="Freeform 565"/>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20" name="Freeform 566"/>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21" name="Freeform 567"/>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22" name="Freeform 568"/>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19" name="Group 569"/>
            <p:cNvGrpSpPr>
              <a:grpSpLocks/>
            </p:cNvGrpSpPr>
            <p:nvPr/>
          </p:nvGrpSpPr>
          <p:grpSpPr bwMode="auto">
            <a:xfrm>
              <a:off x="4176" y="2928"/>
              <a:ext cx="51" cy="56"/>
              <a:chOff x="3931" y="2156"/>
              <a:chExt cx="51" cy="56"/>
            </a:xfrm>
          </p:grpSpPr>
          <p:sp>
            <p:nvSpPr>
              <p:cNvPr id="45613" name="Freeform 570"/>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14" name="Freeform 571"/>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15" name="Freeform 572"/>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16" name="Freeform 573"/>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17" name="Freeform 574"/>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20" name="Group 575"/>
            <p:cNvGrpSpPr>
              <a:grpSpLocks/>
            </p:cNvGrpSpPr>
            <p:nvPr/>
          </p:nvGrpSpPr>
          <p:grpSpPr bwMode="auto">
            <a:xfrm>
              <a:off x="3504" y="3792"/>
              <a:ext cx="51" cy="56"/>
              <a:chOff x="3931" y="2156"/>
              <a:chExt cx="51" cy="56"/>
            </a:xfrm>
          </p:grpSpPr>
          <p:sp>
            <p:nvSpPr>
              <p:cNvPr id="45608" name="Freeform 576"/>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09" name="Freeform 577"/>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10" name="Freeform 578"/>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11" name="Freeform 579"/>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12" name="Freeform 580"/>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21" name="Group 581"/>
            <p:cNvGrpSpPr>
              <a:grpSpLocks/>
            </p:cNvGrpSpPr>
            <p:nvPr/>
          </p:nvGrpSpPr>
          <p:grpSpPr bwMode="auto">
            <a:xfrm>
              <a:off x="3024" y="3936"/>
              <a:ext cx="51" cy="56"/>
              <a:chOff x="3931" y="2156"/>
              <a:chExt cx="51" cy="56"/>
            </a:xfrm>
          </p:grpSpPr>
          <p:sp>
            <p:nvSpPr>
              <p:cNvPr id="45603" name="Freeform 582"/>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604" name="Freeform 583"/>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05" name="Freeform 584"/>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06" name="Freeform 585"/>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07" name="Freeform 586"/>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22" name="Group 587"/>
            <p:cNvGrpSpPr>
              <a:grpSpLocks/>
            </p:cNvGrpSpPr>
            <p:nvPr/>
          </p:nvGrpSpPr>
          <p:grpSpPr bwMode="auto">
            <a:xfrm>
              <a:off x="4416" y="3408"/>
              <a:ext cx="51" cy="56"/>
              <a:chOff x="3931" y="2156"/>
              <a:chExt cx="51" cy="56"/>
            </a:xfrm>
          </p:grpSpPr>
          <p:sp>
            <p:nvSpPr>
              <p:cNvPr id="45598" name="Freeform 588"/>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599" name="Freeform 589"/>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600" name="Freeform 590"/>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601" name="Freeform 591"/>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602" name="Freeform 592"/>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23" name="Group 593"/>
            <p:cNvGrpSpPr>
              <a:grpSpLocks/>
            </p:cNvGrpSpPr>
            <p:nvPr/>
          </p:nvGrpSpPr>
          <p:grpSpPr bwMode="auto">
            <a:xfrm>
              <a:off x="2784" y="2976"/>
              <a:ext cx="51" cy="56"/>
              <a:chOff x="3931" y="2156"/>
              <a:chExt cx="51" cy="56"/>
            </a:xfrm>
          </p:grpSpPr>
          <p:sp>
            <p:nvSpPr>
              <p:cNvPr id="45593" name="Freeform 594"/>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594" name="Freeform 595"/>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595" name="Freeform 596"/>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596" name="Freeform 597"/>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597" name="Freeform 598"/>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24" name="Group 599"/>
            <p:cNvGrpSpPr>
              <a:grpSpLocks/>
            </p:cNvGrpSpPr>
            <p:nvPr/>
          </p:nvGrpSpPr>
          <p:grpSpPr bwMode="auto">
            <a:xfrm>
              <a:off x="2400" y="3408"/>
              <a:ext cx="51" cy="56"/>
              <a:chOff x="3931" y="2156"/>
              <a:chExt cx="51" cy="56"/>
            </a:xfrm>
          </p:grpSpPr>
          <p:sp>
            <p:nvSpPr>
              <p:cNvPr id="45588" name="Freeform 600"/>
              <p:cNvSpPr>
                <a:spLocks/>
              </p:cNvSpPr>
              <p:nvPr/>
            </p:nvSpPr>
            <p:spPr bwMode="auto">
              <a:xfrm>
                <a:off x="3936" y="2160"/>
                <a:ext cx="42" cy="47"/>
              </a:xfrm>
              <a:custGeom>
                <a:avLst/>
                <a:gdLst>
                  <a:gd name="T0" fmla="*/ 5 w 126"/>
                  <a:gd name="T1" fmla="*/ 3 h 141"/>
                  <a:gd name="T2" fmla="*/ 5 w 126"/>
                  <a:gd name="T3" fmla="*/ 3 h 141"/>
                  <a:gd name="T4" fmla="*/ 4 w 126"/>
                  <a:gd name="T5" fmla="*/ 4 h 141"/>
                  <a:gd name="T6" fmla="*/ 4 w 126"/>
                  <a:gd name="T7" fmla="*/ 4 h 141"/>
                  <a:gd name="T8" fmla="*/ 4 w 126"/>
                  <a:gd name="T9" fmla="*/ 5 h 141"/>
                  <a:gd name="T10" fmla="*/ 3 w 126"/>
                  <a:gd name="T11" fmla="*/ 5 h 141"/>
                  <a:gd name="T12" fmla="*/ 3 w 126"/>
                  <a:gd name="T13" fmla="*/ 5 h 141"/>
                  <a:gd name="T14" fmla="*/ 3 w 126"/>
                  <a:gd name="T15" fmla="*/ 5 h 141"/>
                  <a:gd name="T16" fmla="*/ 2 w 126"/>
                  <a:gd name="T17" fmla="*/ 5 h 141"/>
                  <a:gd name="T18" fmla="*/ 2 w 126"/>
                  <a:gd name="T19" fmla="*/ 5 h 141"/>
                  <a:gd name="T20" fmla="*/ 1 w 126"/>
                  <a:gd name="T21" fmla="*/ 5 h 141"/>
                  <a:gd name="T22" fmla="*/ 1 w 126"/>
                  <a:gd name="T23" fmla="*/ 5 h 141"/>
                  <a:gd name="T24" fmla="*/ 1 w 126"/>
                  <a:gd name="T25" fmla="*/ 4 h 141"/>
                  <a:gd name="T26" fmla="*/ 0 w 126"/>
                  <a:gd name="T27" fmla="*/ 4 h 141"/>
                  <a:gd name="T28" fmla="*/ 0 w 126"/>
                  <a:gd name="T29" fmla="*/ 3 h 141"/>
                  <a:gd name="T30" fmla="*/ 0 w 126"/>
                  <a:gd name="T31" fmla="*/ 3 h 141"/>
                  <a:gd name="T32" fmla="*/ 0 w 126"/>
                  <a:gd name="T33" fmla="*/ 2 h 141"/>
                  <a:gd name="T34" fmla="*/ 0 w 126"/>
                  <a:gd name="T35" fmla="*/ 2 h 141"/>
                  <a:gd name="T36" fmla="*/ 0 w 126"/>
                  <a:gd name="T37" fmla="*/ 1 h 141"/>
                  <a:gd name="T38" fmla="*/ 1 w 126"/>
                  <a:gd name="T39" fmla="*/ 1 h 141"/>
                  <a:gd name="T40" fmla="*/ 1 w 126"/>
                  <a:gd name="T41" fmla="*/ 1 h 141"/>
                  <a:gd name="T42" fmla="*/ 1 w 126"/>
                  <a:gd name="T43" fmla="*/ 0 h 141"/>
                  <a:gd name="T44" fmla="*/ 2 w 126"/>
                  <a:gd name="T45" fmla="*/ 0 h 141"/>
                  <a:gd name="T46" fmla="*/ 2 w 126"/>
                  <a:gd name="T47" fmla="*/ 0 h 141"/>
                  <a:gd name="T48" fmla="*/ 3 w 126"/>
                  <a:gd name="T49" fmla="*/ 0 h 141"/>
                  <a:gd name="T50" fmla="*/ 3 w 126"/>
                  <a:gd name="T51" fmla="*/ 0 h 141"/>
                  <a:gd name="T52" fmla="*/ 3 w 126"/>
                  <a:gd name="T53" fmla="*/ 0 h 141"/>
                  <a:gd name="T54" fmla="*/ 4 w 126"/>
                  <a:gd name="T55" fmla="*/ 1 h 141"/>
                  <a:gd name="T56" fmla="*/ 4 w 126"/>
                  <a:gd name="T57" fmla="*/ 1 h 141"/>
                  <a:gd name="T58" fmla="*/ 4 w 126"/>
                  <a:gd name="T59" fmla="*/ 1 h 141"/>
                  <a:gd name="T60" fmla="*/ 5 w 126"/>
                  <a:gd name="T61" fmla="*/ 2 h 141"/>
                  <a:gd name="T62" fmla="*/ 5 w 126"/>
                  <a:gd name="T63" fmla="*/ 2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6"/>
                  <a:gd name="T97" fmla="*/ 0 h 141"/>
                  <a:gd name="T98" fmla="*/ 126 w 126"/>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6" h="141">
                    <a:moveTo>
                      <a:pt x="126" y="71"/>
                    </a:moveTo>
                    <a:lnTo>
                      <a:pt x="126" y="78"/>
                    </a:lnTo>
                    <a:lnTo>
                      <a:pt x="125" y="85"/>
                    </a:lnTo>
                    <a:lnTo>
                      <a:pt x="124" y="92"/>
                    </a:lnTo>
                    <a:lnTo>
                      <a:pt x="122" y="98"/>
                    </a:lnTo>
                    <a:lnTo>
                      <a:pt x="118" y="104"/>
                    </a:lnTo>
                    <a:lnTo>
                      <a:pt x="115" y="110"/>
                    </a:lnTo>
                    <a:lnTo>
                      <a:pt x="112" y="116"/>
                    </a:lnTo>
                    <a:lnTo>
                      <a:pt x="108" y="121"/>
                    </a:lnTo>
                    <a:lnTo>
                      <a:pt x="103" y="124"/>
                    </a:lnTo>
                    <a:lnTo>
                      <a:pt x="99" y="129"/>
                    </a:lnTo>
                    <a:lnTo>
                      <a:pt x="94" y="133"/>
                    </a:lnTo>
                    <a:lnTo>
                      <a:pt x="88" y="135"/>
                    </a:lnTo>
                    <a:lnTo>
                      <a:pt x="82" y="138"/>
                    </a:lnTo>
                    <a:lnTo>
                      <a:pt x="76" y="139"/>
                    </a:lnTo>
                    <a:lnTo>
                      <a:pt x="70" y="140"/>
                    </a:lnTo>
                    <a:lnTo>
                      <a:pt x="62" y="141"/>
                    </a:lnTo>
                    <a:lnTo>
                      <a:pt x="56" y="140"/>
                    </a:lnTo>
                    <a:lnTo>
                      <a:pt x="49" y="139"/>
                    </a:lnTo>
                    <a:lnTo>
                      <a:pt x="44" y="138"/>
                    </a:lnTo>
                    <a:lnTo>
                      <a:pt x="37" y="135"/>
                    </a:lnTo>
                    <a:lnTo>
                      <a:pt x="32" y="133"/>
                    </a:lnTo>
                    <a:lnTo>
                      <a:pt x="27" y="129"/>
                    </a:lnTo>
                    <a:lnTo>
                      <a:pt x="22" y="124"/>
                    </a:lnTo>
                    <a:lnTo>
                      <a:pt x="17" y="121"/>
                    </a:lnTo>
                    <a:lnTo>
                      <a:pt x="14" y="116"/>
                    </a:lnTo>
                    <a:lnTo>
                      <a:pt x="9" y="110"/>
                    </a:lnTo>
                    <a:lnTo>
                      <a:pt x="7" y="104"/>
                    </a:lnTo>
                    <a:lnTo>
                      <a:pt x="4" y="98"/>
                    </a:lnTo>
                    <a:lnTo>
                      <a:pt x="2" y="92"/>
                    </a:lnTo>
                    <a:lnTo>
                      <a:pt x="1" y="85"/>
                    </a:lnTo>
                    <a:lnTo>
                      <a:pt x="0" y="78"/>
                    </a:lnTo>
                    <a:lnTo>
                      <a:pt x="0" y="71"/>
                    </a:lnTo>
                    <a:lnTo>
                      <a:pt x="0" y="63"/>
                    </a:lnTo>
                    <a:lnTo>
                      <a:pt x="1" y="56"/>
                    </a:lnTo>
                    <a:lnTo>
                      <a:pt x="2" y="49"/>
                    </a:lnTo>
                    <a:lnTo>
                      <a:pt x="4" y="42"/>
                    </a:lnTo>
                    <a:lnTo>
                      <a:pt x="7" y="36"/>
                    </a:lnTo>
                    <a:lnTo>
                      <a:pt x="9" y="30"/>
                    </a:lnTo>
                    <a:lnTo>
                      <a:pt x="14" y="25"/>
                    </a:lnTo>
                    <a:lnTo>
                      <a:pt x="17" y="20"/>
                    </a:lnTo>
                    <a:lnTo>
                      <a:pt x="22" y="15"/>
                    </a:lnTo>
                    <a:lnTo>
                      <a:pt x="27" y="12"/>
                    </a:lnTo>
                    <a:lnTo>
                      <a:pt x="32" y="8"/>
                    </a:lnTo>
                    <a:lnTo>
                      <a:pt x="37" y="5"/>
                    </a:lnTo>
                    <a:lnTo>
                      <a:pt x="44" y="3"/>
                    </a:lnTo>
                    <a:lnTo>
                      <a:pt x="49" y="1"/>
                    </a:lnTo>
                    <a:lnTo>
                      <a:pt x="56" y="0"/>
                    </a:lnTo>
                    <a:lnTo>
                      <a:pt x="62" y="0"/>
                    </a:lnTo>
                    <a:lnTo>
                      <a:pt x="70" y="0"/>
                    </a:lnTo>
                    <a:lnTo>
                      <a:pt x="76" y="1"/>
                    </a:lnTo>
                    <a:lnTo>
                      <a:pt x="82" y="3"/>
                    </a:lnTo>
                    <a:lnTo>
                      <a:pt x="88" y="5"/>
                    </a:lnTo>
                    <a:lnTo>
                      <a:pt x="94" y="8"/>
                    </a:lnTo>
                    <a:lnTo>
                      <a:pt x="99" y="12"/>
                    </a:lnTo>
                    <a:lnTo>
                      <a:pt x="103" y="15"/>
                    </a:lnTo>
                    <a:lnTo>
                      <a:pt x="108" y="20"/>
                    </a:lnTo>
                    <a:lnTo>
                      <a:pt x="112" y="25"/>
                    </a:lnTo>
                    <a:lnTo>
                      <a:pt x="115" y="30"/>
                    </a:lnTo>
                    <a:lnTo>
                      <a:pt x="118" y="36"/>
                    </a:lnTo>
                    <a:lnTo>
                      <a:pt x="122" y="42"/>
                    </a:lnTo>
                    <a:lnTo>
                      <a:pt x="124" y="49"/>
                    </a:lnTo>
                    <a:lnTo>
                      <a:pt x="125" y="56"/>
                    </a:lnTo>
                    <a:lnTo>
                      <a:pt x="126" y="63"/>
                    </a:lnTo>
                    <a:lnTo>
                      <a:pt x="126" y="71"/>
                    </a:lnTo>
                    <a:close/>
                  </a:path>
                </a:pathLst>
              </a:custGeom>
              <a:solidFill>
                <a:srgbClr val="E87A41"/>
              </a:solidFill>
              <a:ln w="9525">
                <a:noFill/>
                <a:round/>
                <a:headEnd/>
                <a:tailEnd/>
              </a:ln>
            </p:spPr>
            <p:txBody>
              <a:bodyPr/>
              <a:lstStyle/>
              <a:p>
                <a:endParaRPr lang="en-US"/>
              </a:p>
            </p:txBody>
          </p:sp>
          <p:sp>
            <p:nvSpPr>
              <p:cNvPr id="45589" name="Freeform 601"/>
              <p:cNvSpPr>
                <a:spLocks/>
              </p:cNvSpPr>
              <p:nvPr/>
            </p:nvSpPr>
            <p:spPr bwMode="auto">
              <a:xfrm>
                <a:off x="3956" y="2184"/>
                <a:ext cx="26" cy="28"/>
              </a:xfrm>
              <a:custGeom>
                <a:avLst/>
                <a:gdLst>
                  <a:gd name="T0" fmla="*/ 0 w 76"/>
                  <a:gd name="T1" fmla="*/ 3 h 83"/>
                  <a:gd name="T2" fmla="*/ 0 w 76"/>
                  <a:gd name="T3" fmla="*/ 3 h 83"/>
                  <a:gd name="T4" fmla="*/ 0 w 76"/>
                  <a:gd name="T5" fmla="*/ 3 h 83"/>
                  <a:gd name="T6" fmla="*/ 1 w 76"/>
                  <a:gd name="T7" fmla="*/ 3 h 83"/>
                  <a:gd name="T8" fmla="*/ 1 w 76"/>
                  <a:gd name="T9" fmla="*/ 3 h 83"/>
                  <a:gd name="T10" fmla="*/ 1 w 76"/>
                  <a:gd name="T11" fmla="*/ 3 h 83"/>
                  <a:gd name="T12" fmla="*/ 1 w 76"/>
                  <a:gd name="T13" fmla="*/ 3 h 83"/>
                  <a:gd name="T14" fmla="*/ 2 w 76"/>
                  <a:gd name="T15" fmla="*/ 3 h 83"/>
                  <a:gd name="T16" fmla="*/ 2 w 76"/>
                  <a:gd name="T17" fmla="*/ 2 h 83"/>
                  <a:gd name="T18" fmla="*/ 2 w 76"/>
                  <a:gd name="T19" fmla="*/ 2 h 83"/>
                  <a:gd name="T20" fmla="*/ 2 w 76"/>
                  <a:gd name="T21" fmla="*/ 2 h 83"/>
                  <a:gd name="T22" fmla="*/ 3 w 76"/>
                  <a:gd name="T23" fmla="*/ 2 h 83"/>
                  <a:gd name="T24" fmla="*/ 3 w 76"/>
                  <a:gd name="T25" fmla="*/ 1 h 83"/>
                  <a:gd name="T26" fmla="*/ 3 w 76"/>
                  <a:gd name="T27" fmla="*/ 1 h 83"/>
                  <a:gd name="T28" fmla="*/ 3 w 76"/>
                  <a:gd name="T29" fmla="*/ 1 h 83"/>
                  <a:gd name="T30" fmla="*/ 3 w 76"/>
                  <a:gd name="T31" fmla="*/ 1 h 83"/>
                  <a:gd name="T32" fmla="*/ 3 w 76"/>
                  <a:gd name="T33" fmla="*/ 0 h 83"/>
                  <a:gd name="T34" fmla="*/ 3 w 76"/>
                  <a:gd name="T35" fmla="*/ 0 h 83"/>
                  <a:gd name="T36" fmla="*/ 2 w 76"/>
                  <a:gd name="T37" fmla="*/ 0 h 83"/>
                  <a:gd name="T38" fmla="*/ 2 w 76"/>
                  <a:gd name="T39" fmla="*/ 0 h 83"/>
                  <a:gd name="T40" fmla="*/ 2 w 76"/>
                  <a:gd name="T41" fmla="*/ 0 h 83"/>
                  <a:gd name="T42" fmla="*/ 2 w 76"/>
                  <a:gd name="T43" fmla="*/ 1 h 83"/>
                  <a:gd name="T44" fmla="*/ 2 w 76"/>
                  <a:gd name="T45" fmla="*/ 1 h 83"/>
                  <a:gd name="T46" fmla="*/ 2 w 76"/>
                  <a:gd name="T47" fmla="*/ 1 h 83"/>
                  <a:gd name="T48" fmla="*/ 2 w 76"/>
                  <a:gd name="T49" fmla="*/ 1 h 83"/>
                  <a:gd name="T50" fmla="*/ 2 w 76"/>
                  <a:gd name="T51" fmla="*/ 1 h 83"/>
                  <a:gd name="T52" fmla="*/ 1 w 76"/>
                  <a:gd name="T53" fmla="*/ 1 h 83"/>
                  <a:gd name="T54" fmla="*/ 1 w 76"/>
                  <a:gd name="T55" fmla="*/ 2 h 83"/>
                  <a:gd name="T56" fmla="*/ 1 w 76"/>
                  <a:gd name="T57" fmla="*/ 2 h 83"/>
                  <a:gd name="T58" fmla="*/ 1 w 76"/>
                  <a:gd name="T59" fmla="*/ 2 h 83"/>
                  <a:gd name="T60" fmla="*/ 1 w 76"/>
                  <a:gd name="T61" fmla="*/ 2 h 83"/>
                  <a:gd name="T62" fmla="*/ 1 w 76"/>
                  <a:gd name="T63" fmla="*/ 2 h 83"/>
                  <a:gd name="T64" fmla="*/ 0 w 76"/>
                  <a:gd name="T65" fmla="*/ 2 h 83"/>
                  <a:gd name="T66" fmla="*/ 0 w 76"/>
                  <a:gd name="T67" fmla="*/ 2 h 83"/>
                  <a:gd name="T68" fmla="*/ 0 w 76"/>
                  <a:gd name="T69" fmla="*/ 2 h 83"/>
                  <a:gd name="T70" fmla="*/ 0 w 76"/>
                  <a:gd name="T71" fmla="*/ 2 h 83"/>
                  <a:gd name="T72" fmla="*/ 0 w 76"/>
                  <a:gd name="T73" fmla="*/ 3 h 83"/>
                  <a:gd name="T74" fmla="*/ 0 w 76"/>
                  <a:gd name="T75" fmla="*/ 3 h 83"/>
                  <a:gd name="T76" fmla="*/ 0 w 76"/>
                  <a:gd name="T77" fmla="*/ 3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3"/>
                  <a:gd name="T119" fmla="*/ 76 w 76"/>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3">
                    <a:moveTo>
                      <a:pt x="0" y="83"/>
                    </a:moveTo>
                    <a:lnTo>
                      <a:pt x="0" y="83"/>
                    </a:lnTo>
                    <a:lnTo>
                      <a:pt x="9" y="82"/>
                    </a:lnTo>
                    <a:lnTo>
                      <a:pt x="17" y="81"/>
                    </a:lnTo>
                    <a:lnTo>
                      <a:pt x="23" y="80"/>
                    </a:lnTo>
                    <a:lnTo>
                      <a:pt x="31" y="76"/>
                    </a:lnTo>
                    <a:lnTo>
                      <a:pt x="37" y="74"/>
                    </a:lnTo>
                    <a:lnTo>
                      <a:pt x="44" y="69"/>
                    </a:lnTo>
                    <a:lnTo>
                      <a:pt x="49" y="64"/>
                    </a:lnTo>
                    <a:lnTo>
                      <a:pt x="54" y="59"/>
                    </a:lnTo>
                    <a:lnTo>
                      <a:pt x="60" y="53"/>
                    </a:lnTo>
                    <a:lnTo>
                      <a:pt x="64" y="46"/>
                    </a:lnTo>
                    <a:lnTo>
                      <a:pt x="67" y="39"/>
                    </a:lnTo>
                    <a:lnTo>
                      <a:pt x="71" y="32"/>
                    </a:lnTo>
                    <a:lnTo>
                      <a:pt x="73" y="25"/>
                    </a:lnTo>
                    <a:lnTo>
                      <a:pt x="75" y="16"/>
                    </a:lnTo>
                    <a:lnTo>
                      <a:pt x="76" y="8"/>
                    </a:lnTo>
                    <a:lnTo>
                      <a:pt x="76" y="0"/>
                    </a:lnTo>
                    <a:lnTo>
                      <a:pt x="52" y="0"/>
                    </a:lnTo>
                    <a:lnTo>
                      <a:pt x="52" y="6"/>
                    </a:lnTo>
                    <a:lnTo>
                      <a:pt x="51" y="12"/>
                    </a:lnTo>
                    <a:lnTo>
                      <a:pt x="50" y="17"/>
                    </a:lnTo>
                    <a:lnTo>
                      <a:pt x="48" y="22"/>
                    </a:lnTo>
                    <a:lnTo>
                      <a:pt x="46" y="27"/>
                    </a:lnTo>
                    <a:lnTo>
                      <a:pt x="44" y="32"/>
                    </a:lnTo>
                    <a:lnTo>
                      <a:pt x="40" y="37"/>
                    </a:lnTo>
                    <a:lnTo>
                      <a:pt x="38" y="40"/>
                    </a:lnTo>
                    <a:lnTo>
                      <a:pt x="34" y="44"/>
                    </a:lnTo>
                    <a:lnTo>
                      <a:pt x="31" y="46"/>
                    </a:lnTo>
                    <a:lnTo>
                      <a:pt x="26" y="50"/>
                    </a:lnTo>
                    <a:lnTo>
                      <a:pt x="22" y="52"/>
                    </a:lnTo>
                    <a:lnTo>
                      <a:pt x="17" y="53"/>
                    </a:lnTo>
                    <a:lnTo>
                      <a:pt x="11" y="55"/>
                    </a:lnTo>
                    <a:lnTo>
                      <a:pt x="7" y="56"/>
                    </a:lnTo>
                    <a:lnTo>
                      <a:pt x="0" y="56"/>
                    </a:lnTo>
                    <a:lnTo>
                      <a:pt x="0" y="83"/>
                    </a:lnTo>
                    <a:close/>
                  </a:path>
                </a:pathLst>
              </a:custGeom>
              <a:solidFill>
                <a:srgbClr val="1F1A17"/>
              </a:solidFill>
              <a:ln w="9525">
                <a:noFill/>
                <a:round/>
                <a:headEnd/>
                <a:tailEnd/>
              </a:ln>
            </p:spPr>
            <p:txBody>
              <a:bodyPr/>
              <a:lstStyle/>
              <a:p>
                <a:endParaRPr lang="en-US"/>
              </a:p>
            </p:txBody>
          </p:sp>
          <p:sp>
            <p:nvSpPr>
              <p:cNvPr id="45590" name="Freeform 602"/>
              <p:cNvSpPr>
                <a:spLocks/>
              </p:cNvSpPr>
              <p:nvPr/>
            </p:nvSpPr>
            <p:spPr bwMode="auto">
              <a:xfrm>
                <a:off x="3931" y="2184"/>
                <a:ext cx="25" cy="28"/>
              </a:xfrm>
              <a:custGeom>
                <a:avLst/>
                <a:gdLst>
                  <a:gd name="T0" fmla="*/ 0 w 75"/>
                  <a:gd name="T1" fmla="*/ 0 h 83"/>
                  <a:gd name="T2" fmla="*/ 0 w 75"/>
                  <a:gd name="T3" fmla="*/ 0 h 83"/>
                  <a:gd name="T4" fmla="*/ 0 w 75"/>
                  <a:gd name="T5" fmla="*/ 0 h 83"/>
                  <a:gd name="T6" fmla="*/ 0 w 75"/>
                  <a:gd name="T7" fmla="*/ 1 h 83"/>
                  <a:gd name="T8" fmla="*/ 0 w 75"/>
                  <a:gd name="T9" fmla="*/ 1 h 83"/>
                  <a:gd name="T10" fmla="*/ 0 w 75"/>
                  <a:gd name="T11" fmla="*/ 1 h 83"/>
                  <a:gd name="T12" fmla="*/ 0 w 75"/>
                  <a:gd name="T13" fmla="*/ 1 h 83"/>
                  <a:gd name="T14" fmla="*/ 0 w 75"/>
                  <a:gd name="T15" fmla="*/ 2 h 83"/>
                  <a:gd name="T16" fmla="*/ 1 w 75"/>
                  <a:gd name="T17" fmla="*/ 2 h 83"/>
                  <a:gd name="T18" fmla="*/ 1 w 75"/>
                  <a:gd name="T19" fmla="*/ 2 h 83"/>
                  <a:gd name="T20" fmla="*/ 1 w 75"/>
                  <a:gd name="T21" fmla="*/ 2 h 83"/>
                  <a:gd name="T22" fmla="*/ 1 w 75"/>
                  <a:gd name="T23" fmla="*/ 3 h 83"/>
                  <a:gd name="T24" fmla="*/ 1 w 75"/>
                  <a:gd name="T25" fmla="*/ 3 h 83"/>
                  <a:gd name="T26" fmla="*/ 2 w 75"/>
                  <a:gd name="T27" fmla="*/ 3 h 83"/>
                  <a:gd name="T28" fmla="*/ 2 w 75"/>
                  <a:gd name="T29" fmla="*/ 3 h 83"/>
                  <a:gd name="T30" fmla="*/ 2 w 75"/>
                  <a:gd name="T31" fmla="*/ 3 h 83"/>
                  <a:gd name="T32" fmla="*/ 3 w 75"/>
                  <a:gd name="T33" fmla="*/ 3 h 83"/>
                  <a:gd name="T34" fmla="*/ 3 w 75"/>
                  <a:gd name="T35" fmla="*/ 3 h 83"/>
                  <a:gd name="T36" fmla="*/ 3 w 75"/>
                  <a:gd name="T37" fmla="*/ 2 h 83"/>
                  <a:gd name="T38" fmla="*/ 3 w 75"/>
                  <a:gd name="T39" fmla="*/ 2 h 83"/>
                  <a:gd name="T40" fmla="*/ 2 w 75"/>
                  <a:gd name="T41" fmla="*/ 2 h 83"/>
                  <a:gd name="T42" fmla="*/ 2 w 75"/>
                  <a:gd name="T43" fmla="*/ 2 h 83"/>
                  <a:gd name="T44" fmla="*/ 2 w 75"/>
                  <a:gd name="T45" fmla="*/ 2 h 83"/>
                  <a:gd name="T46" fmla="*/ 2 w 75"/>
                  <a:gd name="T47" fmla="*/ 2 h 83"/>
                  <a:gd name="T48" fmla="*/ 2 w 75"/>
                  <a:gd name="T49" fmla="*/ 2 h 83"/>
                  <a:gd name="T50" fmla="*/ 2 w 75"/>
                  <a:gd name="T51" fmla="*/ 2 h 83"/>
                  <a:gd name="T52" fmla="*/ 1 w 75"/>
                  <a:gd name="T53" fmla="*/ 1 h 83"/>
                  <a:gd name="T54" fmla="*/ 1 w 75"/>
                  <a:gd name="T55" fmla="*/ 1 h 83"/>
                  <a:gd name="T56" fmla="*/ 1 w 75"/>
                  <a:gd name="T57" fmla="*/ 1 h 83"/>
                  <a:gd name="T58" fmla="*/ 1 w 75"/>
                  <a:gd name="T59" fmla="*/ 1 h 83"/>
                  <a:gd name="T60" fmla="*/ 1 w 75"/>
                  <a:gd name="T61" fmla="*/ 1 h 83"/>
                  <a:gd name="T62" fmla="*/ 1 w 75"/>
                  <a:gd name="T63" fmla="*/ 1 h 83"/>
                  <a:gd name="T64" fmla="*/ 1 w 75"/>
                  <a:gd name="T65" fmla="*/ 0 h 83"/>
                  <a:gd name="T66" fmla="*/ 1 w 75"/>
                  <a:gd name="T67" fmla="*/ 0 h 83"/>
                  <a:gd name="T68" fmla="*/ 1 w 75"/>
                  <a:gd name="T69" fmla="*/ 0 h 83"/>
                  <a:gd name="T70" fmla="*/ 1 w 75"/>
                  <a:gd name="T71" fmla="*/ 0 h 83"/>
                  <a:gd name="T72" fmla="*/ 0 w 75"/>
                  <a:gd name="T73" fmla="*/ 0 h 83"/>
                  <a:gd name="T74" fmla="*/ 0 w 75"/>
                  <a:gd name="T75" fmla="*/ 0 h 83"/>
                  <a:gd name="T76" fmla="*/ 0 w 75"/>
                  <a:gd name="T77" fmla="*/ 0 h 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3"/>
                  <a:gd name="T119" fmla="*/ 75 w 75"/>
                  <a:gd name="T120" fmla="*/ 83 h 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3">
                    <a:moveTo>
                      <a:pt x="0" y="0"/>
                    </a:moveTo>
                    <a:lnTo>
                      <a:pt x="0" y="0"/>
                    </a:lnTo>
                    <a:lnTo>
                      <a:pt x="1" y="8"/>
                    </a:lnTo>
                    <a:lnTo>
                      <a:pt x="2" y="16"/>
                    </a:lnTo>
                    <a:lnTo>
                      <a:pt x="4" y="25"/>
                    </a:lnTo>
                    <a:lnTo>
                      <a:pt x="6" y="32"/>
                    </a:lnTo>
                    <a:lnTo>
                      <a:pt x="9" y="39"/>
                    </a:lnTo>
                    <a:lnTo>
                      <a:pt x="13" y="46"/>
                    </a:lnTo>
                    <a:lnTo>
                      <a:pt x="17" y="53"/>
                    </a:lnTo>
                    <a:lnTo>
                      <a:pt x="22" y="59"/>
                    </a:lnTo>
                    <a:lnTo>
                      <a:pt x="28" y="64"/>
                    </a:lnTo>
                    <a:lnTo>
                      <a:pt x="33" y="69"/>
                    </a:lnTo>
                    <a:lnTo>
                      <a:pt x="40" y="74"/>
                    </a:lnTo>
                    <a:lnTo>
                      <a:pt x="46" y="76"/>
                    </a:lnTo>
                    <a:lnTo>
                      <a:pt x="53" y="80"/>
                    </a:lnTo>
                    <a:lnTo>
                      <a:pt x="60" y="81"/>
                    </a:lnTo>
                    <a:lnTo>
                      <a:pt x="68" y="82"/>
                    </a:lnTo>
                    <a:lnTo>
                      <a:pt x="75" y="83"/>
                    </a:lnTo>
                    <a:lnTo>
                      <a:pt x="75" y="56"/>
                    </a:lnTo>
                    <a:lnTo>
                      <a:pt x="70" y="56"/>
                    </a:lnTo>
                    <a:lnTo>
                      <a:pt x="65" y="55"/>
                    </a:lnTo>
                    <a:lnTo>
                      <a:pt x="60" y="53"/>
                    </a:lnTo>
                    <a:lnTo>
                      <a:pt x="55" y="52"/>
                    </a:lnTo>
                    <a:lnTo>
                      <a:pt x="50" y="50"/>
                    </a:lnTo>
                    <a:lnTo>
                      <a:pt x="46" y="46"/>
                    </a:lnTo>
                    <a:lnTo>
                      <a:pt x="43" y="44"/>
                    </a:lnTo>
                    <a:lnTo>
                      <a:pt x="39" y="40"/>
                    </a:lnTo>
                    <a:lnTo>
                      <a:pt x="35" y="37"/>
                    </a:lnTo>
                    <a:lnTo>
                      <a:pt x="33" y="32"/>
                    </a:lnTo>
                    <a:lnTo>
                      <a:pt x="30" y="27"/>
                    </a:lnTo>
                    <a:lnTo>
                      <a:pt x="28" y="22"/>
                    </a:lnTo>
                    <a:lnTo>
                      <a:pt x="27" y="17"/>
                    </a:lnTo>
                    <a:lnTo>
                      <a:pt x="26" y="12"/>
                    </a:lnTo>
                    <a:lnTo>
                      <a:pt x="25" y="6"/>
                    </a:lnTo>
                    <a:lnTo>
                      <a:pt x="25" y="0"/>
                    </a:lnTo>
                    <a:lnTo>
                      <a:pt x="0" y="0"/>
                    </a:lnTo>
                    <a:close/>
                  </a:path>
                </a:pathLst>
              </a:custGeom>
              <a:solidFill>
                <a:srgbClr val="1F1A17"/>
              </a:solidFill>
              <a:ln w="9525">
                <a:noFill/>
                <a:round/>
                <a:headEnd/>
                <a:tailEnd/>
              </a:ln>
            </p:spPr>
            <p:txBody>
              <a:bodyPr/>
              <a:lstStyle/>
              <a:p>
                <a:endParaRPr lang="en-US"/>
              </a:p>
            </p:txBody>
          </p:sp>
          <p:sp>
            <p:nvSpPr>
              <p:cNvPr id="45591" name="Freeform 603"/>
              <p:cNvSpPr>
                <a:spLocks/>
              </p:cNvSpPr>
              <p:nvPr/>
            </p:nvSpPr>
            <p:spPr bwMode="auto">
              <a:xfrm>
                <a:off x="3931" y="2156"/>
                <a:ext cx="25" cy="28"/>
              </a:xfrm>
              <a:custGeom>
                <a:avLst/>
                <a:gdLst>
                  <a:gd name="T0" fmla="*/ 3 w 75"/>
                  <a:gd name="T1" fmla="*/ 0 h 84"/>
                  <a:gd name="T2" fmla="*/ 3 w 75"/>
                  <a:gd name="T3" fmla="*/ 0 h 84"/>
                  <a:gd name="T4" fmla="*/ 3 w 75"/>
                  <a:gd name="T5" fmla="*/ 0 h 84"/>
                  <a:gd name="T6" fmla="*/ 2 w 75"/>
                  <a:gd name="T7" fmla="*/ 0 h 84"/>
                  <a:gd name="T8" fmla="*/ 2 w 75"/>
                  <a:gd name="T9" fmla="*/ 0 h 84"/>
                  <a:gd name="T10" fmla="*/ 2 w 75"/>
                  <a:gd name="T11" fmla="*/ 0 h 84"/>
                  <a:gd name="T12" fmla="*/ 1 w 75"/>
                  <a:gd name="T13" fmla="*/ 0 h 84"/>
                  <a:gd name="T14" fmla="*/ 1 w 75"/>
                  <a:gd name="T15" fmla="*/ 0 h 84"/>
                  <a:gd name="T16" fmla="*/ 1 w 75"/>
                  <a:gd name="T17" fmla="*/ 1 h 84"/>
                  <a:gd name="T18" fmla="*/ 1 w 75"/>
                  <a:gd name="T19" fmla="*/ 1 h 84"/>
                  <a:gd name="T20" fmla="*/ 1 w 75"/>
                  <a:gd name="T21" fmla="*/ 1 h 84"/>
                  <a:gd name="T22" fmla="*/ 0 w 75"/>
                  <a:gd name="T23" fmla="*/ 1 h 84"/>
                  <a:gd name="T24" fmla="*/ 0 w 75"/>
                  <a:gd name="T25" fmla="*/ 2 h 84"/>
                  <a:gd name="T26" fmla="*/ 0 w 75"/>
                  <a:gd name="T27" fmla="*/ 2 h 84"/>
                  <a:gd name="T28" fmla="*/ 0 w 75"/>
                  <a:gd name="T29" fmla="*/ 2 h 84"/>
                  <a:gd name="T30" fmla="*/ 0 w 75"/>
                  <a:gd name="T31" fmla="*/ 2 h 84"/>
                  <a:gd name="T32" fmla="*/ 0 w 75"/>
                  <a:gd name="T33" fmla="*/ 3 h 84"/>
                  <a:gd name="T34" fmla="*/ 0 w 75"/>
                  <a:gd name="T35" fmla="*/ 3 h 84"/>
                  <a:gd name="T36" fmla="*/ 1 w 75"/>
                  <a:gd name="T37" fmla="*/ 3 h 84"/>
                  <a:gd name="T38" fmla="*/ 1 w 75"/>
                  <a:gd name="T39" fmla="*/ 3 h 84"/>
                  <a:gd name="T40" fmla="*/ 1 w 75"/>
                  <a:gd name="T41" fmla="*/ 3 h 84"/>
                  <a:gd name="T42" fmla="*/ 1 w 75"/>
                  <a:gd name="T43" fmla="*/ 2 h 84"/>
                  <a:gd name="T44" fmla="*/ 1 w 75"/>
                  <a:gd name="T45" fmla="*/ 2 h 84"/>
                  <a:gd name="T46" fmla="*/ 1 w 75"/>
                  <a:gd name="T47" fmla="*/ 2 h 84"/>
                  <a:gd name="T48" fmla="*/ 1 w 75"/>
                  <a:gd name="T49" fmla="*/ 2 h 84"/>
                  <a:gd name="T50" fmla="*/ 1 w 75"/>
                  <a:gd name="T51" fmla="*/ 2 h 84"/>
                  <a:gd name="T52" fmla="*/ 1 w 75"/>
                  <a:gd name="T53" fmla="*/ 2 h 84"/>
                  <a:gd name="T54" fmla="*/ 2 w 75"/>
                  <a:gd name="T55" fmla="*/ 1 h 84"/>
                  <a:gd name="T56" fmla="*/ 2 w 75"/>
                  <a:gd name="T57" fmla="*/ 1 h 84"/>
                  <a:gd name="T58" fmla="*/ 2 w 75"/>
                  <a:gd name="T59" fmla="*/ 1 h 84"/>
                  <a:gd name="T60" fmla="*/ 2 w 75"/>
                  <a:gd name="T61" fmla="*/ 1 h 84"/>
                  <a:gd name="T62" fmla="*/ 2 w 75"/>
                  <a:gd name="T63" fmla="*/ 1 h 84"/>
                  <a:gd name="T64" fmla="*/ 2 w 75"/>
                  <a:gd name="T65" fmla="*/ 1 h 84"/>
                  <a:gd name="T66" fmla="*/ 3 w 75"/>
                  <a:gd name="T67" fmla="*/ 1 h 84"/>
                  <a:gd name="T68" fmla="*/ 3 w 75"/>
                  <a:gd name="T69" fmla="*/ 1 h 84"/>
                  <a:gd name="T70" fmla="*/ 3 w 75"/>
                  <a:gd name="T71" fmla="*/ 1 h 84"/>
                  <a:gd name="T72" fmla="*/ 3 w 75"/>
                  <a:gd name="T73" fmla="*/ 0 h 84"/>
                  <a:gd name="T74" fmla="*/ 3 w 75"/>
                  <a:gd name="T75" fmla="*/ 0 h 84"/>
                  <a:gd name="T76" fmla="*/ 3 w 7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84"/>
                  <a:gd name="T119" fmla="*/ 75 w 7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84">
                    <a:moveTo>
                      <a:pt x="75" y="0"/>
                    </a:moveTo>
                    <a:lnTo>
                      <a:pt x="75" y="0"/>
                    </a:lnTo>
                    <a:lnTo>
                      <a:pt x="68" y="0"/>
                    </a:lnTo>
                    <a:lnTo>
                      <a:pt x="60" y="1"/>
                    </a:lnTo>
                    <a:lnTo>
                      <a:pt x="53" y="3"/>
                    </a:lnTo>
                    <a:lnTo>
                      <a:pt x="46" y="6"/>
                    </a:lnTo>
                    <a:lnTo>
                      <a:pt x="40" y="9"/>
                    </a:lnTo>
                    <a:lnTo>
                      <a:pt x="33" y="13"/>
                    </a:lnTo>
                    <a:lnTo>
                      <a:pt x="28" y="18"/>
                    </a:lnTo>
                    <a:lnTo>
                      <a:pt x="22" y="24"/>
                    </a:lnTo>
                    <a:lnTo>
                      <a:pt x="17" y="30"/>
                    </a:lnTo>
                    <a:lnTo>
                      <a:pt x="13" y="36"/>
                    </a:lnTo>
                    <a:lnTo>
                      <a:pt x="9" y="43"/>
                    </a:lnTo>
                    <a:lnTo>
                      <a:pt x="6" y="50"/>
                    </a:lnTo>
                    <a:lnTo>
                      <a:pt x="4" y="58"/>
                    </a:lnTo>
                    <a:lnTo>
                      <a:pt x="2" y="67"/>
                    </a:lnTo>
                    <a:lnTo>
                      <a:pt x="1" y="75"/>
                    </a:lnTo>
                    <a:lnTo>
                      <a:pt x="0" y="84"/>
                    </a:lnTo>
                    <a:lnTo>
                      <a:pt x="25" y="84"/>
                    </a:lnTo>
                    <a:lnTo>
                      <a:pt x="25" y="78"/>
                    </a:lnTo>
                    <a:lnTo>
                      <a:pt x="26" y="72"/>
                    </a:lnTo>
                    <a:lnTo>
                      <a:pt x="27" y="66"/>
                    </a:lnTo>
                    <a:lnTo>
                      <a:pt x="28" y="61"/>
                    </a:lnTo>
                    <a:lnTo>
                      <a:pt x="30" y="55"/>
                    </a:lnTo>
                    <a:lnTo>
                      <a:pt x="33" y="51"/>
                    </a:lnTo>
                    <a:lnTo>
                      <a:pt x="35" y="46"/>
                    </a:lnTo>
                    <a:lnTo>
                      <a:pt x="39" y="43"/>
                    </a:lnTo>
                    <a:lnTo>
                      <a:pt x="43" y="39"/>
                    </a:lnTo>
                    <a:lnTo>
                      <a:pt x="46" y="36"/>
                    </a:lnTo>
                    <a:lnTo>
                      <a:pt x="50" y="33"/>
                    </a:lnTo>
                    <a:lnTo>
                      <a:pt x="55" y="31"/>
                    </a:lnTo>
                    <a:lnTo>
                      <a:pt x="60" y="28"/>
                    </a:lnTo>
                    <a:lnTo>
                      <a:pt x="65" y="27"/>
                    </a:lnTo>
                    <a:lnTo>
                      <a:pt x="70" y="26"/>
                    </a:lnTo>
                    <a:lnTo>
                      <a:pt x="75" y="26"/>
                    </a:lnTo>
                    <a:lnTo>
                      <a:pt x="75" y="0"/>
                    </a:lnTo>
                    <a:close/>
                  </a:path>
                </a:pathLst>
              </a:custGeom>
              <a:solidFill>
                <a:srgbClr val="1F1A17"/>
              </a:solidFill>
              <a:ln w="9525">
                <a:noFill/>
                <a:round/>
                <a:headEnd/>
                <a:tailEnd/>
              </a:ln>
            </p:spPr>
            <p:txBody>
              <a:bodyPr/>
              <a:lstStyle/>
              <a:p>
                <a:endParaRPr lang="en-US"/>
              </a:p>
            </p:txBody>
          </p:sp>
          <p:sp>
            <p:nvSpPr>
              <p:cNvPr id="45592" name="Freeform 604"/>
              <p:cNvSpPr>
                <a:spLocks/>
              </p:cNvSpPr>
              <p:nvPr/>
            </p:nvSpPr>
            <p:spPr bwMode="auto">
              <a:xfrm>
                <a:off x="3956" y="2156"/>
                <a:ext cx="26" cy="28"/>
              </a:xfrm>
              <a:custGeom>
                <a:avLst/>
                <a:gdLst>
                  <a:gd name="T0" fmla="*/ 3 w 76"/>
                  <a:gd name="T1" fmla="*/ 3 h 84"/>
                  <a:gd name="T2" fmla="*/ 3 w 76"/>
                  <a:gd name="T3" fmla="*/ 3 h 84"/>
                  <a:gd name="T4" fmla="*/ 3 w 76"/>
                  <a:gd name="T5" fmla="*/ 3 h 84"/>
                  <a:gd name="T6" fmla="*/ 3 w 76"/>
                  <a:gd name="T7" fmla="*/ 2 h 84"/>
                  <a:gd name="T8" fmla="*/ 3 w 76"/>
                  <a:gd name="T9" fmla="*/ 2 h 84"/>
                  <a:gd name="T10" fmla="*/ 3 w 76"/>
                  <a:gd name="T11" fmla="*/ 2 h 84"/>
                  <a:gd name="T12" fmla="*/ 3 w 76"/>
                  <a:gd name="T13" fmla="*/ 2 h 84"/>
                  <a:gd name="T14" fmla="*/ 3 w 76"/>
                  <a:gd name="T15" fmla="*/ 1 h 84"/>
                  <a:gd name="T16" fmla="*/ 2 w 76"/>
                  <a:gd name="T17" fmla="*/ 1 h 84"/>
                  <a:gd name="T18" fmla="*/ 2 w 76"/>
                  <a:gd name="T19" fmla="*/ 1 h 84"/>
                  <a:gd name="T20" fmla="*/ 2 w 76"/>
                  <a:gd name="T21" fmla="*/ 1 h 84"/>
                  <a:gd name="T22" fmla="*/ 2 w 76"/>
                  <a:gd name="T23" fmla="*/ 0 h 84"/>
                  <a:gd name="T24" fmla="*/ 1 w 76"/>
                  <a:gd name="T25" fmla="*/ 0 h 84"/>
                  <a:gd name="T26" fmla="*/ 1 w 76"/>
                  <a:gd name="T27" fmla="*/ 0 h 84"/>
                  <a:gd name="T28" fmla="*/ 1 w 76"/>
                  <a:gd name="T29" fmla="*/ 0 h 84"/>
                  <a:gd name="T30" fmla="*/ 1 w 76"/>
                  <a:gd name="T31" fmla="*/ 0 h 84"/>
                  <a:gd name="T32" fmla="*/ 0 w 76"/>
                  <a:gd name="T33" fmla="*/ 0 h 84"/>
                  <a:gd name="T34" fmla="*/ 0 w 76"/>
                  <a:gd name="T35" fmla="*/ 0 h 84"/>
                  <a:gd name="T36" fmla="*/ 0 w 76"/>
                  <a:gd name="T37" fmla="*/ 1 h 84"/>
                  <a:gd name="T38" fmla="*/ 0 w 76"/>
                  <a:gd name="T39" fmla="*/ 1 h 84"/>
                  <a:gd name="T40" fmla="*/ 0 w 76"/>
                  <a:gd name="T41" fmla="*/ 1 h 84"/>
                  <a:gd name="T42" fmla="*/ 1 w 76"/>
                  <a:gd name="T43" fmla="*/ 1 h 84"/>
                  <a:gd name="T44" fmla="*/ 1 w 76"/>
                  <a:gd name="T45" fmla="*/ 1 h 84"/>
                  <a:gd name="T46" fmla="*/ 1 w 76"/>
                  <a:gd name="T47" fmla="*/ 1 h 84"/>
                  <a:gd name="T48" fmla="*/ 1 w 76"/>
                  <a:gd name="T49" fmla="*/ 1 h 84"/>
                  <a:gd name="T50" fmla="*/ 1 w 76"/>
                  <a:gd name="T51" fmla="*/ 1 h 84"/>
                  <a:gd name="T52" fmla="*/ 1 w 76"/>
                  <a:gd name="T53" fmla="*/ 2 h 84"/>
                  <a:gd name="T54" fmla="*/ 2 w 76"/>
                  <a:gd name="T55" fmla="*/ 2 h 84"/>
                  <a:gd name="T56" fmla="*/ 2 w 76"/>
                  <a:gd name="T57" fmla="*/ 2 h 84"/>
                  <a:gd name="T58" fmla="*/ 2 w 76"/>
                  <a:gd name="T59" fmla="*/ 2 h 84"/>
                  <a:gd name="T60" fmla="*/ 2 w 76"/>
                  <a:gd name="T61" fmla="*/ 2 h 84"/>
                  <a:gd name="T62" fmla="*/ 2 w 76"/>
                  <a:gd name="T63" fmla="*/ 2 h 84"/>
                  <a:gd name="T64" fmla="*/ 2 w 76"/>
                  <a:gd name="T65" fmla="*/ 3 h 84"/>
                  <a:gd name="T66" fmla="*/ 2 w 76"/>
                  <a:gd name="T67" fmla="*/ 3 h 84"/>
                  <a:gd name="T68" fmla="*/ 2 w 76"/>
                  <a:gd name="T69" fmla="*/ 3 h 84"/>
                  <a:gd name="T70" fmla="*/ 2 w 76"/>
                  <a:gd name="T71" fmla="*/ 3 h 84"/>
                  <a:gd name="T72" fmla="*/ 3 w 76"/>
                  <a:gd name="T73" fmla="*/ 3 h 84"/>
                  <a:gd name="T74" fmla="*/ 3 w 76"/>
                  <a:gd name="T75" fmla="*/ 3 h 84"/>
                  <a:gd name="T76" fmla="*/ 3 w 76"/>
                  <a:gd name="T77" fmla="*/ 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84"/>
                  <a:gd name="T119" fmla="*/ 76 w 76"/>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84">
                    <a:moveTo>
                      <a:pt x="76" y="84"/>
                    </a:moveTo>
                    <a:lnTo>
                      <a:pt x="76" y="84"/>
                    </a:lnTo>
                    <a:lnTo>
                      <a:pt x="76" y="75"/>
                    </a:lnTo>
                    <a:lnTo>
                      <a:pt x="75" y="67"/>
                    </a:lnTo>
                    <a:lnTo>
                      <a:pt x="73" y="58"/>
                    </a:lnTo>
                    <a:lnTo>
                      <a:pt x="71" y="50"/>
                    </a:lnTo>
                    <a:lnTo>
                      <a:pt x="67" y="43"/>
                    </a:lnTo>
                    <a:lnTo>
                      <a:pt x="64" y="36"/>
                    </a:lnTo>
                    <a:lnTo>
                      <a:pt x="60" y="30"/>
                    </a:lnTo>
                    <a:lnTo>
                      <a:pt x="54" y="24"/>
                    </a:lnTo>
                    <a:lnTo>
                      <a:pt x="49" y="18"/>
                    </a:lnTo>
                    <a:lnTo>
                      <a:pt x="44" y="13"/>
                    </a:lnTo>
                    <a:lnTo>
                      <a:pt x="37" y="9"/>
                    </a:lnTo>
                    <a:lnTo>
                      <a:pt x="31" y="6"/>
                    </a:lnTo>
                    <a:lnTo>
                      <a:pt x="23" y="3"/>
                    </a:lnTo>
                    <a:lnTo>
                      <a:pt x="17" y="1"/>
                    </a:lnTo>
                    <a:lnTo>
                      <a:pt x="9" y="0"/>
                    </a:lnTo>
                    <a:lnTo>
                      <a:pt x="0" y="0"/>
                    </a:lnTo>
                    <a:lnTo>
                      <a:pt x="0" y="26"/>
                    </a:lnTo>
                    <a:lnTo>
                      <a:pt x="7" y="26"/>
                    </a:lnTo>
                    <a:lnTo>
                      <a:pt x="11" y="27"/>
                    </a:lnTo>
                    <a:lnTo>
                      <a:pt x="17" y="28"/>
                    </a:lnTo>
                    <a:lnTo>
                      <a:pt x="22" y="31"/>
                    </a:lnTo>
                    <a:lnTo>
                      <a:pt x="26" y="33"/>
                    </a:lnTo>
                    <a:lnTo>
                      <a:pt x="31" y="36"/>
                    </a:lnTo>
                    <a:lnTo>
                      <a:pt x="34" y="39"/>
                    </a:lnTo>
                    <a:lnTo>
                      <a:pt x="37" y="43"/>
                    </a:lnTo>
                    <a:lnTo>
                      <a:pt x="40" y="46"/>
                    </a:lnTo>
                    <a:lnTo>
                      <a:pt x="44" y="51"/>
                    </a:lnTo>
                    <a:lnTo>
                      <a:pt x="46" y="55"/>
                    </a:lnTo>
                    <a:lnTo>
                      <a:pt x="48" y="61"/>
                    </a:lnTo>
                    <a:lnTo>
                      <a:pt x="50" y="66"/>
                    </a:lnTo>
                    <a:lnTo>
                      <a:pt x="51" y="72"/>
                    </a:lnTo>
                    <a:lnTo>
                      <a:pt x="52" y="78"/>
                    </a:lnTo>
                    <a:lnTo>
                      <a:pt x="52" y="84"/>
                    </a:lnTo>
                    <a:lnTo>
                      <a:pt x="76" y="84"/>
                    </a:lnTo>
                    <a:close/>
                  </a:path>
                </a:pathLst>
              </a:custGeom>
              <a:solidFill>
                <a:srgbClr val="1F1A17"/>
              </a:solidFill>
              <a:ln w="9525">
                <a:noFill/>
                <a:round/>
                <a:headEnd/>
                <a:tailEnd/>
              </a:ln>
            </p:spPr>
            <p:txBody>
              <a:bodyPr/>
              <a:lstStyle/>
              <a:p>
                <a:endParaRPr lang="en-US"/>
              </a:p>
            </p:txBody>
          </p:sp>
        </p:grpSp>
        <p:grpSp>
          <p:nvGrpSpPr>
            <p:cNvPr id="25" name="Group 605"/>
            <p:cNvGrpSpPr>
              <a:grpSpLocks/>
            </p:cNvGrpSpPr>
            <p:nvPr/>
          </p:nvGrpSpPr>
          <p:grpSpPr bwMode="auto">
            <a:xfrm>
              <a:off x="2448" y="3888"/>
              <a:ext cx="67" cy="75"/>
              <a:chOff x="4279" y="2266"/>
              <a:chExt cx="67" cy="75"/>
            </a:xfrm>
          </p:grpSpPr>
          <p:sp>
            <p:nvSpPr>
              <p:cNvPr id="45583" name="Freeform 606"/>
              <p:cNvSpPr>
                <a:spLocks/>
              </p:cNvSpPr>
              <p:nvPr/>
            </p:nvSpPr>
            <p:spPr bwMode="auto">
              <a:xfrm>
                <a:off x="4283" y="2271"/>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584" name="Freeform 607"/>
              <p:cNvSpPr>
                <a:spLocks/>
              </p:cNvSpPr>
              <p:nvPr/>
            </p:nvSpPr>
            <p:spPr bwMode="auto">
              <a:xfrm>
                <a:off x="4312" y="2304"/>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585" name="Freeform 608"/>
              <p:cNvSpPr>
                <a:spLocks/>
              </p:cNvSpPr>
              <p:nvPr/>
            </p:nvSpPr>
            <p:spPr bwMode="auto">
              <a:xfrm>
                <a:off x="4279" y="2304"/>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586" name="Freeform 609"/>
              <p:cNvSpPr>
                <a:spLocks/>
              </p:cNvSpPr>
              <p:nvPr/>
            </p:nvSpPr>
            <p:spPr bwMode="auto">
              <a:xfrm>
                <a:off x="4279" y="2266"/>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587" name="Freeform 610"/>
              <p:cNvSpPr>
                <a:spLocks/>
              </p:cNvSpPr>
              <p:nvPr/>
            </p:nvSpPr>
            <p:spPr bwMode="auto">
              <a:xfrm>
                <a:off x="4312" y="2266"/>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grpSp>
        <p:grpSp>
          <p:nvGrpSpPr>
            <p:cNvPr id="26" name="Group 611"/>
            <p:cNvGrpSpPr>
              <a:grpSpLocks/>
            </p:cNvGrpSpPr>
            <p:nvPr/>
          </p:nvGrpSpPr>
          <p:grpSpPr bwMode="auto">
            <a:xfrm>
              <a:off x="2784" y="3888"/>
              <a:ext cx="67" cy="75"/>
              <a:chOff x="4279" y="2266"/>
              <a:chExt cx="67" cy="75"/>
            </a:xfrm>
          </p:grpSpPr>
          <p:sp>
            <p:nvSpPr>
              <p:cNvPr id="45578" name="Freeform 612"/>
              <p:cNvSpPr>
                <a:spLocks/>
              </p:cNvSpPr>
              <p:nvPr/>
            </p:nvSpPr>
            <p:spPr bwMode="auto">
              <a:xfrm>
                <a:off x="4283" y="2271"/>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579" name="Freeform 613"/>
              <p:cNvSpPr>
                <a:spLocks/>
              </p:cNvSpPr>
              <p:nvPr/>
            </p:nvSpPr>
            <p:spPr bwMode="auto">
              <a:xfrm>
                <a:off x="4312" y="2304"/>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580" name="Freeform 614"/>
              <p:cNvSpPr>
                <a:spLocks/>
              </p:cNvSpPr>
              <p:nvPr/>
            </p:nvSpPr>
            <p:spPr bwMode="auto">
              <a:xfrm>
                <a:off x="4279" y="2304"/>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581" name="Freeform 615"/>
              <p:cNvSpPr>
                <a:spLocks/>
              </p:cNvSpPr>
              <p:nvPr/>
            </p:nvSpPr>
            <p:spPr bwMode="auto">
              <a:xfrm>
                <a:off x="4279" y="2266"/>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582" name="Freeform 616"/>
              <p:cNvSpPr>
                <a:spLocks/>
              </p:cNvSpPr>
              <p:nvPr/>
            </p:nvSpPr>
            <p:spPr bwMode="auto">
              <a:xfrm>
                <a:off x="4312" y="2266"/>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grpSp>
        <p:grpSp>
          <p:nvGrpSpPr>
            <p:cNvPr id="27" name="Group 617"/>
            <p:cNvGrpSpPr>
              <a:grpSpLocks/>
            </p:cNvGrpSpPr>
            <p:nvPr/>
          </p:nvGrpSpPr>
          <p:grpSpPr bwMode="auto">
            <a:xfrm>
              <a:off x="4224" y="3168"/>
              <a:ext cx="67" cy="75"/>
              <a:chOff x="4279" y="2266"/>
              <a:chExt cx="67" cy="75"/>
            </a:xfrm>
          </p:grpSpPr>
          <p:sp>
            <p:nvSpPr>
              <p:cNvPr id="45573" name="Freeform 618"/>
              <p:cNvSpPr>
                <a:spLocks/>
              </p:cNvSpPr>
              <p:nvPr/>
            </p:nvSpPr>
            <p:spPr bwMode="auto">
              <a:xfrm>
                <a:off x="4283" y="2271"/>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574" name="Freeform 619"/>
              <p:cNvSpPr>
                <a:spLocks/>
              </p:cNvSpPr>
              <p:nvPr/>
            </p:nvSpPr>
            <p:spPr bwMode="auto">
              <a:xfrm>
                <a:off x="4312" y="2304"/>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575" name="Freeform 620"/>
              <p:cNvSpPr>
                <a:spLocks/>
              </p:cNvSpPr>
              <p:nvPr/>
            </p:nvSpPr>
            <p:spPr bwMode="auto">
              <a:xfrm>
                <a:off x="4279" y="2304"/>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576" name="Freeform 621"/>
              <p:cNvSpPr>
                <a:spLocks/>
              </p:cNvSpPr>
              <p:nvPr/>
            </p:nvSpPr>
            <p:spPr bwMode="auto">
              <a:xfrm>
                <a:off x="4279" y="2266"/>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577" name="Freeform 622"/>
              <p:cNvSpPr>
                <a:spLocks/>
              </p:cNvSpPr>
              <p:nvPr/>
            </p:nvSpPr>
            <p:spPr bwMode="auto">
              <a:xfrm>
                <a:off x="4312" y="2266"/>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grpSp>
        <p:grpSp>
          <p:nvGrpSpPr>
            <p:cNvPr id="28" name="Group 623"/>
            <p:cNvGrpSpPr>
              <a:grpSpLocks/>
            </p:cNvGrpSpPr>
            <p:nvPr/>
          </p:nvGrpSpPr>
          <p:grpSpPr bwMode="auto">
            <a:xfrm>
              <a:off x="2160" y="3888"/>
              <a:ext cx="67" cy="75"/>
              <a:chOff x="4279" y="2266"/>
              <a:chExt cx="67" cy="75"/>
            </a:xfrm>
          </p:grpSpPr>
          <p:sp>
            <p:nvSpPr>
              <p:cNvPr id="45568" name="Freeform 624"/>
              <p:cNvSpPr>
                <a:spLocks/>
              </p:cNvSpPr>
              <p:nvPr/>
            </p:nvSpPr>
            <p:spPr bwMode="auto">
              <a:xfrm>
                <a:off x="4283" y="2271"/>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569" name="Freeform 625"/>
              <p:cNvSpPr>
                <a:spLocks/>
              </p:cNvSpPr>
              <p:nvPr/>
            </p:nvSpPr>
            <p:spPr bwMode="auto">
              <a:xfrm>
                <a:off x="4312" y="2304"/>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570" name="Freeform 626"/>
              <p:cNvSpPr>
                <a:spLocks/>
              </p:cNvSpPr>
              <p:nvPr/>
            </p:nvSpPr>
            <p:spPr bwMode="auto">
              <a:xfrm>
                <a:off x="4279" y="2304"/>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571" name="Freeform 627"/>
              <p:cNvSpPr>
                <a:spLocks/>
              </p:cNvSpPr>
              <p:nvPr/>
            </p:nvSpPr>
            <p:spPr bwMode="auto">
              <a:xfrm>
                <a:off x="4279" y="2266"/>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572" name="Freeform 628"/>
              <p:cNvSpPr>
                <a:spLocks/>
              </p:cNvSpPr>
              <p:nvPr/>
            </p:nvSpPr>
            <p:spPr bwMode="auto">
              <a:xfrm>
                <a:off x="4312" y="2266"/>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grpSp>
        <p:grpSp>
          <p:nvGrpSpPr>
            <p:cNvPr id="29" name="Group 629"/>
            <p:cNvGrpSpPr>
              <a:grpSpLocks/>
            </p:cNvGrpSpPr>
            <p:nvPr/>
          </p:nvGrpSpPr>
          <p:grpSpPr bwMode="auto">
            <a:xfrm>
              <a:off x="1728" y="3360"/>
              <a:ext cx="67" cy="75"/>
              <a:chOff x="4279" y="2266"/>
              <a:chExt cx="67" cy="75"/>
            </a:xfrm>
          </p:grpSpPr>
          <p:sp>
            <p:nvSpPr>
              <p:cNvPr id="45563" name="Freeform 630"/>
              <p:cNvSpPr>
                <a:spLocks/>
              </p:cNvSpPr>
              <p:nvPr/>
            </p:nvSpPr>
            <p:spPr bwMode="auto">
              <a:xfrm>
                <a:off x="4283" y="2271"/>
                <a:ext cx="59" cy="65"/>
              </a:xfrm>
              <a:custGeom>
                <a:avLst/>
                <a:gdLst>
                  <a:gd name="T0" fmla="*/ 7 w 176"/>
                  <a:gd name="T1" fmla="*/ 4 h 195"/>
                  <a:gd name="T2" fmla="*/ 6 w 176"/>
                  <a:gd name="T3" fmla="*/ 5 h 195"/>
                  <a:gd name="T4" fmla="*/ 6 w 176"/>
                  <a:gd name="T5" fmla="*/ 5 h 195"/>
                  <a:gd name="T6" fmla="*/ 6 w 176"/>
                  <a:gd name="T7" fmla="*/ 6 h 195"/>
                  <a:gd name="T8" fmla="*/ 5 w 176"/>
                  <a:gd name="T9" fmla="*/ 6 h 195"/>
                  <a:gd name="T10" fmla="*/ 5 w 176"/>
                  <a:gd name="T11" fmla="*/ 7 h 195"/>
                  <a:gd name="T12" fmla="*/ 4 w 176"/>
                  <a:gd name="T13" fmla="*/ 7 h 195"/>
                  <a:gd name="T14" fmla="*/ 4 w 176"/>
                  <a:gd name="T15" fmla="*/ 7 h 195"/>
                  <a:gd name="T16" fmla="*/ 3 w 176"/>
                  <a:gd name="T17" fmla="*/ 7 h 195"/>
                  <a:gd name="T18" fmla="*/ 2 w 176"/>
                  <a:gd name="T19" fmla="*/ 7 h 195"/>
                  <a:gd name="T20" fmla="*/ 2 w 176"/>
                  <a:gd name="T21" fmla="*/ 7 h 195"/>
                  <a:gd name="T22" fmla="*/ 1 w 176"/>
                  <a:gd name="T23" fmla="*/ 6 h 195"/>
                  <a:gd name="T24" fmla="*/ 1 w 176"/>
                  <a:gd name="T25" fmla="*/ 6 h 195"/>
                  <a:gd name="T26" fmla="*/ 0 w 176"/>
                  <a:gd name="T27" fmla="*/ 5 h 195"/>
                  <a:gd name="T28" fmla="*/ 0 w 176"/>
                  <a:gd name="T29" fmla="*/ 5 h 195"/>
                  <a:gd name="T30" fmla="*/ 0 w 176"/>
                  <a:gd name="T31" fmla="*/ 4 h 195"/>
                  <a:gd name="T32" fmla="*/ 0 w 176"/>
                  <a:gd name="T33" fmla="*/ 3 h 195"/>
                  <a:gd name="T34" fmla="*/ 0 w 176"/>
                  <a:gd name="T35" fmla="*/ 3 h 195"/>
                  <a:gd name="T36" fmla="*/ 0 w 176"/>
                  <a:gd name="T37" fmla="*/ 2 h 195"/>
                  <a:gd name="T38" fmla="*/ 1 w 176"/>
                  <a:gd name="T39" fmla="*/ 1 h 195"/>
                  <a:gd name="T40" fmla="*/ 1 w 176"/>
                  <a:gd name="T41" fmla="*/ 1 h 195"/>
                  <a:gd name="T42" fmla="*/ 2 w 176"/>
                  <a:gd name="T43" fmla="*/ 0 h 195"/>
                  <a:gd name="T44" fmla="*/ 2 w 176"/>
                  <a:gd name="T45" fmla="*/ 0 h 195"/>
                  <a:gd name="T46" fmla="*/ 3 w 176"/>
                  <a:gd name="T47" fmla="*/ 0 h 195"/>
                  <a:gd name="T48" fmla="*/ 4 w 176"/>
                  <a:gd name="T49" fmla="*/ 0 h 195"/>
                  <a:gd name="T50" fmla="*/ 4 w 176"/>
                  <a:gd name="T51" fmla="*/ 0 h 195"/>
                  <a:gd name="T52" fmla="*/ 5 w 176"/>
                  <a:gd name="T53" fmla="*/ 0 h 195"/>
                  <a:gd name="T54" fmla="*/ 5 w 176"/>
                  <a:gd name="T55" fmla="*/ 1 h 195"/>
                  <a:gd name="T56" fmla="*/ 6 w 176"/>
                  <a:gd name="T57" fmla="*/ 1 h 195"/>
                  <a:gd name="T58" fmla="*/ 6 w 176"/>
                  <a:gd name="T59" fmla="*/ 2 h 195"/>
                  <a:gd name="T60" fmla="*/ 6 w 176"/>
                  <a:gd name="T61" fmla="*/ 3 h 195"/>
                  <a:gd name="T62" fmla="*/ 7 w 176"/>
                  <a:gd name="T63" fmla="*/ 3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95"/>
                  <a:gd name="T98" fmla="*/ 176 w 176"/>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95">
                    <a:moveTo>
                      <a:pt x="176" y="98"/>
                    </a:moveTo>
                    <a:lnTo>
                      <a:pt x="176" y="107"/>
                    </a:lnTo>
                    <a:lnTo>
                      <a:pt x="175" y="118"/>
                    </a:lnTo>
                    <a:lnTo>
                      <a:pt x="173" y="128"/>
                    </a:lnTo>
                    <a:lnTo>
                      <a:pt x="169" y="136"/>
                    </a:lnTo>
                    <a:lnTo>
                      <a:pt x="166" y="145"/>
                    </a:lnTo>
                    <a:lnTo>
                      <a:pt x="162" y="153"/>
                    </a:lnTo>
                    <a:lnTo>
                      <a:pt x="156" y="160"/>
                    </a:lnTo>
                    <a:lnTo>
                      <a:pt x="151" y="167"/>
                    </a:lnTo>
                    <a:lnTo>
                      <a:pt x="145" y="173"/>
                    </a:lnTo>
                    <a:lnTo>
                      <a:pt x="138" y="179"/>
                    </a:lnTo>
                    <a:lnTo>
                      <a:pt x="131" y="184"/>
                    </a:lnTo>
                    <a:lnTo>
                      <a:pt x="123" y="188"/>
                    </a:lnTo>
                    <a:lnTo>
                      <a:pt x="114" y="191"/>
                    </a:lnTo>
                    <a:lnTo>
                      <a:pt x="106" y="194"/>
                    </a:lnTo>
                    <a:lnTo>
                      <a:pt x="97" y="195"/>
                    </a:lnTo>
                    <a:lnTo>
                      <a:pt x="88" y="195"/>
                    </a:lnTo>
                    <a:lnTo>
                      <a:pt x="79" y="195"/>
                    </a:lnTo>
                    <a:lnTo>
                      <a:pt x="70" y="194"/>
                    </a:lnTo>
                    <a:lnTo>
                      <a:pt x="61" y="191"/>
                    </a:lnTo>
                    <a:lnTo>
                      <a:pt x="53" y="188"/>
                    </a:lnTo>
                    <a:lnTo>
                      <a:pt x="45" y="184"/>
                    </a:lnTo>
                    <a:lnTo>
                      <a:pt x="38" y="179"/>
                    </a:lnTo>
                    <a:lnTo>
                      <a:pt x="31" y="173"/>
                    </a:lnTo>
                    <a:lnTo>
                      <a:pt x="25" y="167"/>
                    </a:lnTo>
                    <a:lnTo>
                      <a:pt x="19" y="160"/>
                    </a:lnTo>
                    <a:lnTo>
                      <a:pt x="14" y="153"/>
                    </a:lnTo>
                    <a:lnTo>
                      <a:pt x="10" y="145"/>
                    </a:lnTo>
                    <a:lnTo>
                      <a:pt x="6" y="136"/>
                    </a:lnTo>
                    <a:lnTo>
                      <a:pt x="3" y="128"/>
                    </a:lnTo>
                    <a:lnTo>
                      <a:pt x="1" y="118"/>
                    </a:lnTo>
                    <a:lnTo>
                      <a:pt x="0" y="107"/>
                    </a:lnTo>
                    <a:lnTo>
                      <a:pt x="0" y="98"/>
                    </a:lnTo>
                    <a:lnTo>
                      <a:pt x="0" y="87"/>
                    </a:lnTo>
                    <a:lnTo>
                      <a:pt x="1" y="78"/>
                    </a:lnTo>
                    <a:lnTo>
                      <a:pt x="3" y="68"/>
                    </a:lnTo>
                    <a:lnTo>
                      <a:pt x="6" y="58"/>
                    </a:lnTo>
                    <a:lnTo>
                      <a:pt x="10" y="50"/>
                    </a:lnTo>
                    <a:lnTo>
                      <a:pt x="14" y="42"/>
                    </a:lnTo>
                    <a:lnTo>
                      <a:pt x="19" y="34"/>
                    </a:lnTo>
                    <a:lnTo>
                      <a:pt x="25" y="27"/>
                    </a:lnTo>
                    <a:lnTo>
                      <a:pt x="31" y="21"/>
                    </a:lnTo>
                    <a:lnTo>
                      <a:pt x="38" y="16"/>
                    </a:lnTo>
                    <a:lnTo>
                      <a:pt x="45" y="12"/>
                    </a:lnTo>
                    <a:lnTo>
                      <a:pt x="53" y="7"/>
                    </a:lnTo>
                    <a:lnTo>
                      <a:pt x="61" y="4"/>
                    </a:lnTo>
                    <a:lnTo>
                      <a:pt x="70" y="2"/>
                    </a:lnTo>
                    <a:lnTo>
                      <a:pt x="79" y="0"/>
                    </a:lnTo>
                    <a:lnTo>
                      <a:pt x="88" y="0"/>
                    </a:lnTo>
                    <a:lnTo>
                      <a:pt x="97" y="0"/>
                    </a:lnTo>
                    <a:lnTo>
                      <a:pt x="106" y="2"/>
                    </a:lnTo>
                    <a:lnTo>
                      <a:pt x="114" y="4"/>
                    </a:lnTo>
                    <a:lnTo>
                      <a:pt x="123" y="7"/>
                    </a:lnTo>
                    <a:lnTo>
                      <a:pt x="131" y="12"/>
                    </a:lnTo>
                    <a:lnTo>
                      <a:pt x="138" y="16"/>
                    </a:lnTo>
                    <a:lnTo>
                      <a:pt x="145" y="21"/>
                    </a:lnTo>
                    <a:lnTo>
                      <a:pt x="151" y="27"/>
                    </a:lnTo>
                    <a:lnTo>
                      <a:pt x="156" y="34"/>
                    </a:lnTo>
                    <a:lnTo>
                      <a:pt x="162" y="42"/>
                    </a:lnTo>
                    <a:lnTo>
                      <a:pt x="166" y="50"/>
                    </a:lnTo>
                    <a:lnTo>
                      <a:pt x="169" y="58"/>
                    </a:lnTo>
                    <a:lnTo>
                      <a:pt x="173" y="68"/>
                    </a:lnTo>
                    <a:lnTo>
                      <a:pt x="175" y="78"/>
                    </a:lnTo>
                    <a:lnTo>
                      <a:pt x="176" y="87"/>
                    </a:lnTo>
                    <a:lnTo>
                      <a:pt x="176" y="98"/>
                    </a:lnTo>
                    <a:close/>
                  </a:path>
                </a:pathLst>
              </a:custGeom>
              <a:solidFill>
                <a:srgbClr val="E87A41"/>
              </a:solidFill>
              <a:ln w="9525">
                <a:noFill/>
                <a:round/>
                <a:headEnd/>
                <a:tailEnd/>
              </a:ln>
            </p:spPr>
            <p:txBody>
              <a:bodyPr/>
              <a:lstStyle/>
              <a:p>
                <a:endParaRPr lang="en-US"/>
              </a:p>
            </p:txBody>
          </p:sp>
          <p:sp>
            <p:nvSpPr>
              <p:cNvPr id="45564" name="Freeform 631"/>
              <p:cNvSpPr>
                <a:spLocks/>
              </p:cNvSpPr>
              <p:nvPr/>
            </p:nvSpPr>
            <p:spPr bwMode="auto">
              <a:xfrm>
                <a:off x="4312" y="2304"/>
                <a:ext cx="34" cy="37"/>
              </a:xfrm>
              <a:custGeom>
                <a:avLst/>
                <a:gdLst>
                  <a:gd name="T0" fmla="*/ 0 w 100"/>
                  <a:gd name="T1" fmla="*/ 4 h 111"/>
                  <a:gd name="T2" fmla="*/ 0 w 100"/>
                  <a:gd name="T3" fmla="*/ 4 h 111"/>
                  <a:gd name="T4" fmla="*/ 0 w 100"/>
                  <a:gd name="T5" fmla="*/ 4 h 111"/>
                  <a:gd name="T6" fmla="*/ 1 w 100"/>
                  <a:gd name="T7" fmla="*/ 4 h 111"/>
                  <a:gd name="T8" fmla="*/ 1 w 100"/>
                  <a:gd name="T9" fmla="*/ 4 h 111"/>
                  <a:gd name="T10" fmla="*/ 1 w 100"/>
                  <a:gd name="T11" fmla="*/ 4 h 111"/>
                  <a:gd name="T12" fmla="*/ 2 w 100"/>
                  <a:gd name="T13" fmla="*/ 4 h 111"/>
                  <a:gd name="T14" fmla="*/ 2 w 100"/>
                  <a:gd name="T15" fmla="*/ 3 h 111"/>
                  <a:gd name="T16" fmla="*/ 2 w 100"/>
                  <a:gd name="T17" fmla="*/ 3 h 111"/>
                  <a:gd name="T18" fmla="*/ 3 w 100"/>
                  <a:gd name="T19" fmla="*/ 3 h 111"/>
                  <a:gd name="T20" fmla="*/ 3 w 100"/>
                  <a:gd name="T21" fmla="*/ 3 h 111"/>
                  <a:gd name="T22" fmla="*/ 3 w 100"/>
                  <a:gd name="T23" fmla="*/ 2 h 111"/>
                  <a:gd name="T24" fmla="*/ 3 w 100"/>
                  <a:gd name="T25" fmla="*/ 2 h 111"/>
                  <a:gd name="T26" fmla="*/ 4 w 100"/>
                  <a:gd name="T27" fmla="*/ 2 h 111"/>
                  <a:gd name="T28" fmla="*/ 4 w 100"/>
                  <a:gd name="T29" fmla="*/ 1 h 111"/>
                  <a:gd name="T30" fmla="*/ 4 w 100"/>
                  <a:gd name="T31" fmla="*/ 1 h 111"/>
                  <a:gd name="T32" fmla="*/ 4 w 100"/>
                  <a:gd name="T33" fmla="*/ 0 h 111"/>
                  <a:gd name="T34" fmla="*/ 4 w 100"/>
                  <a:gd name="T35" fmla="*/ 0 h 111"/>
                  <a:gd name="T36" fmla="*/ 3 w 100"/>
                  <a:gd name="T37" fmla="*/ 0 h 111"/>
                  <a:gd name="T38" fmla="*/ 3 w 100"/>
                  <a:gd name="T39" fmla="*/ 0 h 111"/>
                  <a:gd name="T40" fmla="*/ 3 w 100"/>
                  <a:gd name="T41" fmla="*/ 1 h 111"/>
                  <a:gd name="T42" fmla="*/ 3 w 100"/>
                  <a:gd name="T43" fmla="*/ 1 h 111"/>
                  <a:gd name="T44" fmla="*/ 3 w 100"/>
                  <a:gd name="T45" fmla="*/ 1 h 111"/>
                  <a:gd name="T46" fmla="*/ 3 w 100"/>
                  <a:gd name="T47" fmla="*/ 2 h 111"/>
                  <a:gd name="T48" fmla="*/ 2 w 100"/>
                  <a:gd name="T49" fmla="*/ 2 h 111"/>
                  <a:gd name="T50" fmla="*/ 2 w 100"/>
                  <a:gd name="T51" fmla="*/ 2 h 111"/>
                  <a:gd name="T52" fmla="*/ 2 w 100"/>
                  <a:gd name="T53" fmla="*/ 2 h 111"/>
                  <a:gd name="T54" fmla="*/ 2 w 100"/>
                  <a:gd name="T55" fmla="*/ 2 h 111"/>
                  <a:gd name="T56" fmla="*/ 2 w 100"/>
                  <a:gd name="T57" fmla="*/ 3 h 111"/>
                  <a:gd name="T58" fmla="*/ 1 w 100"/>
                  <a:gd name="T59" fmla="*/ 3 h 111"/>
                  <a:gd name="T60" fmla="*/ 1 w 100"/>
                  <a:gd name="T61" fmla="*/ 3 h 111"/>
                  <a:gd name="T62" fmla="*/ 1 w 100"/>
                  <a:gd name="T63" fmla="*/ 3 h 111"/>
                  <a:gd name="T64" fmla="*/ 1 w 100"/>
                  <a:gd name="T65" fmla="*/ 3 h 111"/>
                  <a:gd name="T66" fmla="*/ 0 w 100"/>
                  <a:gd name="T67" fmla="*/ 3 h 111"/>
                  <a:gd name="T68" fmla="*/ 0 w 100"/>
                  <a:gd name="T69" fmla="*/ 3 h 111"/>
                  <a:gd name="T70" fmla="*/ 0 w 100"/>
                  <a:gd name="T71" fmla="*/ 3 h 111"/>
                  <a:gd name="T72" fmla="*/ 0 w 100"/>
                  <a:gd name="T73" fmla="*/ 4 h 111"/>
                  <a:gd name="T74" fmla="*/ 0 w 100"/>
                  <a:gd name="T75" fmla="*/ 4 h 111"/>
                  <a:gd name="T76" fmla="*/ 0 w 100"/>
                  <a:gd name="T77" fmla="*/ 4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111"/>
                    </a:moveTo>
                    <a:lnTo>
                      <a:pt x="0" y="111"/>
                    </a:lnTo>
                    <a:lnTo>
                      <a:pt x="10" y="110"/>
                    </a:lnTo>
                    <a:lnTo>
                      <a:pt x="21" y="109"/>
                    </a:lnTo>
                    <a:lnTo>
                      <a:pt x="31" y="107"/>
                    </a:lnTo>
                    <a:lnTo>
                      <a:pt x="39" y="103"/>
                    </a:lnTo>
                    <a:lnTo>
                      <a:pt x="48" y="98"/>
                    </a:lnTo>
                    <a:lnTo>
                      <a:pt x="57" y="92"/>
                    </a:lnTo>
                    <a:lnTo>
                      <a:pt x="64" y="86"/>
                    </a:lnTo>
                    <a:lnTo>
                      <a:pt x="72" y="79"/>
                    </a:lnTo>
                    <a:lnTo>
                      <a:pt x="78" y="71"/>
                    </a:lnTo>
                    <a:lnTo>
                      <a:pt x="84" y="62"/>
                    </a:lnTo>
                    <a:lnTo>
                      <a:pt x="89" y="54"/>
                    </a:lnTo>
                    <a:lnTo>
                      <a:pt x="92" y="43"/>
                    </a:lnTo>
                    <a:lnTo>
                      <a:pt x="95" y="33"/>
                    </a:lnTo>
                    <a:lnTo>
                      <a:pt x="99" y="23"/>
                    </a:lnTo>
                    <a:lnTo>
                      <a:pt x="100" y="11"/>
                    </a:lnTo>
                    <a:lnTo>
                      <a:pt x="100" y="0"/>
                    </a:lnTo>
                    <a:lnTo>
                      <a:pt x="76" y="0"/>
                    </a:lnTo>
                    <a:lnTo>
                      <a:pt x="76" y="8"/>
                    </a:lnTo>
                    <a:lnTo>
                      <a:pt x="75" y="17"/>
                    </a:lnTo>
                    <a:lnTo>
                      <a:pt x="73" y="25"/>
                    </a:lnTo>
                    <a:lnTo>
                      <a:pt x="71" y="33"/>
                    </a:lnTo>
                    <a:lnTo>
                      <a:pt x="67" y="41"/>
                    </a:lnTo>
                    <a:lnTo>
                      <a:pt x="63" y="48"/>
                    </a:lnTo>
                    <a:lnTo>
                      <a:pt x="59" y="54"/>
                    </a:lnTo>
                    <a:lnTo>
                      <a:pt x="54" y="60"/>
                    </a:lnTo>
                    <a:lnTo>
                      <a:pt x="49" y="66"/>
                    </a:lnTo>
                    <a:lnTo>
                      <a:pt x="44" y="71"/>
                    </a:lnTo>
                    <a:lnTo>
                      <a:pt x="37" y="74"/>
                    </a:lnTo>
                    <a:lnTo>
                      <a:pt x="31" y="78"/>
                    </a:lnTo>
                    <a:lnTo>
                      <a:pt x="23" y="80"/>
                    </a:lnTo>
                    <a:lnTo>
                      <a:pt x="16" y="83"/>
                    </a:lnTo>
                    <a:lnTo>
                      <a:pt x="8" y="84"/>
                    </a:lnTo>
                    <a:lnTo>
                      <a:pt x="0" y="84"/>
                    </a:lnTo>
                    <a:lnTo>
                      <a:pt x="0" y="111"/>
                    </a:lnTo>
                    <a:close/>
                  </a:path>
                </a:pathLst>
              </a:custGeom>
              <a:solidFill>
                <a:srgbClr val="1F1A17"/>
              </a:solidFill>
              <a:ln w="9525">
                <a:noFill/>
                <a:round/>
                <a:headEnd/>
                <a:tailEnd/>
              </a:ln>
            </p:spPr>
            <p:txBody>
              <a:bodyPr/>
              <a:lstStyle/>
              <a:p>
                <a:endParaRPr lang="en-US"/>
              </a:p>
            </p:txBody>
          </p:sp>
          <p:sp>
            <p:nvSpPr>
              <p:cNvPr id="45565" name="Freeform 632"/>
              <p:cNvSpPr>
                <a:spLocks/>
              </p:cNvSpPr>
              <p:nvPr/>
            </p:nvSpPr>
            <p:spPr bwMode="auto">
              <a:xfrm>
                <a:off x="4279" y="2304"/>
                <a:ext cx="33" cy="37"/>
              </a:xfrm>
              <a:custGeom>
                <a:avLst/>
                <a:gdLst>
                  <a:gd name="T0" fmla="*/ 0 w 100"/>
                  <a:gd name="T1" fmla="*/ 0 h 111"/>
                  <a:gd name="T2" fmla="*/ 0 w 100"/>
                  <a:gd name="T3" fmla="*/ 0 h 111"/>
                  <a:gd name="T4" fmla="*/ 0 w 100"/>
                  <a:gd name="T5" fmla="*/ 0 h 111"/>
                  <a:gd name="T6" fmla="*/ 0 w 100"/>
                  <a:gd name="T7" fmla="*/ 1 h 111"/>
                  <a:gd name="T8" fmla="*/ 0 w 100"/>
                  <a:gd name="T9" fmla="*/ 1 h 111"/>
                  <a:gd name="T10" fmla="*/ 0 w 100"/>
                  <a:gd name="T11" fmla="*/ 2 h 111"/>
                  <a:gd name="T12" fmla="*/ 0 w 100"/>
                  <a:gd name="T13" fmla="*/ 2 h 111"/>
                  <a:gd name="T14" fmla="*/ 1 w 100"/>
                  <a:gd name="T15" fmla="*/ 2 h 111"/>
                  <a:gd name="T16" fmla="*/ 1 w 100"/>
                  <a:gd name="T17" fmla="*/ 3 h 111"/>
                  <a:gd name="T18" fmla="*/ 1 w 100"/>
                  <a:gd name="T19" fmla="*/ 3 h 111"/>
                  <a:gd name="T20" fmla="*/ 1 w 100"/>
                  <a:gd name="T21" fmla="*/ 3 h 111"/>
                  <a:gd name="T22" fmla="*/ 2 w 100"/>
                  <a:gd name="T23" fmla="*/ 3 h 111"/>
                  <a:gd name="T24" fmla="*/ 2 w 100"/>
                  <a:gd name="T25" fmla="*/ 4 h 111"/>
                  <a:gd name="T26" fmla="*/ 2 w 100"/>
                  <a:gd name="T27" fmla="*/ 4 h 111"/>
                  <a:gd name="T28" fmla="*/ 3 w 100"/>
                  <a:gd name="T29" fmla="*/ 4 h 111"/>
                  <a:gd name="T30" fmla="*/ 3 w 100"/>
                  <a:gd name="T31" fmla="*/ 4 h 111"/>
                  <a:gd name="T32" fmla="*/ 3 w 100"/>
                  <a:gd name="T33" fmla="*/ 4 h 111"/>
                  <a:gd name="T34" fmla="*/ 4 w 100"/>
                  <a:gd name="T35" fmla="*/ 4 h 111"/>
                  <a:gd name="T36" fmla="*/ 4 w 100"/>
                  <a:gd name="T37" fmla="*/ 3 h 111"/>
                  <a:gd name="T38" fmla="*/ 3 w 100"/>
                  <a:gd name="T39" fmla="*/ 3 h 111"/>
                  <a:gd name="T40" fmla="*/ 3 w 100"/>
                  <a:gd name="T41" fmla="*/ 3 h 111"/>
                  <a:gd name="T42" fmla="*/ 3 w 100"/>
                  <a:gd name="T43" fmla="*/ 3 h 111"/>
                  <a:gd name="T44" fmla="*/ 3 w 100"/>
                  <a:gd name="T45" fmla="*/ 3 h 111"/>
                  <a:gd name="T46" fmla="*/ 2 w 100"/>
                  <a:gd name="T47" fmla="*/ 3 h 111"/>
                  <a:gd name="T48" fmla="*/ 2 w 100"/>
                  <a:gd name="T49" fmla="*/ 3 h 111"/>
                  <a:gd name="T50" fmla="*/ 2 w 100"/>
                  <a:gd name="T51" fmla="*/ 2 h 111"/>
                  <a:gd name="T52" fmla="*/ 2 w 100"/>
                  <a:gd name="T53" fmla="*/ 2 h 111"/>
                  <a:gd name="T54" fmla="*/ 2 w 100"/>
                  <a:gd name="T55" fmla="*/ 2 h 111"/>
                  <a:gd name="T56" fmla="*/ 1 w 100"/>
                  <a:gd name="T57" fmla="*/ 2 h 111"/>
                  <a:gd name="T58" fmla="*/ 1 w 100"/>
                  <a:gd name="T59" fmla="*/ 2 h 111"/>
                  <a:gd name="T60" fmla="*/ 1 w 100"/>
                  <a:gd name="T61" fmla="*/ 1 h 111"/>
                  <a:gd name="T62" fmla="*/ 1 w 100"/>
                  <a:gd name="T63" fmla="*/ 1 h 111"/>
                  <a:gd name="T64" fmla="*/ 1 w 100"/>
                  <a:gd name="T65" fmla="*/ 1 h 111"/>
                  <a:gd name="T66" fmla="*/ 1 w 100"/>
                  <a:gd name="T67" fmla="*/ 0 h 111"/>
                  <a:gd name="T68" fmla="*/ 1 w 100"/>
                  <a:gd name="T69" fmla="*/ 0 h 111"/>
                  <a:gd name="T70" fmla="*/ 1 w 100"/>
                  <a:gd name="T71" fmla="*/ 0 h 111"/>
                  <a:gd name="T72" fmla="*/ 0 w 100"/>
                  <a:gd name="T73" fmla="*/ 0 h 111"/>
                  <a:gd name="T74" fmla="*/ 0 w 100"/>
                  <a:gd name="T75" fmla="*/ 0 h 111"/>
                  <a:gd name="T76" fmla="*/ 0 w 100"/>
                  <a:gd name="T77" fmla="*/ 0 h 1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1"/>
                  <a:gd name="T119" fmla="*/ 100 w 100"/>
                  <a:gd name="T120" fmla="*/ 111 h 1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1">
                    <a:moveTo>
                      <a:pt x="0" y="0"/>
                    </a:moveTo>
                    <a:lnTo>
                      <a:pt x="0" y="0"/>
                    </a:lnTo>
                    <a:lnTo>
                      <a:pt x="0" y="11"/>
                    </a:lnTo>
                    <a:lnTo>
                      <a:pt x="2" y="23"/>
                    </a:lnTo>
                    <a:lnTo>
                      <a:pt x="4" y="33"/>
                    </a:lnTo>
                    <a:lnTo>
                      <a:pt x="8" y="43"/>
                    </a:lnTo>
                    <a:lnTo>
                      <a:pt x="12" y="54"/>
                    </a:lnTo>
                    <a:lnTo>
                      <a:pt x="16" y="62"/>
                    </a:lnTo>
                    <a:lnTo>
                      <a:pt x="22" y="71"/>
                    </a:lnTo>
                    <a:lnTo>
                      <a:pt x="28" y="79"/>
                    </a:lnTo>
                    <a:lnTo>
                      <a:pt x="36" y="86"/>
                    </a:lnTo>
                    <a:lnTo>
                      <a:pt x="43" y="92"/>
                    </a:lnTo>
                    <a:lnTo>
                      <a:pt x="52" y="98"/>
                    </a:lnTo>
                    <a:lnTo>
                      <a:pt x="60" y="103"/>
                    </a:lnTo>
                    <a:lnTo>
                      <a:pt x="70" y="107"/>
                    </a:lnTo>
                    <a:lnTo>
                      <a:pt x="80" y="109"/>
                    </a:lnTo>
                    <a:lnTo>
                      <a:pt x="90" y="110"/>
                    </a:lnTo>
                    <a:lnTo>
                      <a:pt x="100" y="111"/>
                    </a:lnTo>
                    <a:lnTo>
                      <a:pt x="100" y="84"/>
                    </a:lnTo>
                    <a:lnTo>
                      <a:pt x="92" y="84"/>
                    </a:lnTo>
                    <a:lnTo>
                      <a:pt x="84" y="83"/>
                    </a:lnTo>
                    <a:lnTo>
                      <a:pt x="77" y="80"/>
                    </a:lnTo>
                    <a:lnTo>
                      <a:pt x="69" y="78"/>
                    </a:lnTo>
                    <a:lnTo>
                      <a:pt x="63" y="74"/>
                    </a:lnTo>
                    <a:lnTo>
                      <a:pt x="56" y="71"/>
                    </a:lnTo>
                    <a:lnTo>
                      <a:pt x="51" y="66"/>
                    </a:lnTo>
                    <a:lnTo>
                      <a:pt x="45" y="60"/>
                    </a:lnTo>
                    <a:lnTo>
                      <a:pt x="41" y="54"/>
                    </a:lnTo>
                    <a:lnTo>
                      <a:pt x="37" y="48"/>
                    </a:lnTo>
                    <a:lnTo>
                      <a:pt x="32" y="41"/>
                    </a:lnTo>
                    <a:lnTo>
                      <a:pt x="29" y="33"/>
                    </a:lnTo>
                    <a:lnTo>
                      <a:pt x="27" y="25"/>
                    </a:lnTo>
                    <a:lnTo>
                      <a:pt x="25" y="17"/>
                    </a:lnTo>
                    <a:lnTo>
                      <a:pt x="24" y="8"/>
                    </a:lnTo>
                    <a:lnTo>
                      <a:pt x="24" y="0"/>
                    </a:lnTo>
                    <a:lnTo>
                      <a:pt x="0" y="0"/>
                    </a:lnTo>
                    <a:close/>
                  </a:path>
                </a:pathLst>
              </a:custGeom>
              <a:solidFill>
                <a:srgbClr val="1F1A17"/>
              </a:solidFill>
              <a:ln w="9525">
                <a:noFill/>
                <a:round/>
                <a:headEnd/>
                <a:tailEnd/>
              </a:ln>
            </p:spPr>
            <p:txBody>
              <a:bodyPr/>
              <a:lstStyle/>
              <a:p>
                <a:endParaRPr lang="en-US"/>
              </a:p>
            </p:txBody>
          </p:sp>
          <p:sp>
            <p:nvSpPr>
              <p:cNvPr id="45566" name="Freeform 633"/>
              <p:cNvSpPr>
                <a:spLocks/>
              </p:cNvSpPr>
              <p:nvPr/>
            </p:nvSpPr>
            <p:spPr bwMode="auto">
              <a:xfrm>
                <a:off x="4279" y="2266"/>
                <a:ext cx="33" cy="38"/>
              </a:xfrm>
              <a:custGeom>
                <a:avLst/>
                <a:gdLst>
                  <a:gd name="T0" fmla="*/ 4 w 100"/>
                  <a:gd name="T1" fmla="*/ 0 h 112"/>
                  <a:gd name="T2" fmla="*/ 4 w 100"/>
                  <a:gd name="T3" fmla="*/ 0 h 112"/>
                  <a:gd name="T4" fmla="*/ 3 w 100"/>
                  <a:gd name="T5" fmla="*/ 0 h 112"/>
                  <a:gd name="T6" fmla="*/ 3 w 100"/>
                  <a:gd name="T7" fmla="*/ 0 h 112"/>
                  <a:gd name="T8" fmla="*/ 3 w 100"/>
                  <a:gd name="T9" fmla="*/ 0 h 112"/>
                  <a:gd name="T10" fmla="*/ 2 w 100"/>
                  <a:gd name="T11" fmla="*/ 0 h 112"/>
                  <a:gd name="T12" fmla="*/ 2 w 100"/>
                  <a:gd name="T13" fmla="*/ 1 h 112"/>
                  <a:gd name="T14" fmla="*/ 2 w 100"/>
                  <a:gd name="T15" fmla="*/ 1 h 112"/>
                  <a:gd name="T16" fmla="*/ 1 w 100"/>
                  <a:gd name="T17" fmla="*/ 1 h 112"/>
                  <a:gd name="T18" fmla="*/ 1 w 100"/>
                  <a:gd name="T19" fmla="*/ 1 h 112"/>
                  <a:gd name="T20" fmla="*/ 1 w 100"/>
                  <a:gd name="T21" fmla="*/ 2 h 112"/>
                  <a:gd name="T22" fmla="*/ 1 w 100"/>
                  <a:gd name="T23" fmla="*/ 2 h 112"/>
                  <a:gd name="T24" fmla="*/ 0 w 100"/>
                  <a:gd name="T25" fmla="*/ 2 h 112"/>
                  <a:gd name="T26" fmla="*/ 0 w 100"/>
                  <a:gd name="T27" fmla="*/ 3 h 112"/>
                  <a:gd name="T28" fmla="*/ 0 w 100"/>
                  <a:gd name="T29" fmla="*/ 3 h 112"/>
                  <a:gd name="T30" fmla="*/ 0 w 100"/>
                  <a:gd name="T31" fmla="*/ 3 h 112"/>
                  <a:gd name="T32" fmla="*/ 0 w 100"/>
                  <a:gd name="T33" fmla="*/ 4 h 112"/>
                  <a:gd name="T34" fmla="*/ 0 w 100"/>
                  <a:gd name="T35" fmla="*/ 4 h 112"/>
                  <a:gd name="T36" fmla="*/ 1 w 100"/>
                  <a:gd name="T37" fmla="*/ 4 h 112"/>
                  <a:gd name="T38" fmla="*/ 1 w 100"/>
                  <a:gd name="T39" fmla="*/ 4 h 112"/>
                  <a:gd name="T40" fmla="*/ 1 w 100"/>
                  <a:gd name="T41" fmla="*/ 4 h 112"/>
                  <a:gd name="T42" fmla="*/ 1 w 100"/>
                  <a:gd name="T43" fmla="*/ 3 h 112"/>
                  <a:gd name="T44" fmla="*/ 1 w 100"/>
                  <a:gd name="T45" fmla="*/ 3 h 112"/>
                  <a:gd name="T46" fmla="*/ 1 w 100"/>
                  <a:gd name="T47" fmla="*/ 3 h 112"/>
                  <a:gd name="T48" fmla="*/ 1 w 100"/>
                  <a:gd name="T49" fmla="*/ 2 h 112"/>
                  <a:gd name="T50" fmla="*/ 2 w 100"/>
                  <a:gd name="T51" fmla="*/ 2 h 112"/>
                  <a:gd name="T52" fmla="*/ 2 w 100"/>
                  <a:gd name="T53" fmla="*/ 2 h 112"/>
                  <a:gd name="T54" fmla="*/ 2 w 100"/>
                  <a:gd name="T55" fmla="*/ 2 h 112"/>
                  <a:gd name="T56" fmla="*/ 2 w 100"/>
                  <a:gd name="T57" fmla="*/ 2 h 112"/>
                  <a:gd name="T58" fmla="*/ 2 w 100"/>
                  <a:gd name="T59" fmla="*/ 1 h 112"/>
                  <a:gd name="T60" fmla="*/ 3 w 100"/>
                  <a:gd name="T61" fmla="*/ 1 h 112"/>
                  <a:gd name="T62" fmla="*/ 3 w 100"/>
                  <a:gd name="T63" fmla="*/ 1 h 112"/>
                  <a:gd name="T64" fmla="*/ 3 w 100"/>
                  <a:gd name="T65" fmla="*/ 1 h 112"/>
                  <a:gd name="T66" fmla="*/ 3 w 100"/>
                  <a:gd name="T67" fmla="*/ 1 h 112"/>
                  <a:gd name="T68" fmla="*/ 4 w 100"/>
                  <a:gd name="T69" fmla="*/ 1 h 112"/>
                  <a:gd name="T70" fmla="*/ 4 w 100"/>
                  <a:gd name="T71" fmla="*/ 1 h 112"/>
                  <a:gd name="T72" fmla="*/ 4 w 100"/>
                  <a:gd name="T73" fmla="*/ 0 h 112"/>
                  <a:gd name="T74" fmla="*/ 4 w 100"/>
                  <a:gd name="T75" fmla="*/ 0 h 112"/>
                  <a:gd name="T76" fmla="*/ 4 w 100"/>
                  <a:gd name="T77" fmla="*/ 0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0"/>
                    </a:moveTo>
                    <a:lnTo>
                      <a:pt x="100" y="0"/>
                    </a:lnTo>
                    <a:lnTo>
                      <a:pt x="90" y="0"/>
                    </a:lnTo>
                    <a:lnTo>
                      <a:pt x="80" y="3"/>
                    </a:lnTo>
                    <a:lnTo>
                      <a:pt x="70" y="5"/>
                    </a:lnTo>
                    <a:lnTo>
                      <a:pt x="60" y="9"/>
                    </a:lnTo>
                    <a:lnTo>
                      <a:pt x="52" y="14"/>
                    </a:lnTo>
                    <a:lnTo>
                      <a:pt x="43" y="18"/>
                    </a:lnTo>
                    <a:lnTo>
                      <a:pt x="36" y="26"/>
                    </a:lnTo>
                    <a:lnTo>
                      <a:pt x="28" y="32"/>
                    </a:lnTo>
                    <a:lnTo>
                      <a:pt x="22" y="40"/>
                    </a:lnTo>
                    <a:lnTo>
                      <a:pt x="16" y="48"/>
                    </a:lnTo>
                    <a:lnTo>
                      <a:pt x="12" y="58"/>
                    </a:lnTo>
                    <a:lnTo>
                      <a:pt x="8" y="68"/>
                    </a:lnTo>
                    <a:lnTo>
                      <a:pt x="4" y="78"/>
                    </a:lnTo>
                    <a:lnTo>
                      <a:pt x="2" y="89"/>
                    </a:lnTo>
                    <a:lnTo>
                      <a:pt x="0" y="100"/>
                    </a:lnTo>
                    <a:lnTo>
                      <a:pt x="0" y="112"/>
                    </a:lnTo>
                    <a:lnTo>
                      <a:pt x="24" y="112"/>
                    </a:lnTo>
                    <a:lnTo>
                      <a:pt x="24" y="102"/>
                    </a:lnTo>
                    <a:lnTo>
                      <a:pt x="25" y="94"/>
                    </a:lnTo>
                    <a:lnTo>
                      <a:pt x="27" y="86"/>
                    </a:lnTo>
                    <a:lnTo>
                      <a:pt x="29" y="77"/>
                    </a:lnTo>
                    <a:lnTo>
                      <a:pt x="32" y="70"/>
                    </a:lnTo>
                    <a:lnTo>
                      <a:pt x="37" y="64"/>
                    </a:lnTo>
                    <a:lnTo>
                      <a:pt x="41" y="57"/>
                    </a:lnTo>
                    <a:lnTo>
                      <a:pt x="45" y="51"/>
                    </a:lnTo>
                    <a:lnTo>
                      <a:pt x="51" y="46"/>
                    </a:lnTo>
                    <a:lnTo>
                      <a:pt x="56" y="41"/>
                    </a:lnTo>
                    <a:lnTo>
                      <a:pt x="63" y="36"/>
                    </a:lnTo>
                    <a:lnTo>
                      <a:pt x="69" y="34"/>
                    </a:lnTo>
                    <a:lnTo>
                      <a:pt x="77" y="30"/>
                    </a:lnTo>
                    <a:lnTo>
                      <a:pt x="84" y="29"/>
                    </a:lnTo>
                    <a:lnTo>
                      <a:pt x="92" y="28"/>
                    </a:lnTo>
                    <a:lnTo>
                      <a:pt x="100" y="27"/>
                    </a:lnTo>
                    <a:lnTo>
                      <a:pt x="100" y="0"/>
                    </a:lnTo>
                    <a:close/>
                  </a:path>
                </a:pathLst>
              </a:custGeom>
              <a:solidFill>
                <a:srgbClr val="1F1A17"/>
              </a:solidFill>
              <a:ln w="9525">
                <a:noFill/>
                <a:round/>
                <a:headEnd/>
                <a:tailEnd/>
              </a:ln>
            </p:spPr>
            <p:txBody>
              <a:bodyPr/>
              <a:lstStyle/>
              <a:p>
                <a:endParaRPr lang="en-US"/>
              </a:p>
            </p:txBody>
          </p:sp>
          <p:sp>
            <p:nvSpPr>
              <p:cNvPr id="45567" name="Freeform 634"/>
              <p:cNvSpPr>
                <a:spLocks/>
              </p:cNvSpPr>
              <p:nvPr/>
            </p:nvSpPr>
            <p:spPr bwMode="auto">
              <a:xfrm>
                <a:off x="4312" y="2266"/>
                <a:ext cx="34" cy="38"/>
              </a:xfrm>
              <a:custGeom>
                <a:avLst/>
                <a:gdLst>
                  <a:gd name="T0" fmla="*/ 4 w 100"/>
                  <a:gd name="T1" fmla="*/ 4 h 112"/>
                  <a:gd name="T2" fmla="*/ 4 w 100"/>
                  <a:gd name="T3" fmla="*/ 4 h 112"/>
                  <a:gd name="T4" fmla="*/ 4 w 100"/>
                  <a:gd name="T5" fmla="*/ 4 h 112"/>
                  <a:gd name="T6" fmla="*/ 4 w 100"/>
                  <a:gd name="T7" fmla="*/ 3 h 112"/>
                  <a:gd name="T8" fmla="*/ 4 w 100"/>
                  <a:gd name="T9" fmla="*/ 3 h 112"/>
                  <a:gd name="T10" fmla="*/ 4 w 100"/>
                  <a:gd name="T11" fmla="*/ 3 h 112"/>
                  <a:gd name="T12" fmla="*/ 3 w 100"/>
                  <a:gd name="T13" fmla="*/ 2 h 112"/>
                  <a:gd name="T14" fmla="*/ 3 w 100"/>
                  <a:gd name="T15" fmla="*/ 2 h 112"/>
                  <a:gd name="T16" fmla="*/ 3 w 100"/>
                  <a:gd name="T17" fmla="*/ 2 h 112"/>
                  <a:gd name="T18" fmla="*/ 3 w 100"/>
                  <a:gd name="T19" fmla="*/ 1 h 112"/>
                  <a:gd name="T20" fmla="*/ 2 w 100"/>
                  <a:gd name="T21" fmla="*/ 1 h 112"/>
                  <a:gd name="T22" fmla="*/ 2 w 100"/>
                  <a:gd name="T23" fmla="*/ 1 h 112"/>
                  <a:gd name="T24" fmla="*/ 2 w 100"/>
                  <a:gd name="T25" fmla="*/ 1 h 112"/>
                  <a:gd name="T26" fmla="*/ 1 w 100"/>
                  <a:gd name="T27" fmla="*/ 0 h 112"/>
                  <a:gd name="T28" fmla="*/ 1 w 100"/>
                  <a:gd name="T29" fmla="*/ 0 h 112"/>
                  <a:gd name="T30" fmla="*/ 1 w 100"/>
                  <a:gd name="T31" fmla="*/ 0 h 112"/>
                  <a:gd name="T32" fmla="*/ 0 w 100"/>
                  <a:gd name="T33" fmla="*/ 0 h 112"/>
                  <a:gd name="T34" fmla="*/ 0 w 100"/>
                  <a:gd name="T35" fmla="*/ 0 h 112"/>
                  <a:gd name="T36" fmla="*/ 0 w 100"/>
                  <a:gd name="T37" fmla="*/ 1 h 112"/>
                  <a:gd name="T38" fmla="*/ 0 w 100"/>
                  <a:gd name="T39" fmla="*/ 1 h 112"/>
                  <a:gd name="T40" fmla="*/ 1 w 100"/>
                  <a:gd name="T41" fmla="*/ 1 h 112"/>
                  <a:gd name="T42" fmla="*/ 1 w 100"/>
                  <a:gd name="T43" fmla="*/ 1 h 112"/>
                  <a:gd name="T44" fmla="*/ 1 w 100"/>
                  <a:gd name="T45" fmla="*/ 1 h 112"/>
                  <a:gd name="T46" fmla="*/ 1 w 100"/>
                  <a:gd name="T47" fmla="*/ 1 h 112"/>
                  <a:gd name="T48" fmla="*/ 2 w 100"/>
                  <a:gd name="T49" fmla="*/ 2 h 112"/>
                  <a:gd name="T50" fmla="*/ 2 w 100"/>
                  <a:gd name="T51" fmla="*/ 2 h 112"/>
                  <a:gd name="T52" fmla="*/ 2 w 100"/>
                  <a:gd name="T53" fmla="*/ 2 h 112"/>
                  <a:gd name="T54" fmla="*/ 2 w 100"/>
                  <a:gd name="T55" fmla="*/ 2 h 112"/>
                  <a:gd name="T56" fmla="*/ 2 w 100"/>
                  <a:gd name="T57" fmla="*/ 2 h 112"/>
                  <a:gd name="T58" fmla="*/ 3 w 100"/>
                  <a:gd name="T59" fmla="*/ 3 h 112"/>
                  <a:gd name="T60" fmla="*/ 3 w 100"/>
                  <a:gd name="T61" fmla="*/ 3 h 112"/>
                  <a:gd name="T62" fmla="*/ 3 w 100"/>
                  <a:gd name="T63" fmla="*/ 3 h 112"/>
                  <a:gd name="T64" fmla="*/ 3 w 100"/>
                  <a:gd name="T65" fmla="*/ 4 h 112"/>
                  <a:gd name="T66" fmla="*/ 3 w 100"/>
                  <a:gd name="T67" fmla="*/ 4 h 112"/>
                  <a:gd name="T68" fmla="*/ 3 w 100"/>
                  <a:gd name="T69" fmla="*/ 4 h 112"/>
                  <a:gd name="T70" fmla="*/ 3 w 100"/>
                  <a:gd name="T71" fmla="*/ 4 h 112"/>
                  <a:gd name="T72" fmla="*/ 4 w 100"/>
                  <a:gd name="T73" fmla="*/ 4 h 112"/>
                  <a:gd name="T74" fmla="*/ 4 w 100"/>
                  <a:gd name="T75" fmla="*/ 4 h 112"/>
                  <a:gd name="T76" fmla="*/ 4 w 100"/>
                  <a:gd name="T77" fmla="*/ 4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112"/>
                  <a:gd name="T119" fmla="*/ 100 w 100"/>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112">
                    <a:moveTo>
                      <a:pt x="100" y="112"/>
                    </a:moveTo>
                    <a:lnTo>
                      <a:pt x="100" y="112"/>
                    </a:lnTo>
                    <a:lnTo>
                      <a:pt x="100" y="100"/>
                    </a:lnTo>
                    <a:lnTo>
                      <a:pt x="99" y="89"/>
                    </a:lnTo>
                    <a:lnTo>
                      <a:pt x="95" y="78"/>
                    </a:lnTo>
                    <a:lnTo>
                      <a:pt x="92" y="68"/>
                    </a:lnTo>
                    <a:lnTo>
                      <a:pt x="89" y="58"/>
                    </a:lnTo>
                    <a:lnTo>
                      <a:pt x="84" y="48"/>
                    </a:lnTo>
                    <a:lnTo>
                      <a:pt x="78" y="40"/>
                    </a:lnTo>
                    <a:lnTo>
                      <a:pt x="72" y="32"/>
                    </a:lnTo>
                    <a:lnTo>
                      <a:pt x="64" y="26"/>
                    </a:lnTo>
                    <a:lnTo>
                      <a:pt x="57" y="18"/>
                    </a:lnTo>
                    <a:lnTo>
                      <a:pt x="48" y="14"/>
                    </a:lnTo>
                    <a:lnTo>
                      <a:pt x="39" y="9"/>
                    </a:lnTo>
                    <a:lnTo>
                      <a:pt x="31" y="5"/>
                    </a:lnTo>
                    <a:lnTo>
                      <a:pt x="21" y="3"/>
                    </a:lnTo>
                    <a:lnTo>
                      <a:pt x="10" y="0"/>
                    </a:lnTo>
                    <a:lnTo>
                      <a:pt x="0" y="0"/>
                    </a:lnTo>
                    <a:lnTo>
                      <a:pt x="0" y="27"/>
                    </a:lnTo>
                    <a:lnTo>
                      <a:pt x="8" y="28"/>
                    </a:lnTo>
                    <a:lnTo>
                      <a:pt x="16" y="29"/>
                    </a:lnTo>
                    <a:lnTo>
                      <a:pt x="23" y="30"/>
                    </a:lnTo>
                    <a:lnTo>
                      <a:pt x="31" y="34"/>
                    </a:lnTo>
                    <a:lnTo>
                      <a:pt x="37" y="36"/>
                    </a:lnTo>
                    <a:lnTo>
                      <a:pt x="44" y="41"/>
                    </a:lnTo>
                    <a:lnTo>
                      <a:pt x="49" y="46"/>
                    </a:lnTo>
                    <a:lnTo>
                      <a:pt x="54" y="51"/>
                    </a:lnTo>
                    <a:lnTo>
                      <a:pt x="59" y="57"/>
                    </a:lnTo>
                    <a:lnTo>
                      <a:pt x="63" y="64"/>
                    </a:lnTo>
                    <a:lnTo>
                      <a:pt x="67" y="70"/>
                    </a:lnTo>
                    <a:lnTo>
                      <a:pt x="71" y="77"/>
                    </a:lnTo>
                    <a:lnTo>
                      <a:pt x="73" y="86"/>
                    </a:lnTo>
                    <a:lnTo>
                      <a:pt x="75" y="94"/>
                    </a:lnTo>
                    <a:lnTo>
                      <a:pt x="76" y="102"/>
                    </a:lnTo>
                    <a:lnTo>
                      <a:pt x="76" y="112"/>
                    </a:lnTo>
                    <a:lnTo>
                      <a:pt x="100" y="112"/>
                    </a:lnTo>
                    <a:close/>
                  </a:path>
                </a:pathLst>
              </a:custGeom>
              <a:solidFill>
                <a:srgbClr val="1F1A17"/>
              </a:solidFill>
              <a:ln w="9525">
                <a:noFill/>
                <a:round/>
                <a:headEnd/>
                <a:tailEnd/>
              </a:ln>
            </p:spPr>
            <p:txBody>
              <a:bodyPr/>
              <a:lstStyle/>
              <a:p>
                <a:endParaRPr lang="en-US"/>
              </a:p>
            </p:txBody>
          </p:sp>
        </p:grpSp>
      </p:grpSp>
      <p:sp>
        <p:nvSpPr>
          <p:cNvPr id="45059" name="Text Box 635"/>
          <p:cNvSpPr txBox="1">
            <a:spLocks noChangeArrowheads="1"/>
          </p:cNvSpPr>
          <p:nvPr/>
        </p:nvSpPr>
        <p:spPr bwMode="auto">
          <a:xfrm>
            <a:off x="6080125" y="1114425"/>
            <a:ext cx="2774950" cy="641350"/>
          </a:xfrm>
          <a:prstGeom prst="rect">
            <a:avLst/>
          </a:prstGeom>
          <a:noFill/>
          <a:ln w="9525">
            <a:noFill/>
            <a:miter lim="800000"/>
            <a:headEnd/>
            <a:tailEnd/>
          </a:ln>
        </p:spPr>
        <p:txBody>
          <a:bodyPr wrap="none">
            <a:spAutoFit/>
          </a:bodyPr>
          <a:lstStyle/>
          <a:p>
            <a:pPr eaLnBrk="0" hangingPunct="0"/>
            <a:r>
              <a:rPr lang="tr-TR" sz="3600">
                <a:solidFill>
                  <a:schemeClr val="bg1"/>
                </a:solidFill>
                <a:latin typeface="Times New Roman" pitchFamily="18" charset="0"/>
              </a:rPr>
              <a:t>q: 660 ml/min</a:t>
            </a:r>
            <a:endParaRPr lang="tr-TR" sz="2400">
              <a:latin typeface="Times New Roman" pitchFamily="18" charset="0"/>
            </a:endParaRPr>
          </a:p>
        </p:txBody>
      </p:sp>
      <p:sp>
        <p:nvSpPr>
          <p:cNvPr id="45060" name="Text Box 636"/>
          <p:cNvSpPr txBox="1">
            <a:spLocks noChangeArrowheads="1"/>
          </p:cNvSpPr>
          <p:nvPr/>
        </p:nvSpPr>
        <p:spPr bwMode="auto">
          <a:xfrm>
            <a:off x="3657600" y="5257800"/>
            <a:ext cx="2241550" cy="1190625"/>
          </a:xfrm>
          <a:prstGeom prst="rect">
            <a:avLst/>
          </a:prstGeom>
          <a:noFill/>
          <a:ln w="9525">
            <a:noFill/>
            <a:miter lim="800000"/>
            <a:headEnd/>
            <a:tailEnd/>
          </a:ln>
        </p:spPr>
        <p:txBody>
          <a:bodyPr wrap="none">
            <a:spAutoFit/>
          </a:bodyPr>
          <a:lstStyle/>
          <a:p>
            <a:pPr eaLnBrk="0" hangingPunct="0"/>
            <a:r>
              <a:rPr lang="tr-TR" sz="3600">
                <a:solidFill>
                  <a:schemeClr val="bg1"/>
                </a:solidFill>
                <a:latin typeface="Times New Roman" pitchFamily="18" charset="0"/>
              </a:rPr>
              <a:t>V</a:t>
            </a:r>
            <a:r>
              <a:rPr lang="tr-TR" sz="3600" baseline="-25000">
                <a:solidFill>
                  <a:schemeClr val="bg1"/>
                </a:solidFill>
                <a:latin typeface="Times New Roman" pitchFamily="18" charset="0"/>
              </a:rPr>
              <a:t>T</a:t>
            </a:r>
            <a:r>
              <a:rPr lang="tr-TR" sz="3600">
                <a:solidFill>
                  <a:schemeClr val="bg1"/>
                </a:solidFill>
                <a:latin typeface="Times New Roman" pitchFamily="18" charset="0"/>
              </a:rPr>
              <a:t>: 33 lt</a:t>
            </a:r>
          </a:p>
          <a:p>
            <a:pPr eaLnBrk="0" hangingPunct="0"/>
            <a:r>
              <a:rPr lang="tr-TR" sz="3600">
                <a:solidFill>
                  <a:schemeClr val="bg1"/>
                </a:solidFill>
                <a:latin typeface="Times New Roman" pitchFamily="18" charset="0"/>
              </a:rPr>
              <a:t>V</a:t>
            </a:r>
            <a:r>
              <a:rPr lang="tr-TR" sz="3600" baseline="-25000">
                <a:solidFill>
                  <a:schemeClr val="bg1"/>
                </a:solidFill>
                <a:latin typeface="Times New Roman" pitchFamily="18" charset="0"/>
              </a:rPr>
              <a:t>B</a:t>
            </a:r>
            <a:r>
              <a:rPr lang="tr-TR" sz="3600">
                <a:solidFill>
                  <a:schemeClr val="bg1"/>
                </a:solidFill>
                <a:latin typeface="Times New Roman" pitchFamily="18" charset="0"/>
              </a:rPr>
              <a:t>: 410 ml</a:t>
            </a:r>
            <a:endParaRPr lang="tr-TR" sz="3600">
              <a:latin typeface="Times New Roman" pitchFamily="18" charset="0"/>
            </a:endParaRPr>
          </a:p>
        </p:txBody>
      </p:sp>
      <p:sp>
        <p:nvSpPr>
          <p:cNvPr id="45061" name="Text Box 637"/>
          <p:cNvSpPr txBox="1">
            <a:spLocks noChangeArrowheads="1"/>
          </p:cNvSpPr>
          <p:nvPr/>
        </p:nvSpPr>
        <p:spPr bwMode="auto">
          <a:xfrm>
            <a:off x="2971800" y="1828800"/>
            <a:ext cx="4805363" cy="1066800"/>
          </a:xfrm>
          <a:prstGeom prst="rect">
            <a:avLst/>
          </a:prstGeom>
          <a:noFill/>
          <a:ln w="9525">
            <a:noFill/>
            <a:miter lim="800000"/>
            <a:headEnd/>
            <a:tailEnd/>
          </a:ln>
        </p:spPr>
        <p:txBody>
          <a:bodyPr wrap="none">
            <a:spAutoFit/>
          </a:bodyPr>
          <a:lstStyle/>
          <a:p>
            <a:pPr eaLnBrk="0" hangingPunct="0"/>
            <a:r>
              <a:rPr lang="tr-TR" sz="3200">
                <a:solidFill>
                  <a:schemeClr val="bg1"/>
                </a:solidFill>
                <a:latin typeface="Symbol" pitchFamily="18" charset="2"/>
              </a:rPr>
              <a:t>S</a:t>
            </a:r>
            <a:r>
              <a:rPr lang="tr-TR" sz="3200">
                <a:solidFill>
                  <a:schemeClr val="bg1"/>
                </a:solidFill>
                <a:latin typeface="Times New Roman" pitchFamily="18" charset="0"/>
              </a:rPr>
              <a:t>N: total number of bubbles</a:t>
            </a:r>
          </a:p>
          <a:p>
            <a:pPr eaLnBrk="0" hangingPunct="0"/>
            <a:r>
              <a:rPr lang="tr-TR" sz="3200">
                <a:solidFill>
                  <a:schemeClr val="bg1"/>
                </a:solidFill>
                <a:latin typeface="Symbol" pitchFamily="18" charset="2"/>
              </a:rPr>
              <a:t>S</a:t>
            </a:r>
            <a:r>
              <a:rPr lang="tr-TR" sz="3200">
                <a:solidFill>
                  <a:schemeClr val="bg1"/>
                </a:solidFill>
                <a:latin typeface="Times New Roman" pitchFamily="18" charset="0"/>
              </a:rPr>
              <a:t>vol: total gas volume</a:t>
            </a:r>
          </a:p>
        </p:txBody>
      </p:sp>
      <p:sp>
        <p:nvSpPr>
          <p:cNvPr id="45062" name="Text Box 638"/>
          <p:cNvSpPr txBox="1">
            <a:spLocks noChangeArrowheads="1"/>
          </p:cNvSpPr>
          <p:nvPr/>
        </p:nvSpPr>
        <p:spPr bwMode="auto">
          <a:xfrm>
            <a:off x="2143125" y="642938"/>
            <a:ext cx="4686300" cy="762000"/>
          </a:xfrm>
          <a:prstGeom prst="rect">
            <a:avLst/>
          </a:prstGeom>
          <a:noFill/>
          <a:ln w="9525">
            <a:noFill/>
            <a:miter lim="800000"/>
            <a:headEnd/>
            <a:tailEnd/>
          </a:ln>
        </p:spPr>
        <p:txBody>
          <a:bodyPr wrap="none">
            <a:spAutoFit/>
          </a:bodyPr>
          <a:lstStyle/>
          <a:p>
            <a:pPr eaLnBrk="0" hangingPunct="0"/>
            <a:r>
              <a:rPr lang="tr-TR" sz="4400" b="1">
                <a:solidFill>
                  <a:schemeClr val="accent2"/>
                </a:solidFill>
                <a:latin typeface="Times New Roman" pitchFamily="18" charset="0"/>
              </a:rPr>
              <a:t>MUSCLE &amp; SKIN</a:t>
            </a:r>
          </a:p>
        </p:txBody>
      </p:sp>
      <p:sp>
        <p:nvSpPr>
          <p:cNvPr id="45064" name="Rectangle 639"/>
          <p:cNvSpPr>
            <a:spLocks noChangeArrowheads="1"/>
          </p:cNvSpPr>
          <p:nvPr/>
        </p:nvSpPr>
        <p:spPr bwMode="auto">
          <a:xfrm>
            <a:off x="4429125" y="6500813"/>
            <a:ext cx="3500438" cy="230187"/>
          </a:xfrm>
          <a:prstGeom prst="rect">
            <a:avLst/>
          </a:prstGeom>
          <a:noFill/>
          <a:ln w="9525">
            <a:noFill/>
            <a:miter lim="800000"/>
            <a:headEnd/>
            <a:tailEnd/>
          </a:ln>
        </p:spPr>
        <p:txBody>
          <a:bodyPr>
            <a:spAutoFit/>
          </a:bodyPr>
          <a:lstStyle/>
          <a:p>
            <a:r>
              <a:rPr lang="tr-TR" sz="900">
                <a:latin typeface="Constantia" pitchFamily="18" charset="0"/>
              </a:rPr>
              <a:t>Boğaziçi Uluslararası Eğitim Danışmanlık Merkezi ve Ticaret LTD</a:t>
            </a:r>
          </a:p>
        </p:txBody>
      </p:sp>
      <p:pic>
        <p:nvPicPr>
          <p:cNvPr id="640"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4"/>
          <p:cNvSpPr txBox="1">
            <a:spLocks noChangeArrowheads="1"/>
          </p:cNvSpPr>
          <p:nvPr/>
        </p:nvSpPr>
        <p:spPr bwMode="auto">
          <a:xfrm>
            <a:off x="1331640" y="1268760"/>
            <a:ext cx="7057528" cy="3785652"/>
          </a:xfrm>
          <a:prstGeom prst="rect">
            <a:avLst/>
          </a:prstGeom>
          <a:noFill/>
          <a:ln w="9525">
            <a:noFill/>
            <a:miter lim="800000"/>
            <a:headEnd/>
            <a:tailEnd/>
          </a:ln>
        </p:spPr>
        <p:txBody>
          <a:bodyPr wrap="square">
            <a:spAutoFit/>
          </a:bodyPr>
          <a:lstStyle/>
          <a:p>
            <a:r>
              <a:rPr lang="tr-T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charset="0"/>
              </a:rPr>
              <a:t>The Problems that We Identified in Commercial Diving</a:t>
            </a:r>
            <a:endParaRPr lang="tr-T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charset="0"/>
            </a:endParaRPr>
          </a:p>
          <a:p>
            <a:endParaRPr lang="tr-TR" sz="3200" b="1" dirty="0">
              <a:solidFill>
                <a:srgbClr val="0076A3"/>
              </a:solidFill>
              <a:latin typeface="Arial Narrow" charset="0"/>
            </a:endParaRPr>
          </a:p>
          <a:p>
            <a:endParaRPr lang="en-US" sz="2400" dirty="0"/>
          </a:p>
          <a:p>
            <a:r>
              <a:rPr lang="en-US" sz="2400" dirty="0"/>
              <a:t>1. </a:t>
            </a:r>
            <a:r>
              <a:rPr lang="tr-TR" sz="2400" dirty="0" smtClean="0"/>
              <a:t>Too much paperwork - </a:t>
            </a:r>
            <a:r>
              <a:rPr lang="tr-TR" sz="2400" i="1" dirty="0" smtClean="0"/>
              <a:t>Handwritten</a:t>
            </a:r>
            <a:endParaRPr lang="en-US" sz="2400" i="1" dirty="0"/>
          </a:p>
          <a:p>
            <a:endParaRPr lang="en-US" sz="2400" dirty="0"/>
          </a:p>
          <a:p>
            <a:r>
              <a:rPr lang="en-US" sz="2400" dirty="0"/>
              <a:t>2. </a:t>
            </a:r>
            <a:r>
              <a:rPr lang="tr-TR" sz="2400" dirty="0" smtClean="0"/>
              <a:t>Limited IT applications</a:t>
            </a:r>
            <a:r>
              <a:rPr lang="tr-TR" sz="2400" dirty="0"/>
              <a:t> </a:t>
            </a:r>
            <a:r>
              <a:rPr lang="tr-TR" sz="2400" dirty="0" smtClean="0"/>
              <a:t>on Manned Diving Ops</a:t>
            </a:r>
            <a:endParaRPr lang="en-US" sz="2400" dirty="0"/>
          </a:p>
          <a:p>
            <a:endParaRPr lang="en-US" sz="2400" dirty="0"/>
          </a:p>
          <a:p>
            <a:r>
              <a:rPr lang="en-US" sz="2400" dirty="0"/>
              <a:t>  </a:t>
            </a:r>
          </a:p>
        </p:txBody>
      </p:sp>
      <p:pic>
        <p:nvPicPr>
          <p:cNvPr id="3"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DCS Modeling</a:t>
            </a:r>
            <a:endParaRPr lang="en-US" dirty="0"/>
          </a:p>
        </p:txBody>
      </p:sp>
      <p:sp>
        <p:nvSpPr>
          <p:cNvPr id="3" name="Content Placeholder 2"/>
          <p:cNvSpPr>
            <a:spLocks noGrp="1"/>
          </p:cNvSpPr>
          <p:nvPr>
            <p:ph idx="1"/>
          </p:nvPr>
        </p:nvSpPr>
        <p:spPr/>
        <p:txBody>
          <a:bodyPr/>
          <a:lstStyle/>
          <a:p>
            <a:r>
              <a:rPr lang="tr-TR" dirty="0" smtClean="0"/>
              <a:t>Based on a recent research:</a:t>
            </a:r>
          </a:p>
          <a:p>
            <a:endParaRPr lang="tr-TR" dirty="0" smtClean="0"/>
          </a:p>
          <a:p>
            <a:pPr>
              <a:buNone/>
            </a:pPr>
            <a:r>
              <a:rPr lang="tr-TR" sz="2400" i="1" dirty="0" smtClean="0"/>
              <a:t>     Özyiğit T., S.M. Egi, P. Denoble, C. Balestra, S. Aydın, R.D. Vann, A. Marroni, "Decompression Illness Medically Reported by Hyperbaric Treatment Facilities: Cluster Analysis of 1929 Cases", Aviat Space Environ Med, </a:t>
            </a:r>
            <a:r>
              <a:rPr lang="tr-TR" sz="2400" b="1" i="1" dirty="0" smtClean="0"/>
              <a:t>81</a:t>
            </a:r>
            <a:r>
              <a:rPr lang="tr-TR" sz="2400" i="1" dirty="0" smtClean="0"/>
              <a:t>, 1-5, (2010). </a:t>
            </a:r>
          </a:p>
          <a:p>
            <a:endParaRPr lang="en-US" dirty="0"/>
          </a:p>
        </p:txBody>
      </p:sp>
      <p:pic>
        <p:nvPicPr>
          <p:cNvPr id="5" name="Picture 2"/>
          <p:cNvPicPr>
            <a:picLocks noChangeAspect="1" noChangeArrowheads="1"/>
          </p:cNvPicPr>
          <p:nvPr/>
        </p:nvPicPr>
        <p:blipFill>
          <a:blip r:embed="rId2" cstate="email"/>
          <a:srcRect/>
          <a:stretch>
            <a:fillRect/>
          </a:stretch>
        </p:blipFill>
        <p:spPr bwMode="auto">
          <a:xfrm>
            <a:off x="1403648" y="5445224"/>
            <a:ext cx="6357937" cy="673100"/>
          </a:xfrm>
          <a:prstGeom prst="rect">
            <a:avLst/>
          </a:prstGeom>
          <a:noFill/>
          <a:ln w="9525">
            <a:noFill/>
            <a:miter lim="800000"/>
            <a:headEnd/>
            <a:tailEnd/>
          </a:ln>
        </p:spPr>
      </p:pic>
      <p:pic>
        <p:nvPicPr>
          <p:cNvPr id="6" name="Picture 4" descr="dan_research"/>
          <p:cNvPicPr>
            <a:picLocks noChangeAspect="1" noChangeArrowheads="1"/>
          </p:cNvPicPr>
          <p:nvPr/>
        </p:nvPicPr>
        <p:blipFill>
          <a:blip r:embed="rId3" cstate="email"/>
          <a:srcRect/>
          <a:stretch>
            <a:fillRect/>
          </a:stretch>
        </p:blipFill>
        <p:spPr bwMode="auto">
          <a:xfrm>
            <a:off x="3923928" y="4941168"/>
            <a:ext cx="1440160" cy="1447093"/>
          </a:xfrm>
          <a:prstGeom prst="rect">
            <a:avLst/>
          </a:prstGeom>
          <a:noFill/>
          <a:ln w="9525">
            <a:noFill/>
            <a:miter lim="800000"/>
            <a:headEnd/>
            <a:tailEnd/>
          </a:ln>
        </p:spPr>
      </p:pic>
      <p:pic>
        <p:nvPicPr>
          <p:cNvPr id="7"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179513" y="6165304"/>
            <a:ext cx="2376264" cy="59763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p:cNvPicPr>
            <a:picLocks noChangeAspect="1" noChangeArrowheads="1"/>
          </p:cNvPicPr>
          <p:nvPr/>
        </p:nvPicPr>
        <p:blipFill>
          <a:blip r:embed="rId2" cstate="email"/>
          <a:srcRect/>
          <a:stretch>
            <a:fillRect/>
          </a:stretch>
        </p:blipFill>
        <p:spPr bwMode="auto">
          <a:xfrm>
            <a:off x="173299" y="1268760"/>
            <a:ext cx="8719181" cy="4611988"/>
          </a:xfrm>
          <a:prstGeom prst="rect">
            <a:avLst/>
          </a:prstGeom>
          <a:noFill/>
          <a:ln w="9525">
            <a:noFill/>
            <a:miter lim="800000"/>
            <a:headEnd/>
            <a:tailEnd/>
          </a:ln>
        </p:spPr>
      </p:pic>
      <p:sp>
        <p:nvSpPr>
          <p:cNvPr id="11267" name="4 Başlık"/>
          <p:cNvSpPr>
            <a:spLocks noGrp="1"/>
          </p:cNvSpPr>
          <p:nvPr>
            <p:ph type="title"/>
          </p:nvPr>
        </p:nvSpPr>
        <p:spPr>
          <a:xfrm>
            <a:off x="1350963" y="0"/>
            <a:ext cx="7793037" cy="1462088"/>
          </a:xfrm>
        </p:spPr>
        <p:txBody>
          <a:bodyPr/>
          <a:lstStyle/>
          <a:p>
            <a:pPr eaLnBrk="1" hangingPunct="1"/>
            <a:r>
              <a:rPr lang="tr-TR" sz="2400" smtClean="0"/>
              <a:t>Cluster Analysis - </a:t>
            </a:r>
            <a:r>
              <a:rPr lang="tr-TR" sz="2400" i="1" smtClean="0"/>
              <a:t>Examples</a:t>
            </a:r>
            <a:endParaRPr lang="en-US" sz="2400" b="1" i="1" smtClean="0">
              <a:solidFill>
                <a:schemeClr val="folHlink"/>
              </a:solidFill>
              <a:latin typeface="Times New Roman" pitchFamily="18" charset="0"/>
              <a:cs typeface="Times New Roman" pitchFamily="18" charset="0"/>
            </a:endParaRPr>
          </a:p>
        </p:txBody>
      </p:sp>
      <p:sp>
        <p:nvSpPr>
          <p:cNvPr id="11268" name="7 Slayt Numarası Yer Tutucusu"/>
          <p:cNvSpPr>
            <a:spLocks noGrp="1"/>
          </p:cNvSpPr>
          <p:nvPr>
            <p:ph type="sldNum" sz="quarter" idx="12"/>
          </p:nvPr>
        </p:nvSpPr>
        <p:spPr>
          <a:noFill/>
        </p:spPr>
        <p:txBody>
          <a:bodyPr/>
          <a:lstStyle/>
          <a:p>
            <a:fld id="{D54EC3A8-2FF4-4153-A031-646738B4B460}" type="slidenum">
              <a:rPr lang="tr-TR" smtClean="0"/>
              <a:pPr/>
              <a:t>21</a:t>
            </a:fld>
            <a:endParaRPr lang="tr-TR" dirty="0" smtClean="0"/>
          </a:p>
        </p:txBody>
      </p:sp>
      <p:pic>
        <p:nvPicPr>
          <p:cNvPr id="5"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4 Başlık"/>
          <p:cNvSpPr>
            <a:spLocks noGrp="1"/>
          </p:cNvSpPr>
          <p:nvPr>
            <p:ph type="title"/>
          </p:nvPr>
        </p:nvSpPr>
        <p:spPr/>
        <p:txBody>
          <a:bodyPr/>
          <a:lstStyle/>
          <a:p>
            <a:pPr eaLnBrk="1" hangingPunct="1"/>
            <a:r>
              <a:rPr lang="tr-TR" sz="2400" smtClean="0"/>
              <a:t>Cluster Analysis - </a:t>
            </a:r>
            <a:r>
              <a:rPr lang="tr-TR" sz="2400" i="1" smtClean="0"/>
              <a:t>Examples</a:t>
            </a:r>
            <a:endParaRPr lang="en-US" sz="2400" b="1" i="1" smtClean="0">
              <a:solidFill>
                <a:schemeClr val="folHlink"/>
              </a:solidFill>
              <a:latin typeface="Times New Roman" pitchFamily="18" charset="0"/>
              <a:cs typeface="Times New Roman" pitchFamily="18" charset="0"/>
            </a:endParaRPr>
          </a:p>
        </p:txBody>
      </p:sp>
      <p:sp>
        <p:nvSpPr>
          <p:cNvPr id="12291" name="7 Slayt Numarası Yer Tutucusu"/>
          <p:cNvSpPr>
            <a:spLocks noGrp="1"/>
          </p:cNvSpPr>
          <p:nvPr>
            <p:ph type="sldNum" sz="quarter" idx="12"/>
          </p:nvPr>
        </p:nvSpPr>
        <p:spPr>
          <a:noFill/>
        </p:spPr>
        <p:txBody>
          <a:bodyPr/>
          <a:lstStyle/>
          <a:p>
            <a:fld id="{FC8543E7-245F-400E-AD7A-A67AD33A11B3}" type="slidenum">
              <a:rPr lang="tr-TR" smtClean="0"/>
              <a:pPr/>
              <a:t>22</a:t>
            </a:fld>
            <a:endParaRPr lang="tr-TR" smtClean="0"/>
          </a:p>
        </p:txBody>
      </p:sp>
      <p:pic>
        <p:nvPicPr>
          <p:cNvPr id="12292" name="Picture 10"/>
          <p:cNvPicPr>
            <a:picLocks noChangeAspect="1" noChangeArrowheads="1"/>
          </p:cNvPicPr>
          <p:nvPr/>
        </p:nvPicPr>
        <p:blipFill>
          <a:blip r:embed="rId2" cstate="email"/>
          <a:srcRect/>
          <a:stretch>
            <a:fillRect/>
          </a:stretch>
        </p:blipFill>
        <p:spPr bwMode="auto">
          <a:xfrm>
            <a:off x="2339752" y="1268760"/>
            <a:ext cx="4652962" cy="4533900"/>
          </a:xfrm>
          <a:prstGeom prst="rect">
            <a:avLst/>
          </a:prstGeom>
          <a:noFill/>
          <a:ln w="9525">
            <a:noFill/>
            <a:miter lim="800000"/>
            <a:headEnd/>
            <a:tailEnd/>
          </a:ln>
        </p:spPr>
      </p:pic>
      <p:pic>
        <p:nvPicPr>
          <p:cNvPr id="5"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4 Başlık"/>
          <p:cNvSpPr>
            <a:spLocks noGrp="1"/>
          </p:cNvSpPr>
          <p:nvPr>
            <p:ph type="title"/>
          </p:nvPr>
        </p:nvSpPr>
        <p:spPr/>
        <p:txBody>
          <a:bodyPr/>
          <a:lstStyle/>
          <a:p>
            <a:pPr eaLnBrk="1" hangingPunct="1"/>
            <a:r>
              <a:rPr lang="tr-TR" sz="2400" smtClean="0"/>
              <a:t>Cluster Analysis - </a:t>
            </a:r>
            <a:r>
              <a:rPr lang="tr-TR" sz="2400" i="1" smtClean="0"/>
              <a:t>Definition</a:t>
            </a:r>
            <a:endParaRPr lang="en-US" sz="2400" b="1" i="1" smtClean="0">
              <a:solidFill>
                <a:schemeClr val="folHlink"/>
              </a:solidFill>
              <a:latin typeface="Times New Roman" pitchFamily="18" charset="0"/>
              <a:cs typeface="Times New Roman" pitchFamily="18" charset="0"/>
            </a:endParaRPr>
          </a:p>
        </p:txBody>
      </p:sp>
      <p:sp>
        <p:nvSpPr>
          <p:cNvPr id="14339" name="5 İçerik Yer Tutucusu"/>
          <p:cNvSpPr>
            <a:spLocks noGrp="1"/>
          </p:cNvSpPr>
          <p:nvPr>
            <p:ph idx="1"/>
          </p:nvPr>
        </p:nvSpPr>
        <p:spPr>
          <a:xfrm>
            <a:off x="500063" y="2743200"/>
            <a:ext cx="7643812" cy="4114800"/>
          </a:xfrm>
        </p:spPr>
        <p:txBody>
          <a:bodyPr>
            <a:normAutofit fontScale="92500"/>
          </a:bodyPr>
          <a:lstStyle/>
          <a:p>
            <a:pPr eaLnBrk="1" hangingPunct="1">
              <a:buFont typeface="Wingdings" pitchFamily="2" charset="2"/>
              <a:buNone/>
            </a:pPr>
            <a:r>
              <a:rPr lang="tr-TR" sz="1600" smtClean="0">
                <a:solidFill>
                  <a:srgbClr val="0070C0"/>
                </a:solidFill>
              </a:rPr>
              <a:t/>
            </a:r>
            <a:br>
              <a:rPr lang="tr-TR" sz="1600" smtClean="0">
                <a:solidFill>
                  <a:srgbClr val="0070C0"/>
                </a:solidFill>
              </a:rPr>
            </a:br>
            <a:r>
              <a:rPr lang="en-US" sz="2400" smtClean="0"/>
              <a:t> </a:t>
            </a:r>
            <a:r>
              <a:rPr lang="en-US" smtClean="0"/>
              <a:t>Cluster analysis is a statistical method that classifies observations into natural groups having similar properties, associations, or structure. It requires no </a:t>
            </a:r>
            <a:r>
              <a:rPr lang="en-US" i="1" smtClean="0"/>
              <a:t>a priori hypotheses. </a:t>
            </a:r>
            <a:endParaRPr lang="tr-TR" i="1" smtClean="0"/>
          </a:p>
          <a:p>
            <a:pPr eaLnBrk="1" hangingPunct="1">
              <a:buFont typeface="Wingdings" pitchFamily="2" charset="2"/>
              <a:buNone/>
            </a:pPr>
            <a:endParaRPr lang="en-US" sz="2400" smtClean="0">
              <a:solidFill>
                <a:srgbClr val="0070C0"/>
              </a:solidFill>
            </a:endParaRPr>
          </a:p>
          <a:p>
            <a:pPr eaLnBrk="1" hangingPunct="1">
              <a:buFont typeface="Wingdings" pitchFamily="2" charset="2"/>
              <a:buNone/>
            </a:pPr>
            <a:r>
              <a:rPr lang="tr-TR" sz="2400" smtClean="0">
                <a:solidFill>
                  <a:srgbClr val="0070C0"/>
                </a:solidFill>
              </a:rPr>
              <a:t>	</a:t>
            </a:r>
            <a:endParaRPr lang="tr-TR" sz="2400" b="1" smtClean="0"/>
          </a:p>
          <a:p>
            <a:pPr eaLnBrk="1" hangingPunct="1">
              <a:buFont typeface="Wingdings" pitchFamily="2" charset="2"/>
              <a:buNone/>
            </a:pPr>
            <a:endParaRPr lang="en-US" sz="1600" smtClean="0">
              <a:solidFill>
                <a:srgbClr val="0070C0"/>
              </a:solidFill>
            </a:endParaRPr>
          </a:p>
          <a:p>
            <a:pPr eaLnBrk="1" hangingPunct="1">
              <a:buFont typeface="Wingdings" pitchFamily="2" charset="2"/>
              <a:buNone/>
            </a:pPr>
            <a:r>
              <a:rPr lang="en-US" sz="1600" smtClean="0">
                <a:solidFill>
                  <a:srgbClr val="0070C0"/>
                </a:solidFill>
              </a:rPr>
              <a:t>	</a:t>
            </a:r>
          </a:p>
          <a:p>
            <a:pPr eaLnBrk="1" hangingPunct="1">
              <a:buFont typeface="Wingdings" pitchFamily="2" charset="2"/>
              <a:buNone/>
            </a:pPr>
            <a:r>
              <a:rPr lang="en-US" sz="1600" smtClean="0"/>
              <a:t>		 </a:t>
            </a:r>
          </a:p>
          <a:p>
            <a:pPr eaLnBrk="1" hangingPunct="1">
              <a:buFont typeface="Wingdings" pitchFamily="2" charset="2"/>
              <a:buNone/>
            </a:pPr>
            <a:r>
              <a:rPr lang="tr-TR" sz="1600" smtClean="0"/>
              <a:t>    </a:t>
            </a:r>
            <a:endParaRPr lang="en-US" sz="1600" smtClean="0"/>
          </a:p>
        </p:txBody>
      </p:sp>
      <p:sp>
        <p:nvSpPr>
          <p:cNvPr id="14340" name="7 Slayt Numarası Yer Tutucusu"/>
          <p:cNvSpPr>
            <a:spLocks noGrp="1"/>
          </p:cNvSpPr>
          <p:nvPr>
            <p:ph type="sldNum" sz="quarter" idx="12"/>
          </p:nvPr>
        </p:nvSpPr>
        <p:spPr>
          <a:noFill/>
        </p:spPr>
        <p:txBody>
          <a:bodyPr/>
          <a:lstStyle/>
          <a:p>
            <a:fld id="{061ED4D5-F5BB-4641-B40A-71C5514E4B97}" type="slidenum">
              <a:rPr lang="tr-TR" smtClean="0"/>
              <a:pPr/>
              <a:t>23</a:t>
            </a:fld>
            <a:endParaRPr lang="tr-TR" smtClean="0"/>
          </a:p>
        </p:txBody>
      </p:sp>
      <p:pic>
        <p:nvPicPr>
          <p:cNvPr id="5" name="Picture 1" descr="C:\Users\Tamer\Documents\BOSAM_isleri\panelmate banner\innovasub_siyah zemin_trans.png"/>
          <p:cNvPicPr>
            <a:picLocks noChangeAspect="1" noChangeArrowheads="1"/>
          </p:cNvPicPr>
          <p:nvPr/>
        </p:nvPicPr>
        <p:blipFill>
          <a:blip r:embed="rId2" cstate="email"/>
          <a:srcRect/>
          <a:stretch>
            <a:fillRect/>
          </a:stretch>
        </p:blipFill>
        <p:spPr bwMode="auto">
          <a:xfrm>
            <a:off x="179513" y="6165304"/>
            <a:ext cx="2376264" cy="597631"/>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p:txBody>
          <a:bodyPr/>
          <a:lstStyle/>
          <a:p>
            <a:pPr eaLnBrk="1" hangingPunct="1"/>
            <a:r>
              <a:rPr lang="tr-TR" sz="2400" smtClean="0"/>
              <a:t>Cluster Analysis - </a:t>
            </a:r>
            <a:r>
              <a:rPr lang="tr-TR" sz="2400" i="1" smtClean="0"/>
              <a:t>Conclusion</a:t>
            </a:r>
            <a:endParaRPr lang="en-US" sz="2400" i="1" smtClean="0"/>
          </a:p>
        </p:txBody>
      </p:sp>
      <p:sp>
        <p:nvSpPr>
          <p:cNvPr id="22531" name="2 İçerik Yer Tutucusu"/>
          <p:cNvSpPr>
            <a:spLocks noGrp="1"/>
          </p:cNvSpPr>
          <p:nvPr>
            <p:ph idx="1"/>
          </p:nvPr>
        </p:nvSpPr>
        <p:spPr>
          <a:xfrm>
            <a:off x="1042988" y="2060575"/>
            <a:ext cx="7772400" cy="4114800"/>
          </a:xfrm>
        </p:spPr>
        <p:txBody>
          <a:bodyPr>
            <a:normAutofit lnSpcReduction="10000"/>
          </a:bodyPr>
          <a:lstStyle/>
          <a:p>
            <a:pPr eaLnBrk="1" hangingPunct="1">
              <a:buFont typeface="Wingdings" pitchFamily="2" charset="2"/>
              <a:buNone/>
            </a:pPr>
            <a:endParaRPr lang="en-US" sz="1600" dirty="0" smtClean="0">
              <a:solidFill>
                <a:srgbClr val="000000"/>
              </a:solidFill>
            </a:endParaRPr>
          </a:p>
          <a:p>
            <a:pPr eaLnBrk="1" hangingPunct="1">
              <a:buFont typeface="Wingdings" pitchFamily="2" charset="2"/>
              <a:buNone/>
            </a:pPr>
            <a:r>
              <a:rPr lang="tr-TR" sz="2400" dirty="0" smtClean="0">
                <a:solidFill>
                  <a:srgbClr val="000000"/>
                </a:solidFill>
              </a:rPr>
              <a:t>		</a:t>
            </a:r>
            <a:r>
              <a:rPr lang="tr-TR" sz="2400" b="1" dirty="0" smtClean="0">
                <a:solidFill>
                  <a:srgbClr val="FF0000"/>
                </a:solidFill>
              </a:rPr>
              <a:t>Four (4) types of DCI</a:t>
            </a:r>
          </a:p>
          <a:p>
            <a:pPr eaLnBrk="1" hangingPunct="1">
              <a:buFont typeface="Wingdings" pitchFamily="2" charset="2"/>
              <a:buNone/>
            </a:pPr>
            <a:endParaRPr lang="tr-TR" sz="2400" dirty="0" smtClean="0">
              <a:solidFill>
                <a:srgbClr val="000000"/>
              </a:solidFill>
            </a:endParaRPr>
          </a:p>
          <a:p>
            <a:pPr eaLnBrk="1" hangingPunct="1"/>
            <a:r>
              <a:rPr lang="en-US" sz="2400" dirty="0" smtClean="0"/>
              <a:t>Typical cluster </a:t>
            </a:r>
            <a:r>
              <a:rPr lang="en-US" sz="2400" dirty="0" smtClean="0">
                <a:latin typeface="Arial" charset="0"/>
                <a:ea typeface="Calibri" pitchFamily="34" charset="0"/>
                <a:cs typeface="Calibri" pitchFamily="34" charset="0"/>
              </a:rPr>
              <a:t>α </a:t>
            </a:r>
            <a:r>
              <a:rPr lang="en-US" sz="2400" dirty="0" smtClean="0">
                <a:ea typeface="Calibri" pitchFamily="34" charset="0"/>
                <a:cs typeface="Calibri" pitchFamily="34" charset="0"/>
              </a:rPr>
              <a:t>:</a:t>
            </a:r>
            <a:r>
              <a:rPr lang="en-US" sz="2400" dirty="0" smtClean="0">
                <a:latin typeface="Arial" charset="0"/>
                <a:ea typeface="Calibri" pitchFamily="34" charset="0"/>
                <a:cs typeface="Calibri" pitchFamily="34" charset="0"/>
              </a:rPr>
              <a:t> </a:t>
            </a:r>
            <a:r>
              <a:rPr lang="tr-TR" sz="2400" dirty="0" smtClean="0">
                <a:latin typeface="Arial" charset="0"/>
                <a:ea typeface="Calibri" pitchFamily="34" charset="0"/>
                <a:cs typeface="Calibri" pitchFamily="34" charset="0"/>
              </a:rPr>
              <a:t>Largely Mild Neurological</a:t>
            </a:r>
            <a:endParaRPr lang="en-US" sz="2400" dirty="0" smtClean="0">
              <a:latin typeface="Arial" charset="0"/>
              <a:ea typeface="Calibri" pitchFamily="34" charset="0"/>
              <a:cs typeface="Calibri" pitchFamily="34" charset="0"/>
            </a:endParaRPr>
          </a:p>
          <a:p>
            <a:pPr eaLnBrk="1" hangingPunct="1"/>
            <a:r>
              <a:rPr lang="en-US" sz="2400" dirty="0" smtClean="0"/>
              <a:t>Typical cluster β : </a:t>
            </a:r>
            <a:r>
              <a:rPr lang="tr-TR" sz="2400" dirty="0" smtClean="0"/>
              <a:t>Mostly Spinal</a:t>
            </a:r>
            <a:endParaRPr lang="en-US" sz="2400" dirty="0" smtClean="0"/>
          </a:p>
          <a:p>
            <a:pPr eaLnBrk="1" hangingPunct="1"/>
            <a:r>
              <a:rPr lang="en-US" sz="2400" dirty="0" smtClean="0"/>
              <a:t>Typical cluster γ : </a:t>
            </a:r>
            <a:r>
              <a:rPr lang="tr-TR" sz="2400" dirty="0" smtClean="0"/>
              <a:t>Mostly Cerebral</a:t>
            </a:r>
            <a:endParaRPr lang="en-US" sz="2400" dirty="0" smtClean="0"/>
          </a:p>
          <a:p>
            <a:pPr eaLnBrk="1" hangingPunct="1"/>
            <a:r>
              <a:rPr lang="en-US" sz="2400" dirty="0" smtClean="0"/>
              <a:t>Typical cluster δ : Pain only</a:t>
            </a:r>
            <a:r>
              <a:rPr lang="en-US" sz="1600" dirty="0" smtClean="0">
                <a:solidFill>
                  <a:srgbClr val="000000"/>
                </a:solidFill>
              </a:rPr>
              <a:t/>
            </a:r>
            <a:br>
              <a:rPr lang="en-US" sz="1600" dirty="0" smtClean="0">
                <a:solidFill>
                  <a:srgbClr val="000000"/>
                </a:solidFill>
              </a:rPr>
            </a:br>
            <a:endParaRPr lang="en-US" sz="1600" dirty="0" smtClean="0">
              <a:solidFill>
                <a:srgbClr val="000000"/>
              </a:solidFill>
            </a:endParaRPr>
          </a:p>
          <a:p>
            <a:pPr eaLnBrk="1" hangingPunct="1">
              <a:buFont typeface="Wingdings" pitchFamily="2" charset="2"/>
              <a:buNone/>
            </a:pPr>
            <a:r>
              <a:rPr lang="tr-TR" sz="1600" dirty="0" smtClean="0">
                <a:solidFill>
                  <a:srgbClr val="0070C0"/>
                </a:solidFill>
              </a:rPr>
              <a:t/>
            </a:r>
            <a:br>
              <a:rPr lang="tr-TR" sz="1600" dirty="0" smtClean="0">
                <a:solidFill>
                  <a:srgbClr val="0070C0"/>
                </a:solidFill>
              </a:rPr>
            </a:br>
            <a:endParaRPr lang="tr-TR" sz="1600" dirty="0" smtClean="0">
              <a:solidFill>
                <a:srgbClr val="0070C0"/>
              </a:solidFill>
            </a:endParaRPr>
          </a:p>
          <a:p>
            <a:pPr eaLnBrk="1" hangingPunct="1">
              <a:buFont typeface="Wingdings" pitchFamily="2" charset="2"/>
              <a:buNone/>
            </a:pPr>
            <a:r>
              <a:rPr lang="tr-TR" sz="1600" dirty="0" smtClean="0">
                <a:solidFill>
                  <a:srgbClr val="0070C0"/>
                </a:solidFill>
              </a:rPr>
              <a:t/>
            </a:r>
            <a:br>
              <a:rPr lang="tr-TR" sz="1600" dirty="0" smtClean="0">
                <a:solidFill>
                  <a:srgbClr val="0070C0"/>
                </a:solidFill>
              </a:rPr>
            </a:br>
            <a:endParaRPr lang="tr-TR" sz="1600" dirty="0" smtClean="0">
              <a:solidFill>
                <a:srgbClr val="0070C0"/>
              </a:solidFill>
            </a:endParaRPr>
          </a:p>
          <a:p>
            <a:pPr eaLnBrk="1" hangingPunct="1">
              <a:buFont typeface="Wingdings" pitchFamily="2" charset="2"/>
              <a:buNone/>
            </a:pPr>
            <a:endParaRPr lang="tr-TR" sz="1600" dirty="0" smtClean="0">
              <a:solidFill>
                <a:srgbClr val="0070C0"/>
              </a:solidFill>
            </a:endParaRPr>
          </a:p>
        </p:txBody>
      </p:sp>
      <p:sp>
        <p:nvSpPr>
          <p:cNvPr id="22532" name="5 Slayt Numarası Yer Tutucusu"/>
          <p:cNvSpPr>
            <a:spLocks noGrp="1"/>
          </p:cNvSpPr>
          <p:nvPr>
            <p:ph type="sldNum" sz="quarter" idx="12"/>
          </p:nvPr>
        </p:nvSpPr>
        <p:spPr>
          <a:noFill/>
        </p:spPr>
        <p:txBody>
          <a:bodyPr/>
          <a:lstStyle/>
          <a:p>
            <a:fld id="{78EDFDB0-4B92-4385-814A-3BA85A086EFC}" type="slidenum">
              <a:rPr lang="tr-TR" smtClean="0"/>
              <a:pPr/>
              <a:t>24</a:t>
            </a:fld>
            <a:endParaRPr lang="tr-TR" smtClean="0"/>
          </a:p>
        </p:txBody>
      </p:sp>
      <p:pic>
        <p:nvPicPr>
          <p:cNvPr id="5" name="Picture 1" descr="C:\Users\Tamer\Documents\BOSAM_isleri\panelmate banner\innovasub_siyah zemin_trans.png"/>
          <p:cNvPicPr>
            <a:picLocks noChangeAspect="1" noChangeArrowheads="1"/>
          </p:cNvPicPr>
          <p:nvPr/>
        </p:nvPicPr>
        <p:blipFill>
          <a:blip r:embed="rId2" cstate="email"/>
          <a:srcRect/>
          <a:stretch>
            <a:fillRect/>
          </a:stretch>
        </p:blipFill>
        <p:spPr bwMode="auto">
          <a:xfrm>
            <a:off x="179513" y="6165304"/>
            <a:ext cx="2376264" cy="597631"/>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Başlık"/>
          <p:cNvSpPr>
            <a:spLocks noGrp="1"/>
          </p:cNvSpPr>
          <p:nvPr>
            <p:ph type="title"/>
          </p:nvPr>
        </p:nvSpPr>
        <p:spPr/>
        <p:txBody>
          <a:bodyPr/>
          <a:lstStyle/>
          <a:p>
            <a:pPr eaLnBrk="1" hangingPunct="1"/>
            <a:r>
              <a:rPr lang="tr-TR" sz="2400" smtClean="0"/>
              <a:t>Cluster Analysis - </a:t>
            </a:r>
            <a:r>
              <a:rPr lang="tr-TR" sz="2400" i="1" smtClean="0"/>
              <a:t>Conclusion</a:t>
            </a:r>
            <a:endParaRPr lang="en-US" sz="2400" i="1" smtClean="0"/>
          </a:p>
        </p:txBody>
      </p:sp>
      <p:sp>
        <p:nvSpPr>
          <p:cNvPr id="23555" name="5 Slayt Numarası Yer Tutucusu"/>
          <p:cNvSpPr>
            <a:spLocks noGrp="1"/>
          </p:cNvSpPr>
          <p:nvPr>
            <p:ph type="sldNum" sz="quarter" idx="12"/>
          </p:nvPr>
        </p:nvSpPr>
        <p:spPr>
          <a:noFill/>
        </p:spPr>
        <p:txBody>
          <a:bodyPr/>
          <a:lstStyle/>
          <a:p>
            <a:fld id="{110D61FF-9CBD-442F-BB75-0D3794AD5F5F}" type="slidenum">
              <a:rPr lang="tr-TR" smtClean="0"/>
              <a:pPr/>
              <a:t>25</a:t>
            </a:fld>
            <a:endParaRPr lang="tr-TR" smtClean="0"/>
          </a:p>
        </p:txBody>
      </p:sp>
      <p:pic>
        <p:nvPicPr>
          <p:cNvPr id="23556" name="Picture 2"/>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23557" name="Picture 4"/>
          <p:cNvPicPr>
            <a:picLocks noChangeAspect="1" noChangeArrowheads="1"/>
          </p:cNvPicPr>
          <p:nvPr/>
        </p:nvPicPr>
        <p:blipFill>
          <a:blip r:embed="rId3" cstate="email"/>
          <a:srcRect/>
          <a:stretch>
            <a:fillRect/>
          </a:stretch>
        </p:blipFill>
        <p:spPr bwMode="auto">
          <a:xfrm>
            <a:off x="0" y="-36513"/>
            <a:ext cx="9144000" cy="6894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76400" y="185738"/>
            <a:ext cx="6093178" cy="6443662"/>
            <a:chOff x="1056" y="117"/>
            <a:chExt cx="3838" cy="4059"/>
          </a:xfrm>
        </p:grpSpPr>
        <p:grpSp>
          <p:nvGrpSpPr>
            <p:cNvPr id="3" name="Group 3"/>
            <p:cNvGrpSpPr>
              <a:grpSpLocks/>
            </p:cNvGrpSpPr>
            <p:nvPr/>
          </p:nvGrpSpPr>
          <p:grpSpPr bwMode="auto">
            <a:xfrm>
              <a:off x="2064" y="117"/>
              <a:ext cx="1306" cy="1992"/>
              <a:chOff x="2064" y="117"/>
              <a:chExt cx="1306" cy="1992"/>
            </a:xfrm>
          </p:grpSpPr>
          <p:sp>
            <p:nvSpPr>
              <p:cNvPr id="34820" name="Rectangle 4"/>
              <p:cNvSpPr>
                <a:spLocks noChangeArrowheads="1"/>
              </p:cNvSpPr>
              <p:nvPr/>
            </p:nvSpPr>
            <p:spPr bwMode="auto">
              <a:xfrm>
                <a:off x="2165" y="336"/>
                <a:ext cx="1104" cy="1056"/>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34821" name="Picture 5" descr="Tampa-Tête"/>
              <p:cNvPicPr>
                <a:picLocks noChangeAspect="1" noChangeArrowheads="1"/>
              </p:cNvPicPr>
              <p:nvPr/>
            </p:nvPicPr>
            <p:blipFill>
              <a:blip r:embed="rId2" cstate="email"/>
              <a:srcRect/>
              <a:stretch>
                <a:fillRect/>
              </a:stretch>
            </p:blipFill>
            <p:spPr bwMode="auto">
              <a:xfrm>
                <a:off x="2165" y="117"/>
                <a:ext cx="1104" cy="1020"/>
              </a:xfrm>
              <a:prstGeom prst="rect">
                <a:avLst/>
              </a:prstGeom>
              <a:solidFill>
                <a:srgbClr val="CC3399"/>
              </a:solidFill>
            </p:spPr>
          </p:pic>
          <p:sp>
            <p:nvSpPr>
              <p:cNvPr id="34822" name="Oval 6" descr="Granit"/>
              <p:cNvSpPr>
                <a:spLocks noChangeArrowheads="1"/>
              </p:cNvSpPr>
              <p:nvPr/>
            </p:nvSpPr>
            <p:spPr bwMode="auto">
              <a:xfrm>
                <a:off x="2064" y="1104"/>
                <a:ext cx="1306" cy="1005"/>
              </a:xfrm>
              <a:prstGeom prst="ellipse">
                <a:avLst/>
              </a:prstGeom>
              <a:blipFill dpi="0" rotWithShape="0">
                <a:blip r:embed="rId3" cstate="email"/>
                <a:srcRect/>
                <a:tile tx="0" ty="0" sx="100000" sy="100000" flip="none" algn="tl"/>
              </a:blipFill>
              <a:ln w="9525">
                <a:solidFill>
                  <a:schemeClr val="tx1"/>
                </a:solidFill>
                <a:round/>
                <a:headEnd/>
                <a:tailEnd/>
              </a:ln>
              <a:effectLst/>
            </p:spPr>
            <p:txBody>
              <a:bodyPr wrap="none" anchor="ctr"/>
              <a:lstStyle/>
              <a:p>
                <a:endParaRPr lang="en-US"/>
              </a:p>
            </p:txBody>
          </p:sp>
        </p:grpSp>
        <p:sp>
          <p:nvSpPr>
            <p:cNvPr id="34823" name="Rectangle 7"/>
            <p:cNvSpPr>
              <a:spLocks noChangeArrowheads="1"/>
            </p:cNvSpPr>
            <p:nvPr/>
          </p:nvSpPr>
          <p:spPr bwMode="auto">
            <a:xfrm>
              <a:off x="2496"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824" name="AutoShape 8"/>
            <p:cNvSpPr>
              <a:spLocks noChangeArrowheads="1"/>
            </p:cNvSpPr>
            <p:nvPr/>
          </p:nvSpPr>
          <p:spPr bwMode="auto">
            <a:xfrm>
              <a:off x="2785" y="2734"/>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4825" name="Rectangle 9"/>
            <p:cNvSpPr>
              <a:spLocks noChangeArrowheads="1"/>
            </p:cNvSpPr>
            <p:nvPr/>
          </p:nvSpPr>
          <p:spPr bwMode="auto">
            <a:xfrm>
              <a:off x="1056" y="3958"/>
              <a:ext cx="3457" cy="218"/>
            </a:xfrm>
            <a:prstGeom prst="rect">
              <a:avLst/>
            </a:prstGeom>
            <a:solidFill>
              <a:srgbClr val="3399FF"/>
            </a:solidFill>
            <a:ln w="9525">
              <a:noFill/>
              <a:miter lim="800000"/>
              <a:headEnd/>
              <a:tailEnd/>
            </a:ln>
            <a:effectLst/>
          </p:spPr>
          <p:txBody>
            <a:bodyPr wrap="none" anchor="ctr"/>
            <a:lstStyle/>
            <a:p>
              <a:endParaRPr lang="en-US"/>
            </a:p>
          </p:txBody>
        </p:sp>
        <p:sp>
          <p:nvSpPr>
            <p:cNvPr id="34826" name="Rectangle 10"/>
            <p:cNvSpPr>
              <a:spLocks noChangeArrowheads="1"/>
            </p:cNvSpPr>
            <p:nvPr/>
          </p:nvSpPr>
          <p:spPr bwMode="auto">
            <a:xfrm>
              <a:off x="1430" y="2603"/>
              <a:ext cx="2523" cy="219"/>
            </a:xfrm>
            <a:prstGeom prst="rect">
              <a:avLst/>
            </a:prstGeom>
            <a:solidFill>
              <a:srgbClr val="FF3300"/>
            </a:solidFill>
            <a:ln w="9525">
              <a:noFill/>
              <a:miter lim="800000"/>
              <a:headEnd/>
              <a:tailEnd/>
            </a:ln>
            <a:effectLst/>
          </p:spPr>
          <p:txBody>
            <a:bodyPr wrap="none" anchor="ctr"/>
            <a:lstStyle/>
            <a:p>
              <a:endParaRPr lang="en-US"/>
            </a:p>
          </p:txBody>
        </p:sp>
        <p:sp>
          <p:nvSpPr>
            <p:cNvPr id="34827" name="Rectangle 11"/>
            <p:cNvSpPr>
              <a:spLocks noChangeArrowheads="1"/>
            </p:cNvSpPr>
            <p:nvPr/>
          </p:nvSpPr>
          <p:spPr bwMode="auto">
            <a:xfrm rot="-5400000">
              <a:off x="102" y="2858"/>
              <a:ext cx="2141" cy="234"/>
            </a:xfrm>
            <a:prstGeom prst="rect">
              <a:avLst/>
            </a:prstGeom>
            <a:solidFill>
              <a:srgbClr val="3399FF"/>
            </a:solidFill>
            <a:ln w="9525">
              <a:noFill/>
              <a:miter lim="800000"/>
              <a:headEnd/>
              <a:tailEnd/>
            </a:ln>
            <a:effectLst/>
          </p:spPr>
          <p:txBody>
            <a:bodyPr wrap="none" anchor="ctr"/>
            <a:lstStyle/>
            <a:p>
              <a:endParaRPr lang="en-US"/>
            </a:p>
          </p:txBody>
        </p:sp>
        <p:sp>
          <p:nvSpPr>
            <p:cNvPr id="34828" name="Rectangle 12"/>
            <p:cNvSpPr>
              <a:spLocks noChangeArrowheads="1"/>
            </p:cNvSpPr>
            <p:nvPr/>
          </p:nvSpPr>
          <p:spPr bwMode="auto">
            <a:xfrm>
              <a:off x="1056" y="1904"/>
              <a:ext cx="654" cy="218"/>
            </a:xfrm>
            <a:prstGeom prst="rect">
              <a:avLst/>
            </a:prstGeom>
            <a:solidFill>
              <a:srgbClr val="3399FF"/>
            </a:solidFill>
            <a:ln w="9525">
              <a:noFill/>
              <a:miter lim="800000"/>
              <a:headEnd/>
              <a:tailEnd/>
            </a:ln>
            <a:effectLst/>
          </p:spPr>
          <p:txBody>
            <a:bodyPr wrap="none" anchor="ctr"/>
            <a:lstStyle/>
            <a:p>
              <a:endParaRPr lang="en-US"/>
            </a:p>
          </p:txBody>
        </p:sp>
        <p:sp>
          <p:nvSpPr>
            <p:cNvPr id="34829" name="Freeform 13"/>
            <p:cNvSpPr>
              <a:spLocks/>
            </p:cNvSpPr>
            <p:nvPr/>
          </p:nvSpPr>
          <p:spPr bwMode="auto">
            <a:xfrm>
              <a:off x="1336" y="1817"/>
              <a:ext cx="701" cy="706"/>
            </a:xfrm>
            <a:custGeom>
              <a:avLst/>
              <a:gdLst/>
              <a:ahLst/>
              <a:cxnLst>
                <a:cxn ang="0">
                  <a:pos x="0" y="0"/>
                </a:cxn>
                <a:cxn ang="0">
                  <a:pos x="720" y="0"/>
                </a:cxn>
                <a:cxn ang="0">
                  <a:pos x="720" y="774"/>
                </a:cxn>
                <a:cxn ang="0">
                  <a:pos x="360" y="776"/>
                </a:cxn>
                <a:cxn ang="0">
                  <a:pos x="0" y="0"/>
                </a:cxn>
              </a:cxnLst>
              <a:rect l="0" t="0" r="r" b="b"/>
              <a:pathLst>
                <a:path w="720" h="776">
                  <a:moveTo>
                    <a:pt x="0" y="0"/>
                  </a:moveTo>
                  <a:lnTo>
                    <a:pt x="720" y="0"/>
                  </a:lnTo>
                  <a:lnTo>
                    <a:pt x="720" y="774"/>
                  </a:lnTo>
                  <a:lnTo>
                    <a:pt x="360" y="776"/>
                  </a:lnTo>
                  <a:lnTo>
                    <a:pt x="0" y="0"/>
                  </a:lnTo>
                  <a:close/>
                </a:path>
              </a:pathLst>
            </a:custGeom>
            <a:solidFill>
              <a:srgbClr val="3399FF"/>
            </a:solidFill>
            <a:ln w="9525">
              <a:solidFill>
                <a:schemeClr val="tx1"/>
              </a:solidFill>
              <a:round/>
              <a:headEnd/>
              <a:tailEnd/>
            </a:ln>
            <a:effectLst/>
          </p:spPr>
          <p:txBody>
            <a:bodyPr wrap="none" anchor="ctr"/>
            <a:lstStyle/>
            <a:p>
              <a:endParaRPr lang="en-US"/>
            </a:p>
          </p:txBody>
        </p:sp>
        <p:sp>
          <p:nvSpPr>
            <p:cNvPr id="34830" name="AutoShape 14"/>
            <p:cNvSpPr>
              <a:spLocks noChangeArrowheads="1"/>
            </p:cNvSpPr>
            <p:nvPr/>
          </p:nvSpPr>
          <p:spPr bwMode="auto">
            <a:xfrm rot="5400000">
              <a:off x="3425" y="1780"/>
              <a:ext cx="962" cy="1122"/>
            </a:xfrm>
            <a:custGeom>
              <a:avLst/>
              <a:gdLst>
                <a:gd name="G0" fmla="+- 5808 0 0"/>
                <a:gd name="G1" fmla="+- 11782903 0 0"/>
                <a:gd name="G2" fmla="+- 0 0 11782903"/>
                <a:gd name="T0" fmla="*/ 0 256 1"/>
                <a:gd name="T1" fmla="*/ 180 256 1"/>
                <a:gd name="G3" fmla="+- 11782903 T0 T1"/>
                <a:gd name="T2" fmla="*/ 0 256 1"/>
                <a:gd name="T3" fmla="*/ 90 256 1"/>
                <a:gd name="G4" fmla="+- 11782903 T2 T3"/>
                <a:gd name="G5" fmla="*/ G4 2 1"/>
                <a:gd name="T4" fmla="*/ 90 256 1"/>
                <a:gd name="T5" fmla="*/ 0 256 1"/>
                <a:gd name="G6" fmla="+- 11782903 T4 T5"/>
                <a:gd name="G7" fmla="*/ G6 2 1"/>
                <a:gd name="G8" fmla="abs 1178290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808"/>
                <a:gd name="G18" fmla="*/ 5808 1 2"/>
                <a:gd name="G19" fmla="+- G18 5400 0"/>
                <a:gd name="G20" fmla="cos G19 11782903"/>
                <a:gd name="G21" fmla="sin G19 11782903"/>
                <a:gd name="G22" fmla="+- G20 10800 0"/>
                <a:gd name="G23" fmla="+- G21 10800 0"/>
                <a:gd name="G24" fmla="+- 10800 0 G20"/>
                <a:gd name="G25" fmla="+- 5808 10800 0"/>
                <a:gd name="G26" fmla="?: G9 G17 G25"/>
                <a:gd name="G27" fmla="?: G9 0 21600"/>
                <a:gd name="G28" fmla="cos 10800 11782903"/>
                <a:gd name="G29" fmla="sin 10800 11782903"/>
                <a:gd name="G30" fmla="sin 5808 11782903"/>
                <a:gd name="G31" fmla="+- G28 10800 0"/>
                <a:gd name="G32" fmla="+- G29 10800 0"/>
                <a:gd name="G33" fmla="+- G30 10800 0"/>
                <a:gd name="G34" fmla="?: G4 0 G31"/>
                <a:gd name="G35" fmla="?: 11782903 G34 0"/>
                <a:gd name="G36" fmla="?: G6 G35 G31"/>
                <a:gd name="G37" fmla="+- 21600 0 G36"/>
                <a:gd name="G38" fmla="?: G4 0 G33"/>
                <a:gd name="G39" fmla="?: 11782903 G38 G32"/>
                <a:gd name="G40" fmla="?: G6 G39 0"/>
                <a:gd name="G41" fmla="?: G4 G32 21600"/>
                <a:gd name="G42" fmla="?: G6 G41 G33"/>
                <a:gd name="T12" fmla="*/ 10800 w 21600"/>
                <a:gd name="T13" fmla="*/ 0 h 21600"/>
                <a:gd name="T14" fmla="*/ 2496 w 21600"/>
                <a:gd name="T15" fmla="*/ 10830 h 21600"/>
                <a:gd name="T16" fmla="*/ 10800 w 21600"/>
                <a:gd name="T17" fmla="*/ 4992 h 21600"/>
                <a:gd name="T18" fmla="*/ 19104 w 21600"/>
                <a:gd name="T19" fmla="*/ 1083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992" y="10821"/>
                  </a:moveTo>
                  <a:cubicBezTo>
                    <a:pt x="4992" y="10814"/>
                    <a:pt x="4992" y="10807"/>
                    <a:pt x="4992" y="10800"/>
                  </a:cubicBezTo>
                  <a:cubicBezTo>
                    <a:pt x="4992" y="7592"/>
                    <a:pt x="7592" y="4992"/>
                    <a:pt x="10800" y="4992"/>
                  </a:cubicBezTo>
                  <a:cubicBezTo>
                    <a:pt x="14007" y="4992"/>
                    <a:pt x="16608" y="7592"/>
                    <a:pt x="16608" y="10800"/>
                  </a:cubicBezTo>
                  <a:cubicBezTo>
                    <a:pt x="16608" y="10807"/>
                    <a:pt x="16607" y="10814"/>
                    <a:pt x="16607" y="10821"/>
                  </a:cubicBezTo>
                  <a:lnTo>
                    <a:pt x="21599" y="10839"/>
                  </a:lnTo>
                  <a:cubicBezTo>
                    <a:pt x="21599" y="10826"/>
                    <a:pt x="21600" y="10813"/>
                    <a:pt x="21600" y="10800"/>
                  </a:cubicBezTo>
                  <a:cubicBezTo>
                    <a:pt x="21600" y="4835"/>
                    <a:pt x="16764" y="0"/>
                    <a:pt x="10800" y="0"/>
                  </a:cubicBezTo>
                  <a:cubicBezTo>
                    <a:pt x="4835" y="0"/>
                    <a:pt x="0" y="4835"/>
                    <a:pt x="0" y="10800"/>
                  </a:cubicBezTo>
                  <a:cubicBezTo>
                    <a:pt x="-1" y="10813"/>
                    <a:pt x="0" y="10826"/>
                    <a:pt x="0" y="10839"/>
                  </a:cubicBezTo>
                  <a:close/>
                </a:path>
              </a:pathLst>
            </a:custGeom>
            <a:solidFill>
              <a:srgbClr val="FF3300"/>
            </a:solidFill>
            <a:ln w="9525">
              <a:noFill/>
              <a:miter lim="800000"/>
              <a:headEnd/>
              <a:tailEnd/>
            </a:ln>
            <a:effectLst/>
          </p:spPr>
          <p:txBody>
            <a:bodyPr wrap="none" anchor="ctr"/>
            <a:lstStyle/>
            <a:p>
              <a:endParaRPr lang="en-US"/>
            </a:p>
          </p:txBody>
        </p:sp>
        <p:sp>
          <p:nvSpPr>
            <p:cNvPr id="34831" name="Freeform 15"/>
            <p:cNvSpPr>
              <a:spLocks/>
            </p:cNvSpPr>
            <p:nvPr/>
          </p:nvSpPr>
          <p:spPr bwMode="auto">
            <a:xfrm>
              <a:off x="3345" y="1817"/>
              <a:ext cx="701" cy="706"/>
            </a:xfrm>
            <a:custGeom>
              <a:avLst/>
              <a:gdLst/>
              <a:ahLst/>
              <a:cxnLst>
                <a:cxn ang="0">
                  <a:pos x="720" y="0"/>
                </a:cxn>
                <a:cxn ang="0">
                  <a:pos x="0" y="0"/>
                </a:cxn>
                <a:cxn ang="0">
                  <a:pos x="2" y="776"/>
                </a:cxn>
                <a:cxn ang="0">
                  <a:pos x="360" y="776"/>
                </a:cxn>
                <a:cxn ang="0">
                  <a:pos x="720" y="0"/>
                </a:cxn>
              </a:cxnLst>
              <a:rect l="0" t="0" r="r" b="b"/>
              <a:pathLst>
                <a:path w="720" h="776">
                  <a:moveTo>
                    <a:pt x="720" y="0"/>
                  </a:moveTo>
                  <a:lnTo>
                    <a:pt x="0" y="0"/>
                  </a:lnTo>
                  <a:lnTo>
                    <a:pt x="2" y="776"/>
                  </a:lnTo>
                  <a:lnTo>
                    <a:pt x="360" y="776"/>
                  </a:lnTo>
                  <a:lnTo>
                    <a:pt x="720" y="0"/>
                  </a:lnTo>
                  <a:close/>
                </a:path>
              </a:pathLst>
            </a:custGeom>
            <a:solidFill>
              <a:srgbClr val="FF3300"/>
            </a:solidFill>
            <a:ln w="9525">
              <a:solidFill>
                <a:schemeClr val="tx1"/>
              </a:solidFill>
              <a:round/>
              <a:headEnd/>
              <a:tailEnd/>
            </a:ln>
            <a:effectLst/>
          </p:spPr>
          <p:txBody>
            <a:bodyPr wrap="none" anchor="ctr"/>
            <a:lstStyle/>
            <a:p>
              <a:endParaRPr lang="en-US"/>
            </a:p>
          </p:txBody>
        </p:sp>
        <p:sp>
          <p:nvSpPr>
            <p:cNvPr id="34832" name="Text Box 16"/>
            <p:cNvSpPr txBox="1">
              <a:spLocks noChangeArrowheads="1"/>
            </p:cNvSpPr>
            <p:nvPr/>
          </p:nvSpPr>
          <p:spPr bwMode="auto">
            <a:xfrm>
              <a:off x="2064" y="2160"/>
              <a:ext cx="450" cy="330"/>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Right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heart</a:t>
              </a:r>
            </a:p>
          </p:txBody>
        </p:sp>
        <p:sp>
          <p:nvSpPr>
            <p:cNvPr id="34833" name="Text Box 17"/>
            <p:cNvSpPr txBox="1">
              <a:spLocks noChangeArrowheads="1"/>
            </p:cNvSpPr>
            <p:nvPr/>
          </p:nvSpPr>
          <p:spPr bwMode="auto">
            <a:xfrm>
              <a:off x="2871" y="2160"/>
              <a:ext cx="487" cy="330"/>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Left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 heart</a:t>
              </a:r>
            </a:p>
          </p:txBody>
        </p:sp>
        <p:sp>
          <p:nvSpPr>
            <p:cNvPr id="34834" name="Rectangle 18"/>
            <p:cNvSpPr>
              <a:spLocks noChangeArrowheads="1"/>
            </p:cNvSpPr>
            <p:nvPr/>
          </p:nvSpPr>
          <p:spPr bwMode="auto">
            <a:xfrm>
              <a:off x="1632" y="1488"/>
              <a:ext cx="703" cy="218"/>
            </a:xfrm>
            <a:prstGeom prst="rect">
              <a:avLst/>
            </a:prstGeom>
            <a:solidFill>
              <a:srgbClr val="3399FF"/>
            </a:solidFill>
            <a:ln w="9525">
              <a:noFill/>
              <a:miter lim="800000"/>
              <a:headEnd/>
              <a:tailEnd/>
            </a:ln>
            <a:effectLst/>
          </p:spPr>
          <p:txBody>
            <a:bodyPr wrap="none" anchor="ctr"/>
            <a:lstStyle/>
            <a:p>
              <a:endParaRPr lang="en-US"/>
            </a:p>
          </p:txBody>
        </p:sp>
        <p:sp>
          <p:nvSpPr>
            <p:cNvPr id="34835" name="Rectangle 19"/>
            <p:cNvSpPr>
              <a:spLocks noChangeArrowheads="1"/>
            </p:cNvSpPr>
            <p:nvPr/>
          </p:nvSpPr>
          <p:spPr bwMode="auto">
            <a:xfrm rot="-5400000">
              <a:off x="1425" y="1695"/>
              <a:ext cx="647" cy="234"/>
            </a:xfrm>
            <a:prstGeom prst="rect">
              <a:avLst/>
            </a:prstGeom>
            <a:solidFill>
              <a:srgbClr val="3399FF"/>
            </a:solidFill>
            <a:ln w="9525">
              <a:noFill/>
              <a:miter lim="800000"/>
              <a:headEnd/>
              <a:tailEnd/>
            </a:ln>
            <a:effectLst/>
          </p:spPr>
          <p:txBody>
            <a:bodyPr wrap="none" anchor="ctr"/>
            <a:lstStyle/>
            <a:p>
              <a:endParaRPr lang="en-US"/>
            </a:p>
          </p:txBody>
        </p:sp>
        <p:sp>
          <p:nvSpPr>
            <p:cNvPr id="34836" name="Rectangle 20"/>
            <p:cNvSpPr>
              <a:spLocks noChangeArrowheads="1"/>
            </p:cNvSpPr>
            <p:nvPr/>
          </p:nvSpPr>
          <p:spPr bwMode="auto">
            <a:xfrm rot="-5400000">
              <a:off x="3197" y="1691"/>
              <a:ext cx="655" cy="233"/>
            </a:xfrm>
            <a:prstGeom prst="rect">
              <a:avLst/>
            </a:prstGeom>
            <a:solidFill>
              <a:srgbClr val="FF3300"/>
            </a:solidFill>
            <a:ln w="9525">
              <a:noFill/>
              <a:miter lim="800000"/>
              <a:headEnd/>
              <a:tailEnd/>
            </a:ln>
            <a:effectLst/>
          </p:spPr>
          <p:txBody>
            <a:bodyPr wrap="none" anchor="ctr"/>
            <a:lstStyle/>
            <a:p>
              <a:endParaRPr lang="en-US"/>
            </a:p>
          </p:txBody>
        </p:sp>
        <p:sp>
          <p:nvSpPr>
            <p:cNvPr id="34837" name="Rectangle 21"/>
            <p:cNvSpPr>
              <a:spLocks noChangeArrowheads="1"/>
            </p:cNvSpPr>
            <p:nvPr/>
          </p:nvSpPr>
          <p:spPr bwMode="auto">
            <a:xfrm>
              <a:off x="2987" y="1480"/>
              <a:ext cx="654" cy="218"/>
            </a:xfrm>
            <a:prstGeom prst="rect">
              <a:avLst/>
            </a:prstGeom>
            <a:solidFill>
              <a:srgbClr val="FF3300"/>
            </a:solidFill>
            <a:ln w="9525">
              <a:noFill/>
              <a:miter lim="800000"/>
              <a:headEnd/>
              <a:tailEnd/>
            </a:ln>
            <a:effectLst/>
          </p:spPr>
          <p:txBody>
            <a:bodyPr wrap="none" anchor="ctr"/>
            <a:lstStyle/>
            <a:p>
              <a:endParaRPr lang="en-US"/>
            </a:p>
          </p:txBody>
        </p:sp>
        <p:grpSp>
          <p:nvGrpSpPr>
            <p:cNvPr id="4" name="Group 22"/>
            <p:cNvGrpSpPr>
              <a:grpSpLocks/>
            </p:cNvGrpSpPr>
            <p:nvPr/>
          </p:nvGrpSpPr>
          <p:grpSpPr bwMode="auto">
            <a:xfrm>
              <a:off x="2306" y="1313"/>
              <a:ext cx="810" cy="612"/>
              <a:chOff x="2306" y="1313"/>
              <a:chExt cx="810" cy="612"/>
            </a:xfrm>
          </p:grpSpPr>
          <p:sp>
            <p:nvSpPr>
              <p:cNvPr id="34839" name="Rectangle 23"/>
              <p:cNvSpPr>
                <a:spLocks noChangeArrowheads="1"/>
              </p:cNvSpPr>
              <p:nvPr/>
            </p:nvSpPr>
            <p:spPr bwMode="auto">
              <a:xfrm>
                <a:off x="2400" y="1319"/>
                <a:ext cx="654" cy="88"/>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4840" name="Rectangle 24"/>
              <p:cNvSpPr>
                <a:spLocks noChangeArrowheads="1"/>
              </p:cNvSpPr>
              <p:nvPr/>
            </p:nvSpPr>
            <p:spPr bwMode="auto">
              <a:xfrm>
                <a:off x="2400" y="148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4841" name="Rectangle 25"/>
              <p:cNvSpPr>
                <a:spLocks noChangeArrowheads="1"/>
              </p:cNvSpPr>
              <p:nvPr/>
            </p:nvSpPr>
            <p:spPr bwMode="auto">
              <a:xfrm>
                <a:off x="2400" y="1663"/>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4842" name="Rectangle 26"/>
              <p:cNvSpPr>
                <a:spLocks noChangeArrowheads="1"/>
              </p:cNvSpPr>
              <p:nvPr/>
            </p:nvSpPr>
            <p:spPr bwMode="auto">
              <a:xfrm>
                <a:off x="2400" y="183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4843" name="Rectangle 27"/>
              <p:cNvSpPr>
                <a:spLocks noChangeArrowheads="1"/>
              </p:cNvSpPr>
              <p:nvPr/>
            </p:nvSpPr>
            <p:spPr bwMode="auto">
              <a:xfrm>
                <a:off x="2306" y="1313"/>
                <a:ext cx="140" cy="612"/>
              </a:xfrm>
              <a:prstGeom prst="rect">
                <a:avLst/>
              </a:prstGeom>
              <a:solidFill>
                <a:srgbClr val="6699FF"/>
              </a:solidFill>
              <a:ln w="9525">
                <a:noFill/>
                <a:miter lim="800000"/>
                <a:headEnd/>
                <a:tailEnd/>
              </a:ln>
              <a:effectLst/>
            </p:spPr>
            <p:txBody>
              <a:bodyPr wrap="none" anchor="ctr"/>
              <a:lstStyle/>
              <a:p>
                <a:endParaRPr lang="en-US"/>
              </a:p>
            </p:txBody>
          </p:sp>
          <p:sp>
            <p:nvSpPr>
              <p:cNvPr id="34844" name="Rectangle 28"/>
              <p:cNvSpPr>
                <a:spLocks noChangeArrowheads="1"/>
              </p:cNvSpPr>
              <p:nvPr/>
            </p:nvSpPr>
            <p:spPr bwMode="auto">
              <a:xfrm>
                <a:off x="2976" y="1313"/>
                <a:ext cx="140" cy="612"/>
              </a:xfrm>
              <a:prstGeom prst="rect">
                <a:avLst/>
              </a:prstGeom>
              <a:solidFill>
                <a:srgbClr val="FF3300"/>
              </a:solidFill>
              <a:ln w="9525">
                <a:noFill/>
                <a:miter lim="800000"/>
                <a:headEnd/>
                <a:tailEnd/>
              </a:ln>
              <a:effectLst/>
            </p:spPr>
            <p:txBody>
              <a:bodyPr wrap="none" anchor="ctr"/>
              <a:lstStyle/>
              <a:p>
                <a:endParaRPr lang="en-US"/>
              </a:p>
            </p:txBody>
          </p:sp>
        </p:grpSp>
        <p:sp>
          <p:nvSpPr>
            <p:cNvPr id="34845" name="Text Box 29"/>
            <p:cNvSpPr txBox="1">
              <a:spLocks noChangeArrowheads="1"/>
            </p:cNvSpPr>
            <p:nvPr/>
          </p:nvSpPr>
          <p:spPr bwMode="auto">
            <a:xfrm>
              <a:off x="3268" y="1218"/>
              <a:ext cx="484" cy="192"/>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Lungs</a:t>
              </a:r>
            </a:p>
          </p:txBody>
        </p:sp>
        <p:sp>
          <p:nvSpPr>
            <p:cNvPr id="34846" name="Text Box 30"/>
            <p:cNvSpPr txBox="1">
              <a:spLocks noChangeArrowheads="1"/>
            </p:cNvSpPr>
            <p:nvPr/>
          </p:nvSpPr>
          <p:spPr bwMode="auto">
            <a:xfrm>
              <a:off x="4420" y="2909"/>
              <a:ext cx="445"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Brain</a:t>
              </a:r>
            </a:p>
          </p:txBody>
        </p:sp>
        <p:sp>
          <p:nvSpPr>
            <p:cNvPr id="34847" name="Text Box 31"/>
            <p:cNvSpPr txBox="1">
              <a:spLocks noChangeArrowheads="1"/>
            </p:cNvSpPr>
            <p:nvPr/>
          </p:nvSpPr>
          <p:spPr bwMode="auto">
            <a:xfrm>
              <a:off x="3328" y="2778"/>
              <a:ext cx="500"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Spinal</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 cord</a:t>
              </a:r>
            </a:p>
          </p:txBody>
        </p:sp>
        <p:sp>
          <p:nvSpPr>
            <p:cNvPr id="34848" name="Text Box 32"/>
            <p:cNvSpPr txBox="1">
              <a:spLocks noChangeArrowheads="1"/>
            </p:cNvSpPr>
            <p:nvPr/>
          </p:nvSpPr>
          <p:spPr bwMode="auto">
            <a:xfrm>
              <a:off x="2304" y="2832"/>
              <a:ext cx="919"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Articulations</a:t>
              </a:r>
            </a:p>
          </p:txBody>
        </p:sp>
        <p:sp>
          <p:nvSpPr>
            <p:cNvPr id="34849" name="Text Box 33"/>
            <p:cNvSpPr txBox="1">
              <a:spLocks noChangeArrowheads="1"/>
            </p:cNvSpPr>
            <p:nvPr/>
          </p:nvSpPr>
          <p:spPr bwMode="auto">
            <a:xfrm>
              <a:off x="1503" y="2778"/>
              <a:ext cx="562"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Other</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tissues</a:t>
              </a:r>
            </a:p>
          </p:txBody>
        </p:sp>
        <p:sp>
          <p:nvSpPr>
            <p:cNvPr id="34850" name="Text Box 34"/>
            <p:cNvSpPr txBox="1">
              <a:spLocks noChangeArrowheads="1"/>
            </p:cNvSpPr>
            <p:nvPr/>
          </p:nvSpPr>
          <p:spPr bwMode="auto">
            <a:xfrm>
              <a:off x="4432" y="1920"/>
              <a:ext cx="462" cy="194"/>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Aorta</a:t>
              </a:r>
            </a:p>
          </p:txBody>
        </p:sp>
        <p:sp>
          <p:nvSpPr>
            <p:cNvPr id="34851" name="Rectangle 35"/>
            <p:cNvSpPr>
              <a:spLocks noChangeArrowheads="1"/>
            </p:cNvSpPr>
            <p:nvPr/>
          </p:nvSpPr>
          <p:spPr bwMode="auto">
            <a:xfrm>
              <a:off x="168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852" name="Rectangle 36"/>
            <p:cNvSpPr>
              <a:spLocks noChangeArrowheads="1"/>
            </p:cNvSpPr>
            <p:nvPr/>
          </p:nvSpPr>
          <p:spPr bwMode="auto">
            <a:xfrm>
              <a:off x="336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853" name="Rectangle 37"/>
            <p:cNvSpPr>
              <a:spLocks noChangeArrowheads="1"/>
            </p:cNvSpPr>
            <p:nvPr/>
          </p:nvSpPr>
          <p:spPr bwMode="auto">
            <a:xfrm>
              <a:off x="4464"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854" name="AutoShape 38"/>
            <p:cNvSpPr>
              <a:spLocks noChangeArrowheads="1"/>
            </p:cNvSpPr>
            <p:nvPr/>
          </p:nvSpPr>
          <p:spPr bwMode="auto">
            <a:xfrm>
              <a:off x="196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4855" name="AutoShape 39"/>
            <p:cNvSpPr>
              <a:spLocks noChangeArrowheads="1"/>
            </p:cNvSpPr>
            <p:nvPr/>
          </p:nvSpPr>
          <p:spPr bwMode="auto">
            <a:xfrm>
              <a:off x="364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4856" name="AutoShape 40"/>
            <p:cNvSpPr>
              <a:spLocks noChangeArrowheads="1"/>
            </p:cNvSpPr>
            <p:nvPr/>
          </p:nvSpPr>
          <p:spPr bwMode="auto">
            <a:xfrm>
              <a:off x="4128" y="2304"/>
              <a:ext cx="444" cy="1656"/>
            </a:xfrm>
            <a:prstGeom prst="downArrow">
              <a:avLst>
                <a:gd name="adj1" fmla="val 50000"/>
                <a:gd name="adj2" fmla="val 56982"/>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grpSp>
      <p:grpSp>
        <p:nvGrpSpPr>
          <p:cNvPr id="5" name="Group 41"/>
          <p:cNvGrpSpPr>
            <a:grpSpLocks/>
          </p:cNvGrpSpPr>
          <p:nvPr/>
        </p:nvGrpSpPr>
        <p:grpSpPr bwMode="auto">
          <a:xfrm>
            <a:off x="2667001" y="4876800"/>
            <a:ext cx="5082822" cy="914400"/>
            <a:chOff x="1680" y="3120"/>
            <a:chExt cx="3202" cy="528"/>
          </a:xfrm>
        </p:grpSpPr>
        <p:sp>
          <p:nvSpPr>
            <p:cNvPr id="34858" name="Rectangle 42"/>
            <p:cNvSpPr>
              <a:spLocks noChangeArrowheads="1"/>
            </p:cNvSpPr>
            <p:nvPr/>
          </p:nvSpPr>
          <p:spPr bwMode="auto">
            <a:xfrm>
              <a:off x="4472" y="3120"/>
              <a:ext cx="410" cy="52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4859" name="Rectangle 43"/>
            <p:cNvSpPr>
              <a:spLocks noChangeArrowheads="1"/>
            </p:cNvSpPr>
            <p:nvPr/>
          </p:nvSpPr>
          <p:spPr bwMode="auto">
            <a:xfrm>
              <a:off x="3360" y="3264"/>
              <a:ext cx="410" cy="384"/>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4860" name="Rectangle 44"/>
            <p:cNvSpPr>
              <a:spLocks noChangeArrowheads="1"/>
            </p:cNvSpPr>
            <p:nvPr/>
          </p:nvSpPr>
          <p:spPr bwMode="auto">
            <a:xfrm>
              <a:off x="2496" y="3360"/>
              <a:ext cx="410" cy="28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4861" name="Rectangle 45"/>
            <p:cNvSpPr>
              <a:spLocks noChangeArrowheads="1"/>
            </p:cNvSpPr>
            <p:nvPr/>
          </p:nvSpPr>
          <p:spPr bwMode="auto">
            <a:xfrm>
              <a:off x="1680" y="3408"/>
              <a:ext cx="410" cy="240"/>
            </a:xfrm>
            <a:prstGeom prst="rect">
              <a:avLst/>
            </a:prstGeom>
            <a:solidFill>
              <a:srgbClr val="FF66FF"/>
            </a:solidFill>
            <a:ln w="9525">
              <a:solidFill>
                <a:schemeClr val="tx1"/>
              </a:solidFill>
              <a:miter lim="800000"/>
              <a:headEnd/>
              <a:tailEnd/>
            </a:ln>
            <a:effectLst/>
          </p:spPr>
          <p:txBody>
            <a:bodyPr wrap="none" anchor="ctr"/>
            <a:lstStyle/>
            <a:p>
              <a:endParaRPr lang="en-US"/>
            </a:p>
          </p:txBody>
        </p:sp>
      </p:grpSp>
      <p:grpSp>
        <p:nvGrpSpPr>
          <p:cNvPr id="6" name="Group 46"/>
          <p:cNvGrpSpPr>
            <a:grpSpLocks/>
          </p:cNvGrpSpPr>
          <p:nvPr/>
        </p:nvGrpSpPr>
        <p:grpSpPr bwMode="auto">
          <a:xfrm>
            <a:off x="2667001" y="4876800"/>
            <a:ext cx="5082822" cy="609600"/>
            <a:chOff x="1680" y="3072"/>
            <a:chExt cx="3202" cy="384"/>
          </a:xfrm>
        </p:grpSpPr>
        <p:sp>
          <p:nvSpPr>
            <p:cNvPr id="34863" name="Rectangle 47"/>
            <p:cNvSpPr>
              <a:spLocks noChangeArrowheads="1"/>
            </p:cNvSpPr>
            <p:nvPr/>
          </p:nvSpPr>
          <p:spPr bwMode="auto">
            <a:xfrm flipV="1">
              <a:off x="4472" y="3072"/>
              <a:ext cx="410" cy="4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864" name="Rectangle 48"/>
            <p:cNvSpPr>
              <a:spLocks noChangeArrowheads="1"/>
            </p:cNvSpPr>
            <p:nvPr/>
          </p:nvSpPr>
          <p:spPr bwMode="auto">
            <a:xfrm flipV="1">
              <a:off x="3360" y="3072"/>
              <a:ext cx="410" cy="24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865" name="Rectangle 49"/>
            <p:cNvSpPr>
              <a:spLocks noChangeArrowheads="1"/>
            </p:cNvSpPr>
            <p:nvPr/>
          </p:nvSpPr>
          <p:spPr bwMode="auto">
            <a:xfrm flipV="1">
              <a:off x="2496" y="3072"/>
              <a:ext cx="410" cy="33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866" name="Rectangle 50"/>
            <p:cNvSpPr>
              <a:spLocks noChangeArrowheads="1"/>
            </p:cNvSpPr>
            <p:nvPr/>
          </p:nvSpPr>
          <p:spPr bwMode="auto">
            <a:xfrm flipV="1">
              <a:off x="1680" y="3072"/>
              <a:ext cx="410" cy="384"/>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sp>
        <p:nvSpPr>
          <p:cNvPr id="34867" name="Oval 51"/>
          <p:cNvSpPr>
            <a:spLocks noChangeArrowheads="1"/>
          </p:cNvSpPr>
          <p:nvPr/>
        </p:nvSpPr>
        <p:spPr bwMode="auto">
          <a:xfrm>
            <a:off x="3429000" y="58674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68" name="Oval 52"/>
          <p:cNvSpPr>
            <a:spLocks noChangeArrowheads="1"/>
          </p:cNvSpPr>
          <p:nvPr/>
        </p:nvSpPr>
        <p:spPr bwMode="auto">
          <a:xfrm>
            <a:off x="3429000" y="60960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69" name="Oval 53"/>
          <p:cNvSpPr>
            <a:spLocks noChangeArrowheads="1"/>
          </p:cNvSpPr>
          <p:nvPr/>
        </p:nvSpPr>
        <p:spPr bwMode="auto">
          <a:xfrm>
            <a:off x="3429000" y="6324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0" name="Oval 54"/>
          <p:cNvSpPr>
            <a:spLocks noChangeArrowheads="1"/>
          </p:cNvSpPr>
          <p:nvPr/>
        </p:nvSpPr>
        <p:spPr bwMode="auto">
          <a:xfrm>
            <a:off x="2667000" y="64008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1" name="Oval 55"/>
          <p:cNvSpPr>
            <a:spLocks noChangeArrowheads="1"/>
          </p:cNvSpPr>
          <p:nvPr/>
        </p:nvSpPr>
        <p:spPr bwMode="auto">
          <a:xfrm>
            <a:off x="1828800" y="60960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2" name="Oval 56"/>
          <p:cNvSpPr>
            <a:spLocks noChangeArrowheads="1"/>
          </p:cNvSpPr>
          <p:nvPr/>
        </p:nvSpPr>
        <p:spPr bwMode="auto">
          <a:xfrm>
            <a:off x="1752600" y="51054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3" name="Oval 57"/>
          <p:cNvSpPr>
            <a:spLocks noChangeArrowheads="1"/>
          </p:cNvSpPr>
          <p:nvPr/>
        </p:nvSpPr>
        <p:spPr bwMode="auto">
          <a:xfrm>
            <a:off x="1752600" y="4038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4" name="Oval 58"/>
          <p:cNvSpPr>
            <a:spLocks noChangeArrowheads="1"/>
          </p:cNvSpPr>
          <p:nvPr/>
        </p:nvSpPr>
        <p:spPr bwMode="auto">
          <a:xfrm>
            <a:off x="1752600" y="31242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5" name="Oval 59"/>
          <p:cNvSpPr>
            <a:spLocks noChangeArrowheads="1"/>
          </p:cNvSpPr>
          <p:nvPr/>
        </p:nvSpPr>
        <p:spPr bwMode="auto">
          <a:xfrm>
            <a:off x="2590800" y="3276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6" name="Oval 60"/>
          <p:cNvSpPr>
            <a:spLocks noChangeArrowheads="1"/>
          </p:cNvSpPr>
          <p:nvPr/>
        </p:nvSpPr>
        <p:spPr bwMode="auto">
          <a:xfrm>
            <a:off x="2667000" y="2514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7" name="Oval 61"/>
          <p:cNvSpPr>
            <a:spLocks noChangeArrowheads="1"/>
          </p:cNvSpPr>
          <p:nvPr/>
        </p:nvSpPr>
        <p:spPr bwMode="auto">
          <a:xfrm>
            <a:off x="3657600" y="23622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4878" name="AutoShape 62"/>
          <p:cNvSpPr>
            <a:spLocks noChangeArrowheads="1"/>
          </p:cNvSpPr>
          <p:nvPr/>
        </p:nvSpPr>
        <p:spPr bwMode="auto">
          <a:xfrm>
            <a:off x="4038600" y="1524000"/>
            <a:ext cx="533400" cy="762000"/>
          </a:xfrm>
          <a:prstGeom prst="upArrow">
            <a:avLst>
              <a:gd name="adj1" fmla="val 50000"/>
              <a:gd name="adj2" fmla="val 31746"/>
            </a:avLst>
          </a:prstGeom>
          <a:solidFill>
            <a:srgbClr val="CCECFF"/>
          </a:solidFill>
          <a:ln w="9525">
            <a:solidFill>
              <a:schemeClr val="tx1"/>
            </a:solidFill>
            <a:miter lim="800000"/>
            <a:headEnd/>
            <a:tailEnd/>
          </a:ln>
          <a:effectLst/>
        </p:spPr>
        <p:txBody>
          <a:bodyPr wrap="none" anchor="ctr"/>
          <a:lstStyle/>
          <a:p>
            <a:endParaRPr lang="en-US"/>
          </a:p>
        </p:txBody>
      </p:sp>
      <p:sp>
        <p:nvSpPr>
          <p:cNvPr id="34879" name="AutoShape 63"/>
          <p:cNvSpPr>
            <a:spLocks noChangeArrowheads="1"/>
          </p:cNvSpPr>
          <p:nvPr/>
        </p:nvSpPr>
        <p:spPr bwMode="auto">
          <a:xfrm rot="5400000">
            <a:off x="3162300" y="5372100"/>
            <a:ext cx="457200" cy="381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FF"/>
          </a:solidFill>
          <a:ln w="9525">
            <a:solidFill>
              <a:schemeClr val="tx1"/>
            </a:solidFill>
            <a:miter lim="800000"/>
            <a:headEnd/>
            <a:tailEnd/>
          </a:ln>
          <a:effectLst/>
        </p:spPr>
        <p:txBody>
          <a:bodyPr wrap="none" anchor="ctr"/>
          <a:lstStyle/>
          <a:p>
            <a:endParaRPr lang="en-US"/>
          </a:p>
        </p:txBody>
      </p:sp>
      <p:sp>
        <p:nvSpPr>
          <p:cNvPr id="34880" name="Rectangle 64"/>
          <p:cNvSpPr>
            <a:spLocks noGrp="1" noChangeArrowheads="1"/>
          </p:cNvSpPr>
          <p:nvPr>
            <p:ph type="title"/>
          </p:nvPr>
        </p:nvSpPr>
        <p:spPr>
          <a:xfrm>
            <a:off x="6172200" y="381000"/>
            <a:ext cx="2819400" cy="2438400"/>
          </a:xfrm>
          <a:noFill/>
          <a:ln/>
        </p:spPr>
        <p:txBody>
          <a:bodyPr/>
          <a:lstStyle/>
          <a:p>
            <a:r>
              <a:rPr lang="en-US"/>
              <a:t>Venous</a:t>
            </a:r>
            <a:br>
              <a:rPr lang="en-US"/>
            </a:br>
            <a:r>
              <a:rPr lang="en-US"/>
              <a:t>Bubble</a:t>
            </a:r>
            <a:br>
              <a:rPr lang="en-US"/>
            </a:br>
            <a:r>
              <a:rPr lang="en-US"/>
              <a:t>Scenario</a:t>
            </a:r>
          </a:p>
        </p:txBody>
      </p:sp>
      <p:sp>
        <p:nvSpPr>
          <p:cNvPr id="34881" name="Oval 65"/>
          <p:cNvSpPr>
            <a:spLocks noChangeArrowheads="1"/>
          </p:cNvSpPr>
          <p:nvPr/>
        </p:nvSpPr>
        <p:spPr bwMode="auto">
          <a:xfrm>
            <a:off x="4212168" y="2349501"/>
            <a:ext cx="143933" cy="142875"/>
          </a:xfrm>
          <a:prstGeom prst="ellipse">
            <a:avLst/>
          </a:prstGeom>
          <a:solidFill>
            <a:srgbClr val="FF00FF"/>
          </a:solidFill>
          <a:ln w="9525">
            <a:solidFill>
              <a:schemeClr val="tx1"/>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4879"/>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1000"/>
                                  </p:stCondLst>
                                  <p:childTnLst>
                                    <p:set>
                                      <p:cBhvr>
                                        <p:cTn id="19" dur="1" fill="hold">
                                          <p:stCondLst>
                                            <p:cond delay="499"/>
                                          </p:stCondLst>
                                        </p:cTn>
                                        <p:tgtEl>
                                          <p:spTgt spid="34867"/>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1000"/>
                                  </p:stCondLst>
                                  <p:childTnLst>
                                    <p:set>
                                      <p:cBhvr>
                                        <p:cTn id="22" dur="1" fill="hold">
                                          <p:stCondLst>
                                            <p:cond delay="499"/>
                                          </p:stCondLst>
                                        </p:cTn>
                                        <p:tgtEl>
                                          <p:spTgt spid="34868"/>
                                        </p:tgtEl>
                                        <p:attrNameLst>
                                          <p:attrName>style.visibility</p:attrName>
                                        </p:attrNameLst>
                                      </p:cBhvr>
                                      <p:to>
                                        <p:strVal val="visible"/>
                                      </p:to>
                                    </p:set>
                                  </p:childTnLst>
                                </p:cTn>
                              </p:par>
                            </p:childTnLst>
                          </p:cTn>
                        </p:par>
                        <p:par>
                          <p:cTn id="23" fill="hold">
                            <p:stCondLst>
                              <p:cond delay="3500"/>
                            </p:stCondLst>
                            <p:childTnLst>
                              <p:par>
                                <p:cTn id="24" presetID="1" presetClass="entr" presetSubtype="0" fill="hold" grpId="0" nodeType="afterEffect">
                                  <p:stCondLst>
                                    <p:cond delay="1000"/>
                                  </p:stCondLst>
                                  <p:childTnLst>
                                    <p:set>
                                      <p:cBhvr>
                                        <p:cTn id="25" dur="1" fill="hold">
                                          <p:stCondLst>
                                            <p:cond delay="499"/>
                                          </p:stCondLst>
                                        </p:cTn>
                                        <p:tgtEl>
                                          <p:spTgt spid="34869"/>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499"/>
                                          </p:stCondLst>
                                        </p:cTn>
                                        <p:tgtEl>
                                          <p:spTgt spid="34870"/>
                                        </p:tgtEl>
                                        <p:attrNameLst>
                                          <p:attrName>style.visibility</p:attrName>
                                        </p:attrNameLst>
                                      </p:cBhvr>
                                      <p:to>
                                        <p:strVal val="visible"/>
                                      </p:to>
                                    </p:set>
                                  </p:childTnLst>
                                </p:cTn>
                              </p:par>
                            </p:childTnLst>
                          </p:cTn>
                        </p:par>
                        <p:par>
                          <p:cTn id="29" fill="hold">
                            <p:stCondLst>
                              <p:cond delay="6500"/>
                            </p:stCondLst>
                            <p:childTnLst>
                              <p:par>
                                <p:cTn id="30" presetID="1" presetClass="entr" presetSubtype="0" fill="hold" grpId="0" nodeType="afterEffect">
                                  <p:stCondLst>
                                    <p:cond delay="1000"/>
                                  </p:stCondLst>
                                  <p:childTnLst>
                                    <p:set>
                                      <p:cBhvr>
                                        <p:cTn id="31" dur="1" fill="hold">
                                          <p:stCondLst>
                                            <p:cond delay="499"/>
                                          </p:stCondLst>
                                        </p:cTn>
                                        <p:tgtEl>
                                          <p:spTgt spid="34871"/>
                                        </p:tgtEl>
                                        <p:attrNameLst>
                                          <p:attrName>style.visibility</p:attrName>
                                        </p:attrNameLst>
                                      </p:cBhvr>
                                      <p:to>
                                        <p:strVal val="visible"/>
                                      </p:to>
                                    </p:set>
                                  </p:childTnLst>
                                </p:cTn>
                              </p:par>
                            </p:childTnLst>
                          </p:cTn>
                        </p:par>
                        <p:par>
                          <p:cTn id="32" fill="hold">
                            <p:stCondLst>
                              <p:cond delay="8000"/>
                            </p:stCondLst>
                            <p:childTnLst>
                              <p:par>
                                <p:cTn id="33" presetID="1" presetClass="entr" presetSubtype="0" fill="hold" grpId="0" nodeType="afterEffect">
                                  <p:stCondLst>
                                    <p:cond delay="1000"/>
                                  </p:stCondLst>
                                  <p:childTnLst>
                                    <p:set>
                                      <p:cBhvr>
                                        <p:cTn id="34" dur="1" fill="hold">
                                          <p:stCondLst>
                                            <p:cond delay="499"/>
                                          </p:stCondLst>
                                        </p:cTn>
                                        <p:tgtEl>
                                          <p:spTgt spid="34872"/>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1000"/>
                                  </p:stCondLst>
                                  <p:childTnLst>
                                    <p:set>
                                      <p:cBhvr>
                                        <p:cTn id="37" dur="1" fill="hold">
                                          <p:stCondLst>
                                            <p:cond delay="499"/>
                                          </p:stCondLst>
                                        </p:cTn>
                                        <p:tgtEl>
                                          <p:spTgt spid="34873"/>
                                        </p:tgtEl>
                                        <p:attrNameLst>
                                          <p:attrName>style.visibility</p:attrName>
                                        </p:attrNameLst>
                                      </p:cBhvr>
                                      <p:to>
                                        <p:strVal val="visible"/>
                                      </p:to>
                                    </p:set>
                                  </p:childTnLst>
                                </p:cTn>
                              </p:par>
                            </p:childTnLst>
                          </p:cTn>
                        </p:par>
                        <p:par>
                          <p:cTn id="38" fill="hold">
                            <p:stCondLst>
                              <p:cond delay="11000"/>
                            </p:stCondLst>
                            <p:childTnLst>
                              <p:par>
                                <p:cTn id="39" presetID="1" presetClass="entr" presetSubtype="0" fill="hold" grpId="0" nodeType="afterEffect">
                                  <p:stCondLst>
                                    <p:cond delay="1000"/>
                                  </p:stCondLst>
                                  <p:childTnLst>
                                    <p:set>
                                      <p:cBhvr>
                                        <p:cTn id="40" dur="1" fill="hold">
                                          <p:stCondLst>
                                            <p:cond delay="499"/>
                                          </p:stCondLst>
                                        </p:cTn>
                                        <p:tgtEl>
                                          <p:spTgt spid="34874"/>
                                        </p:tgtEl>
                                        <p:attrNameLst>
                                          <p:attrName>style.visibility</p:attrName>
                                        </p:attrNameLst>
                                      </p:cBhvr>
                                      <p:to>
                                        <p:strVal val="visible"/>
                                      </p:to>
                                    </p:set>
                                  </p:childTnLst>
                                </p:cTn>
                              </p:par>
                            </p:childTnLst>
                          </p:cTn>
                        </p:par>
                        <p:par>
                          <p:cTn id="41" fill="hold">
                            <p:stCondLst>
                              <p:cond delay="12500"/>
                            </p:stCondLst>
                            <p:childTnLst>
                              <p:par>
                                <p:cTn id="42" presetID="1" presetClass="entr" presetSubtype="0" fill="hold" grpId="0" nodeType="afterEffect">
                                  <p:stCondLst>
                                    <p:cond delay="1000"/>
                                  </p:stCondLst>
                                  <p:childTnLst>
                                    <p:set>
                                      <p:cBhvr>
                                        <p:cTn id="43" dur="1" fill="hold">
                                          <p:stCondLst>
                                            <p:cond delay="499"/>
                                          </p:stCondLst>
                                        </p:cTn>
                                        <p:tgtEl>
                                          <p:spTgt spid="34875"/>
                                        </p:tgtEl>
                                        <p:attrNameLst>
                                          <p:attrName>style.visibility</p:attrName>
                                        </p:attrNameLst>
                                      </p:cBhvr>
                                      <p:to>
                                        <p:strVal val="visible"/>
                                      </p:to>
                                    </p:set>
                                  </p:childTnLst>
                                </p:cTn>
                              </p:par>
                            </p:childTnLst>
                          </p:cTn>
                        </p:par>
                        <p:par>
                          <p:cTn id="44" fill="hold">
                            <p:stCondLst>
                              <p:cond delay="14000"/>
                            </p:stCondLst>
                            <p:childTnLst>
                              <p:par>
                                <p:cTn id="45" presetID="1" presetClass="entr" presetSubtype="0" fill="hold" grpId="0" nodeType="afterEffect">
                                  <p:stCondLst>
                                    <p:cond delay="1000"/>
                                  </p:stCondLst>
                                  <p:childTnLst>
                                    <p:set>
                                      <p:cBhvr>
                                        <p:cTn id="46" dur="1" fill="hold">
                                          <p:stCondLst>
                                            <p:cond delay="499"/>
                                          </p:stCondLst>
                                        </p:cTn>
                                        <p:tgtEl>
                                          <p:spTgt spid="34876"/>
                                        </p:tgtEl>
                                        <p:attrNameLst>
                                          <p:attrName>style.visibility</p:attrName>
                                        </p:attrNameLst>
                                      </p:cBhvr>
                                      <p:to>
                                        <p:strVal val="visible"/>
                                      </p:to>
                                    </p:set>
                                  </p:childTnLst>
                                </p:cTn>
                              </p:par>
                            </p:childTnLst>
                          </p:cTn>
                        </p:par>
                        <p:par>
                          <p:cTn id="47" fill="hold">
                            <p:stCondLst>
                              <p:cond delay="15500"/>
                            </p:stCondLst>
                            <p:childTnLst>
                              <p:par>
                                <p:cTn id="48" presetID="1" presetClass="entr" presetSubtype="0" fill="hold" grpId="0" nodeType="afterEffect">
                                  <p:stCondLst>
                                    <p:cond delay="1000"/>
                                  </p:stCondLst>
                                  <p:childTnLst>
                                    <p:set>
                                      <p:cBhvr>
                                        <p:cTn id="49" dur="1" fill="hold">
                                          <p:stCondLst>
                                            <p:cond delay="499"/>
                                          </p:stCondLst>
                                        </p:cTn>
                                        <p:tgtEl>
                                          <p:spTgt spid="3487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4" presetClass="path" presetSubtype="0" accel="50000" decel="50000" fill="hold" grpId="0" nodeType="clickEffect">
                                  <p:stCondLst>
                                    <p:cond delay="0"/>
                                  </p:stCondLst>
                                  <p:childTnLst>
                                    <p:animMotion origin="layout" path="M 3.61111E-6 4.21965E-6 L 3.61111E-6 -0.16763 " pathEditMode="relative" rAng="0" ptsTypes="AA">
                                      <p:cBhvr>
                                        <p:cTn id="53" dur="2000" fill="hold"/>
                                        <p:tgtEl>
                                          <p:spTgt spid="34881"/>
                                        </p:tgtEl>
                                        <p:attrNameLst>
                                          <p:attrName>ppt_x</p:attrName>
                                          <p:attrName>ppt_y</p:attrName>
                                        </p:attrNameLst>
                                      </p:cBhvr>
                                      <p:rCtr x="0" y="-84"/>
                                    </p:animMotion>
                                  </p:childTnLst>
                                </p:cTn>
                              </p:par>
                              <p:par>
                                <p:cTn id="54" presetID="1" presetClass="entr" presetSubtype="0" fill="hold" grpId="0" nodeType="withEffect">
                                  <p:stCondLst>
                                    <p:cond delay="1000"/>
                                  </p:stCondLst>
                                  <p:childTnLst>
                                    <p:set>
                                      <p:cBhvr>
                                        <p:cTn id="55" dur="1" fill="hold">
                                          <p:stCondLst>
                                            <p:cond delay="499"/>
                                          </p:stCondLst>
                                        </p:cTn>
                                        <p:tgtEl>
                                          <p:spTgt spid="34878"/>
                                        </p:tgtEl>
                                        <p:attrNameLst>
                                          <p:attrName>style.visibility</p:attrName>
                                        </p:attrNameLst>
                                      </p:cBhvr>
                                      <p:to>
                                        <p:strVal val="visible"/>
                                      </p:to>
                                    </p:set>
                                  </p:childTnLst>
                                  <p:subTnLst>
                                    <p:set>
                                      <p:cBhvr override="childStyle">
                                        <p:cTn dur="1" fill="hold" display="0" masterRel="nextClick" afterEffect="1"/>
                                        <p:tgtEl>
                                          <p:spTgt spid="34878"/>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 nodeType="clickEffect">
                                  <p:stCondLst>
                                    <p:cond delay="0"/>
                                  </p:stCondLst>
                                  <p:childTnLst>
                                    <p:set>
                                      <p:cBhvr>
                                        <p:cTn id="59" dur="1" fill="hold">
                                          <p:stCondLst>
                                            <p:cond delay="0"/>
                                          </p:stCondLst>
                                        </p:cTn>
                                        <p:tgtEl>
                                          <p:spTgt spid="34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67" grpId="0" animBg="1"/>
      <p:bldP spid="34868" grpId="0" animBg="1"/>
      <p:bldP spid="34869" grpId="0" animBg="1"/>
      <p:bldP spid="34870" grpId="0" animBg="1"/>
      <p:bldP spid="34871" grpId="0" animBg="1"/>
      <p:bldP spid="34872" grpId="0" animBg="1"/>
      <p:bldP spid="34873" grpId="0" animBg="1"/>
      <p:bldP spid="34874" grpId="0" animBg="1"/>
      <p:bldP spid="34875" grpId="0" animBg="1"/>
      <p:bldP spid="34876" grpId="0" animBg="1"/>
      <p:bldP spid="34877" grpId="0" animBg="1"/>
      <p:bldP spid="34878" grpId="0" animBg="1"/>
      <p:bldP spid="34878" grpId="1" animBg="1"/>
      <p:bldP spid="34879" grpId="0" animBg="1"/>
      <p:bldP spid="348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76400" y="152401"/>
            <a:ext cx="6093178" cy="6443663"/>
            <a:chOff x="1056" y="117"/>
            <a:chExt cx="3838" cy="4059"/>
          </a:xfrm>
        </p:grpSpPr>
        <p:grpSp>
          <p:nvGrpSpPr>
            <p:cNvPr id="3" name="Group 3"/>
            <p:cNvGrpSpPr>
              <a:grpSpLocks/>
            </p:cNvGrpSpPr>
            <p:nvPr/>
          </p:nvGrpSpPr>
          <p:grpSpPr bwMode="auto">
            <a:xfrm>
              <a:off x="2064" y="117"/>
              <a:ext cx="1306" cy="1992"/>
              <a:chOff x="2064" y="117"/>
              <a:chExt cx="1306" cy="1992"/>
            </a:xfrm>
          </p:grpSpPr>
          <p:sp>
            <p:nvSpPr>
              <p:cNvPr id="35844" name="Rectangle 4"/>
              <p:cNvSpPr>
                <a:spLocks noChangeArrowheads="1"/>
              </p:cNvSpPr>
              <p:nvPr/>
            </p:nvSpPr>
            <p:spPr bwMode="auto">
              <a:xfrm>
                <a:off x="2165" y="336"/>
                <a:ext cx="1104" cy="1056"/>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35845" name="Picture 5" descr="Tampa-Tête"/>
              <p:cNvPicPr>
                <a:picLocks noChangeAspect="1" noChangeArrowheads="1"/>
              </p:cNvPicPr>
              <p:nvPr/>
            </p:nvPicPr>
            <p:blipFill>
              <a:blip r:embed="rId2" cstate="email"/>
              <a:srcRect/>
              <a:stretch>
                <a:fillRect/>
              </a:stretch>
            </p:blipFill>
            <p:spPr bwMode="auto">
              <a:xfrm>
                <a:off x="2165" y="117"/>
                <a:ext cx="1104" cy="1020"/>
              </a:xfrm>
              <a:prstGeom prst="rect">
                <a:avLst/>
              </a:prstGeom>
              <a:solidFill>
                <a:srgbClr val="CC3399"/>
              </a:solidFill>
            </p:spPr>
          </p:pic>
          <p:sp>
            <p:nvSpPr>
              <p:cNvPr id="35846" name="Oval 6" descr="Granit"/>
              <p:cNvSpPr>
                <a:spLocks noChangeArrowheads="1"/>
              </p:cNvSpPr>
              <p:nvPr/>
            </p:nvSpPr>
            <p:spPr bwMode="auto">
              <a:xfrm>
                <a:off x="2064" y="1104"/>
                <a:ext cx="1306" cy="1005"/>
              </a:xfrm>
              <a:prstGeom prst="ellipse">
                <a:avLst/>
              </a:prstGeom>
              <a:blipFill dpi="0" rotWithShape="0">
                <a:blip r:embed="rId3" cstate="email"/>
                <a:srcRect/>
                <a:tile tx="0" ty="0" sx="100000" sy="100000" flip="none" algn="tl"/>
              </a:blipFill>
              <a:ln w="9525">
                <a:solidFill>
                  <a:schemeClr val="tx1"/>
                </a:solidFill>
                <a:round/>
                <a:headEnd/>
                <a:tailEnd/>
              </a:ln>
              <a:effectLst/>
            </p:spPr>
            <p:txBody>
              <a:bodyPr wrap="none" anchor="ctr"/>
              <a:lstStyle/>
              <a:p>
                <a:endParaRPr lang="en-US"/>
              </a:p>
            </p:txBody>
          </p:sp>
        </p:grpSp>
        <p:sp>
          <p:nvSpPr>
            <p:cNvPr id="35847" name="Rectangle 7"/>
            <p:cNvSpPr>
              <a:spLocks noChangeArrowheads="1"/>
            </p:cNvSpPr>
            <p:nvPr/>
          </p:nvSpPr>
          <p:spPr bwMode="auto">
            <a:xfrm>
              <a:off x="2496"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5848" name="AutoShape 8"/>
            <p:cNvSpPr>
              <a:spLocks noChangeArrowheads="1"/>
            </p:cNvSpPr>
            <p:nvPr/>
          </p:nvSpPr>
          <p:spPr bwMode="auto">
            <a:xfrm>
              <a:off x="2785" y="2734"/>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5849" name="Rectangle 9"/>
            <p:cNvSpPr>
              <a:spLocks noChangeArrowheads="1"/>
            </p:cNvSpPr>
            <p:nvPr/>
          </p:nvSpPr>
          <p:spPr bwMode="auto">
            <a:xfrm>
              <a:off x="1056" y="3958"/>
              <a:ext cx="3457" cy="218"/>
            </a:xfrm>
            <a:prstGeom prst="rect">
              <a:avLst/>
            </a:prstGeom>
            <a:solidFill>
              <a:srgbClr val="3399FF"/>
            </a:solidFill>
            <a:ln w="9525">
              <a:noFill/>
              <a:miter lim="800000"/>
              <a:headEnd/>
              <a:tailEnd/>
            </a:ln>
            <a:effectLst/>
          </p:spPr>
          <p:txBody>
            <a:bodyPr wrap="none" anchor="ctr"/>
            <a:lstStyle/>
            <a:p>
              <a:endParaRPr lang="en-US"/>
            </a:p>
          </p:txBody>
        </p:sp>
        <p:sp>
          <p:nvSpPr>
            <p:cNvPr id="35850" name="Rectangle 10"/>
            <p:cNvSpPr>
              <a:spLocks noChangeArrowheads="1"/>
            </p:cNvSpPr>
            <p:nvPr/>
          </p:nvSpPr>
          <p:spPr bwMode="auto">
            <a:xfrm>
              <a:off x="1430" y="2603"/>
              <a:ext cx="2523" cy="219"/>
            </a:xfrm>
            <a:prstGeom prst="rect">
              <a:avLst/>
            </a:prstGeom>
            <a:solidFill>
              <a:srgbClr val="FF3300"/>
            </a:solidFill>
            <a:ln w="9525">
              <a:noFill/>
              <a:miter lim="800000"/>
              <a:headEnd/>
              <a:tailEnd/>
            </a:ln>
            <a:effectLst/>
          </p:spPr>
          <p:txBody>
            <a:bodyPr wrap="none" anchor="ctr"/>
            <a:lstStyle/>
            <a:p>
              <a:endParaRPr lang="en-US"/>
            </a:p>
          </p:txBody>
        </p:sp>
        <p:sp>
          <p:nvSpPr>
            <p:cNvPr id="35851" name="Rectangle 11"/>
            <p:cNvSpPr>
              <a:spLocks noChangeArrowheads="1"/>
            </p:cNvSpPr>
            <p:nvPr/>
          </p:nvSpPr>
          <p:spPr bwMode="auto">
            <a:xfrm rot="-5400000">
              <a:off x="102" y="2858"/>
              <a:ext cx="2141" cy="234"/>
            </a:xfrm>
            <a:prstGeom prst="rect">
              <a:avLst/>
            </a:prstGeom>
            <a:solidFill>
              <a:srgbClr val="3399FF"/>
            </a:solidFill>
            <a:ln w="9525">
              <a:noFill/>
              <a:miter lim="800000"/>
              <a:headEnd/>
              <a:tailEnd/>
            </a:ln>
            <a:effectLst/>
          </p:spPr>
          <p:txBody>
            <a:bodyPr wrap="none" anchor="ctr"/>
            <a:lstStyle/>
            <a:p>
              <a:endParaRPr lang="en-US"/>
            </a:p>
          </p:txBody>
        </p:sp>
        <p:sp>
          <p:nvSpPr>
            <p:cNvPr id="35852" name="Rectangle 12"/>
            <p:cNvSpPr>
              <a:spLocks noChangeArrowheads="1"/>
            </p:cNvSpPr>
            <p:nvPr/>
          </p:nvSpPr>
          <p:spPr bwMode="auto">
            <a:xfrm>
              <a:off x="1056" y="1904"/>
              <a:ext cx="654" cy="218"/>
            </a:xfrm>
            <a:prstGeom prst="rect">
              <a:avLst/>
            </a:prstGeom>
            <a:solidFill>
              <a:srgbClr val="3399FF"/>
            </a:solidFill>
            <a:ln w="9525">
              <a:noFill/>
              <a:miter lim="800000"/>
              <a:headEnd/>
              <a:tailEnd/>
            </a:ln>
            <a:effectLst/>
          </p:spPr>
          <p:txBody>
            <a:bodyPr wrap="none" anchor="ctr"/>
            <a:lstStyle/>
            <a:p>
              <a:endParaRPr lang="en-US"/>
            </a:p>
          </p:txBody>
        </p:sp>
        <p:sp>
          <p:nvSpPr>
            <p:cNvPr id="35853" name="Freeform 13"/>
            <p:cNvSpPr>
              <a:spLocks/>
            </p:cNvSpPr>
            <p:nvPr/>
          </p:nvSpPr>
          <p:spPr bwMode="auto">
            <a:xfrm>
              <a:off x="1336" y="1817"/>
              <a:ext cx="701" cy="706"/>
            </a:xfrm>
            <a:custGeom>
              <a:avLst/>
              <a:gdLst/>
              <a:ahLst/>
              <a:cxnLst>
                <a:cxn ang="0">
                  <a:pos x="0" y="0"/>
                </a:cxn>
                <a:cxn ang="0">
                  <a:pos x="720" y="0"/>
                </a:cxn>
                <a:cxn ang="0">
                  <a:pos x="720" y="774"/>
                </a:cxn>
                <a:cxn ang="0">
                  <a:pos x="360" y="776"/>
                </a:cxn>
                <a:cxn ang="0">
                  <a:pos x="0" y="0"/>
                </a:cxn>
              </a:cxnLst>
              <a:rect l="0" t="0" r="r" b="b"/>
              <a:pathLst>
                <a:path w="720" h="776">
                  <a:moveTo>
                    <a:pt x="0" y="0"/>
                  </a:moveTo>
                  <a:lnTo>
                    <a:pt x="720" y="0"/>
                  </a:lnTo>
                  <a:lnTo>
                    <a:pt x="720" y="774"/>
                  </a:lnTo>
                  <a:lnTo>
                    <a:pt x="360" y="776"/>
                  </a:lnTo>
                  <a:lnTo>
                    <a:pt x="0" y="0"/>
                  </a:lnTo>
                  <a:close/>
                </a:path>
              </a:pathLst>
            </a:custGeom>
            <a:solidFill>
              <a:srgbClr val="3399FF"/>
            </a:solidFill>
            <a:ln w="9525">
              <a:solidFill>
                <a:schemeClr val="tx1"/>
              </a:solidFill>
              <a:round/>
              <a:headEnd/>
              <a:tailEnd/>
            </a:ln>
            <a:effectLst/>
          </p:spPr>
          <p:txBody>
            <a:bodyPr wrap="none" anchor="ctr"/>
            <a:lstStyle/>
            <a:p>
              <a:endParaRPr lang="en-US"/>
            </a:p>
          </p:txBody>
        </p:sp>
        <p:sp>
          <p:nvSpPr>
            <p:cNvPr id="35854" name="AutoShape 14"/>
            <p:cNvSpPr>
              <a:spLocks noChangeArrowheads="1"/>
            </p:cNvSpPr>
            <p:nvPr/>
          </p:nvSpPr>
          <p:spPr bwMode="auto">
            <a:xfrm rot="5400000">
              <a:off x="3425" y="1780"/>
              <a:ext cx="962" cy="1122"/>
            </a:xfrm>
            <a:custGeom>
              <a:avLst/>
              <a:gdLst>
                <a:gd name="G0" fmla="+- 5808 0 0"/>
                <a:gd name="G1" fmla="+- 11782903 0 0"/>
                <a:gd name="G2" fmla="+- 0 0 11782903"/>
                <a:gd name="T0" fmla="*/ 0 256 1"/>
                <a:gd name="T1" fmla="*/ 180 256 1"/>
                <a:gd name="G3" fmla="+- 11782903 T0 T1"/>
                <a:gd name="T2" fmla="*/ 0 256 1"/>
                <a:gd name="T3" fmla="*/ 90 256 1"/>
                <a:gd name="G4" fmla="+- 11782903 T2 T3"/>
                <a:gd name="G5" fmla="*/ G4 2 1"/>
                <a:gd name="T4" fmla="*/ 90 256 1"/>
                <a:gd name="T5" fmla="*/ 0 256 1"/>
                <a:gd name="G6" fmla="+- 11782903 T4 T5"/>
                <a:gd name="G7" fmla="*/ G6 2 1"/>
                <a:gd name="G8" fmla="abs 1178290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808"/>
                <a:gd name="G18" fmla="*/ 5808 1 2"/>
                <a:gd name="G19" fmla="+- G18 5400 0"/>
                <a:gd name="G20" fmla="cos G19 11782903"/>
                <a:gd name="G21" fmla="sin G19 11782903"/>
                <a:gd name="G22" fmla="+- G20 10800 0"/>
                <a:gd name="G23" fmla="+- G21 10800 0"/>
                <a:gd name="G24" fmla="+- 10800 0 G20"/>
                <a:gd name="G25" fmla="+- 5808 10800 0"/>
                <a:gd name="G26" fmla="?: G9 G17 G25"/>
                <a:gd name="G27" fmla="?: G9 0 21600"/>
                <a:gd name="G28" fmla="cos 10800 11782903"/>
                <a:gd name="G29" fmla="sin 10800 11782903"/>
                <a:gd name="G30" fmla="sin 5808 11782903"/>
                <a:gd name="G31" fmla="+- G28 10800 0"/>
                <a:gd name="G32" fmla="+- G29 10800 0"/>
                <a:gd name="G33" fmla="+- G30 10800 0"/>
                <a:gd name="G34" fmla="?: G4 0 G31"/>
                <a:gd name="G35" fmla="?: 11782903 G34 0"/>
                <a:gd name="G36" fmla="?: G6 G35 G31"/>
                <a:gd name="G37" fmla="+- 21600 0 G36"/>
                <a:gd name="G38" fmla="?: G4 0 G33"/>
                <a:gd name="G39" fmla="?: 11782903 G38 G32"/>
                <a:gd name="G40" fmla="?: G6 G39 0"/>
                <a:gd name="G41" fmla="?: G4 G32 21600"/>
                <a:gd name="G42" fmla="?: G6 G41 G33"/>
                <a:gd name="T12" fmla="*/ 10800 w 21600"/>
                <a:gd name="T13" fmla="*/ 0 h 21600"/>
                <a:gd name="T14" fmla="*/ 2496 w 21600"/>
                <a:gd name="T15" fmla="*/ 10830 h 21600"/>
                <a:gd name="T16" fmla="*/ 10800 w 21600"/>
                <a:gd name="T17" fmla="*/ 4992 h 21600"/>
                <a:gd name="T18" fmla="*/ 19104 w 21600"/>
                <a:gd name="T19" fmla="*/ 1083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992" y="10821"/>
                  </a:moveTo>
                  <a:cubicBezTo>
                    <a:pt x="4992" y="10814"/>
                    <a:pt x="4992" y="10807"/>
                    <a:pt x="4992" y="10800"/>
                  </a:cubicBezTo>
                  <a:cubicBezTo>
                    <a:pt x="4992" y="7592"/>
                    <a:pt x="7592" y="4992"/>
                    <a:pt x="10800" y="4992"/>
                  </a:cubicBezTo>
                  <a:cubicBezTo>
                    <a:pt x="14007" y="4992"/>
                    <a:pt x="16608" y="7592"/>
                    <a:pt x="16608" y="10800"/>
                  </a:cubicBezTo>
                  <a:cubicBezTo>
                    <a:pt x="16608" y="10807"/>
                    <a:pt x="16607" y="10814"/>
                    <a:pt x="16607" y="10821"/>
                  </a:cubicBezTo>
                  <a:lnTo>
                    <a:pt x="21599" y="10839"/>
                  </a:lnTo>
                  <a:cubicBezTo>
                    <a:pt x="21599" y="10826"/>
                    <a:pt x="21600" y="10813"/>
                    <a:pt x="21600" y="10800"/>
                  </a:cubicBezTo>
                  <a:cubicBezTo>
                    <a:pt x="21600" y="4835"/>
                    <a:pt x="16764" y="0"/>
                    <a:pt x="10800" y="0"/>
                  </a:cubicBezTo>
                  <a:cubicBezTo>
                    <a:pt x="4835" y="0"/>
                    <a:pt x="0" y="4835"/>
                    <a:pt x="0" y="10800"/>
                  </a:cubicBezTo>
                  <a:cubicBezTo>
                    <a:pt x="-1" y="10813"/>
                    <a:pt x="0" y="10826"/>
                    <a:pt x="0" y="10839"/>
                  </a:cubicBezTo>
                  <a:close/>
                </a:path>
              </a:pathLst>
            </a:custGeom>
            <a:solidFill>
              <a:srgbClr val="FF3300"/>
            </a:solidFill>
            <a:ln w="9525">
              <a:noFill/>
              <a:miter lim="800000"/>
              <a:headEnd/>
              <a:tailEnd/>
            </a:ln>
            <a:effectLst/>
          </p:spPr>
          <p:txBody>
            <a:bodyPr wrap="none" anchor="ctr"/>
            <a:lstStyle/>
            <a:p>
              <a:endParaRPr lang="en-US"/>
            </a:p>
          </p:txBody>
        </p:sp>
        <p:sp>
          <p:nvSpPr>
            <p:cNvPr id="35855" name="Freeform 15"/>
            <p:cNvSpPr>
              <a:spLocks/>
            </p:cNvSpPr>
            <p:nvPr/>
          </p:nvSpPr>
          <p:spPr bwMode="auto">
            <a:xfrm>
              <a:off x="3345" y="1817"/>
              <a:ext cx="701" cy="706"/>
            </a:xfrm>
            <a:custGeom>
              <a:avLst/>
              <a:gdLst/>
              <a:ahLst/>
              <a:cxnLst>
                <a:cxn ang="0">
                  <a:pos x="720" y="0"/>
                </a:cxn>
                <a:cxn ang="0">
                  <a:pos x="0" y="0"/>
                </a:cxn>
                <a:cxn ang="0">
                  <a:pos x="2" y="776"/>
                </a:cxn>
                <a:cxn ang="0">
                  <a:pos x="360" y="776"/>
                </a:cxn>
                <a:cxn ang="0">
                  <a:pos x="720" y="0"/>
                </a:cxn>
              </a:cxnLst>
              <a:rect l="0" t="0" r="r" b="b"/>
              <a:pathLst>
                <a:path w="720" h="776">
                  <a:moveTo>
                    <a:pt x="720" y="0"/>
                  </a:moveTo>
                  <a:lnTo>
                    <a:pt x="0" y="0"/>
                  </a:lnTo>
                  <a:lnTo>
                    <a:pt x="2" y="776"/>
                  </a:lnTo>
                  <a:lnTo>
                    <a:pt x="360" y="776"/>
                  </a:lnTo>
                  <a:lnTo>
                    <a:pt x="720" y="0"/>
                  </a:lnTo>
                  <a:close/>
                </a:path>
              </a:pathLst>
            </a:custGeom>
            <a:solidFill>
              <a:srgbClr val="FF3300"/>
            </a:solidFill>
            <a:ln w="9525">
              <a:solidFill>
                <a:schemeClr val="tx1"/>
              </a:solidFill>
              <a:round/>
              <a:headEnd/>
              <a:tailEnd/>
            </a:ln>
            <a:effectLst/>
          </p:spPr>
          <p:txBody>
            <a:bodyPr wrap="none" anchor="ctr"/>
            <a:lstStyle/>
            <a:p>
              <a:endParaRPr lang="en-US"/>
            </a:p>
          </p:txBody>
        </p:sp>
        <p:sp>
          <p:nvSpPr>
            <p:cNvPr id="35856" name="Text Box 16"/>
            <p:cNvSpPr txBox="1">
              <a:spLocks noChangeArrowheads="1"/>
            </p:cNvSpPr>
            <p:nvPr/>
          </p:nvSpPr>
          <p:spPr bwMode="auto">
            <a:xfrm>
              <a:off x="2064" y="2160"/>
              <a:ext cx="450" cy="330"/>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Right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heart</a:t>
              </a:r>
            </a:p>
          </p:txBody>
        </p:sp>
        <p:sp>
          <p:nvSpPr>
            <p:cNvPr id="35857" name="Text Box 17"/>
            <p:cNvSpPr txBox="1">
              <a:spLocks noChangeArrowheads="1"/>
            </p:cNvSpPr>
            <p:nvPr/>
          </p:nvSpPr>
          <p:spPr bwMode="auto">
            <a:xfrm>
              <a:off x="2871" y="2160"/>
              <a:ext cx="487" cy="330"/>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Left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 heart</a:t>
              </a:r>
            </a:p>
          </p:txBody>
        </p:sp>
        <p:sp>
          <p:nvSpPr>
            <p:cNvPr id="35858" name="Rectangle 18"/>
            <p:cNvSpPr>
              <a:spLocks noChangeArrowheads="1"/>
            </p:cNvSpPr>
            <p:nvPr/>
          </p:nvSpPr>
          <p:spPr bwMode="auto">
            <a:xfrm>
              <a:off x="1632" y="1488"/>
              <a:ext cx="703" cy="218"/>
            </a:xfrm>
            <a:prstGeom prst="rect">
              <a:avLst/>
            </a:prstGeom>
            <a:solidFill>
              <a:srgbClr val="3399FF"/>
            </a:solidFill>
            <a:ln w="9525">
              <a:noFill/>
              <a:miter lim="800000"/>
              <a:headEnd/>
              <a:tailEnd/>
            </a:ln>
            <a:effectLst/>
          </p:spPr>
          <p:txBody>
            <a:bodyPr wrap="none" anchor="ctr"/>
            <a:lstStyle/>
            <a:p>
              <a:endParaRPr lang="en-US"/>
            </a:p>
          </p:txBody>
        </p:sp>
        <p:sp>
          <p:nvSpPr>
            <p:cNvPr id="35859" name="Rectangle 19"/>
            <p:cNvSpPr>
              <a:spLocks noChangeArrowheads="1"/>
            </p:cNvSpPr>
            <p:nvPr/>
          </p:nvSpPr>
          <p:spPr bwMode="auto">
            <a:xfrm rot="-5400000">
              <a:off x="1425" y="1695"/>
              <a:ext cx="647" cy="234"/>
            </a:xfrm>
            <a:prstGeom prst="rect">
              <a:avLst/>
            </a:prstGeom>
            <a:solidFill>
              <a:srgbClr val="3399FF"/>
            </a:solidFill>
            <a:ln w="9525">
              <a:noFill/>
              <a:miter lim="800000"/>
              <a:headEnd/>
              <a:tailEnd/>
            </a:ln>
            <a:effectLst/>
          </p:spPr>
          <p:txBody>
            <a:bodyPr wrap="none" anchor="ctr"/>
            <a:lstStyle/>
            <a:p>
              <a:endParaRPr lang="en-US"/>
            </a:p>
          </p:txBody>
        </p:sp>
        <p:sp>
          <p:nvSpPr>
            <p:cNvPr id="35860" name="Rectangle 20"/>
            <p:cNvSpPr>
              <a:spLocks noChangeArrowheads="1"/>
            </p:cNvSpPr>
            <p:nvPr/>
          </p:nvSpPr>
          <p:spPr bwMode="auto">
            <a:xfrm rot="-5400000">
              <a:off x="3197" y="1691"/>
              <a:ext cx="655" cy="233"/>
            </a:xfrm>
            <a:prstGeom prst="rect">
              <a:avLst/>
            </a:prstGeom>
            <a:solidFill>
              <a:srgbClr val="FF3300"/>
            </a:solidFill>
            <a:ln w="9525">
              <a:noFill/>
              <a:miter lim="800000"/>
              <a:headEnd/>
              <a:tailEnd/>
            </a:ln>
            <a:effectLst/>
          </p:spPr>
          <p:txBody>
            <a:bodyPr wrap="none" anchor="ctr"/>
            <a:lstStyle/>
            <a:p>
              <a:endParaRPr lang="en-US"/>
            </a:p>
          </p:txBody>
        </p:sp>
        <p:sp>
          <p:nvSpPr>
            <p:cNvPr id="35861" name="Rectangle 21"/>
            <p:cNvSpPr>
              <a:spLocks noChangeArrowheads="1"/>
            </p:cNvSpPr>
            <p:nvPr/>
          </p:nvSpPr>
          <p:spPr bwMode="auto">
            <a:xfrm>
              <a:off x="2987" y="1480"/>
              <a:ext cx="654" cy="218"/>
            </a:xfrm>
            <a:prstGeom prst="rect">
              <a:avLst/>
            </a:prstGeom>
            <a:solidFill>
              <a:srgbClr val="FF3300"/>
            </a:solidFill>
            <a:ln w="9525">
              <a:noFill/>
              <a:miter lim="800000"/>
              <a:headEnd/>
              <a:tailEnd/>
            </a:ln>
            <a:effectLst/>
          </p:spPr>
          <p:txBody>
            <a:bodyPr wrap="none" anchor="ctr"/>
            <a:lstStyle/>
            <a:p>
              <a:endParaRPr lang="en-US"/>
            </a:p>
          </p:txBody>
        </p:sp>
        <p:grpSp>
          <p:nvGrpSpPr>
            <p:cNvPr id="4" name="Group 22"/>
            <p:cNvGrpSpPr>
              <a:grpSpLocks/>
            </p:cNvGrpSpPr>
            <p:nvPr/>
          </p:nvGrpSpPr>
          <p:grpSpPr bwMode="auto">
            <a:xfrm>
              <a:off x="2306" y="1313"/>
              <a:ext cx="810" cy="612"/>
              <a:chOff x="2306" y="1313"/>
              <a:chExt cx="810" cy="612"/>
            </a:xfrm>
          </p:grpSpPr>
          <p:sp>
            <p:nvSpPr>
              <p:cNvPr id="35863" name="Rectangle 23"/>
              <p:cNvSpPr>
                <a:spLocks noChangeArrowheads="1"/>
              </p:cNvSpPr>
              <p:nvPr/>
            </p:nvSpPr>
            <p:spPr bwMode="auto">
              <a:xfrm>
                <a:off x="2400" y="1319"/>
                <a:ext cx="654" cy="88"/>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5864" name="Rectangle 24"/>
              <p:cNvSpPr>
                <a:spLocks noChangeArrowheads="1"/>
              </p:cNvSpPr>
              <p:nvPr/>
            </p:nvSpPr>
            <p:spPr bwMode="auto">
              <a:xfrm>
                <a:off x="2400" y="148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5865" name="Rectangle 25"/>
              <p:cNvSpPr>
                <a:spLocks noChangeArrowheads="1"/>
              </p:cNvSpPr>
              <p:nvPr/>
            </p:nvSpPr>
            <p:spPr bwMode="auto">
              <a:xfrm>
                <a:off x="2400" y="1663"/>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5866" name="Rectangle 26"/>
              <p:cNvSpPr>
                <a:spLocks noChangeArrowheads="1"/>
              </p:cNvSpPr>
              <p:nvPr/>
            </p:nvSpPr>
            <p:spPr bwMode="auto">
              <a:xfrm>
                <a:off x="2400" y="183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5867" name="Rectangle 27"/>
              <p:cNvSpPr>
                <a:spLocks noChangeArrowheads="1"/>
              </p:cNvSpPr>
              <p:nvPr/>
            </p:nvSpPr>
            <p:spPr bwMode="auto">
              <a:xfrm>
                <a:off x="2306" y="1313"/>
                <a:ext cx="140" cy="612"/>
              </a:xfrm>
              <a:prstGeom prst="rect">
                <a:avLst/>
              </a:prstGeom>
              <a:solidFill>
                <a:srgbClr val="6699FF"/>
              </a:solidFill>
              <a:ln w="9525">
                <a:noFill/>
                <a:miter lim="800000"/>
                <a:headEnd/>
                <a:tailEnd/>
              </a:ln>
              <a:effectLst/>
            </p:spPr>
            <p:txBody>
              <a:bodyPr wrap="none" anchor="ctr"/>
              <a:lstStyle/>
              <a:p>
                <a:endParaRPr lang="en-US"/>
              </a:p>
            </p:txBody>
          </p:sp>
          <p:sp>
            <p:nvSpPr>
              <p:cNvPr id="35868" name="Rectangle 28"/>
              <p:cNvSpPr>
                <a:spLocks noChangeArrowheads="1"/>
              </p:cNvSpPr>
              <p:nvPr/>
            </p:nvSpPr>
            <p:spPr bwMode="auto">
              <a:xfrm>
                <a:off x="2976" y="1313"/>
                <a:ext cx="140" cy="612"/>
              </a:xfrm>
              <a:prstGeom prst="rect">
                <a:avLst/>
              </a:prstGeom>
              <a:solidFill>
                <a:srgbClr val="FF3300"/>
              </a:solidFill>
              <a:ln w="9525">
                <a:noFill/>
                <a:miter lim="800000"/>
                <a:headEnd/>
                <a:tailEnd/>
              </a:ln>
              <a:effectLst/>
            </p:spPr>
            <p:txBody>
              <a:bodyPr wrap="none" anchor="ctr"/>
              <a:lstStyle/>
              <a:p>
                <a:endParaRPr lang="en-US"/>
              </a:p>
            </p:txBody>
          </p:sp>
        </p:grpSp>
        <p:sp>
          <p:nvSpPr>
            <p:cNvPr id="35869" name="Text Box 29"/>
            <p:cNvSpPr txBox="1">
              <a:spLocks noChangeArrowheads="1"/>
            </p:cNvSpPr>
            <p:nvPr/>
          </p:nvSpPr>
          <p:spPr bwMode="auto">
            <a:xfrm>
              <a:off x="3268" y="1218"/>
              <a:ext cx="484" cy="192"/>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Lungs</a:t>
              </a:r>
            </a:p>
          </p:txBody>
        </p:sp>
        <p:sp>
          <p:nvSpPr>
            <p:cNvPr id="35870" name="Text Box 30"/>
            <p:cNvSpPr txBox="1">
              <a:spLocks noChangeArrowheads="1"/>
            </p:cNvSpPr>
            <p:nvPr/>
          </p:nvSpPr>
          <p:spPr bwMode="auto">
            <a:xfrm>
              <a:off x="4420" y="2909"/>
              <a:ext cx="445"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Brain</a:t>
              </a:r>
            </a:p>
          </p:txBody>
        </p:sp>
        <p:sp>
          <p:nvSpPr>
            <p:cNvPr id="35871" name="Text Box 31"/>
            <p:cNvSpPr txBox="1">
              <a:spLocks noChangeArrowheads="1"/>
            </p:cNvSpPr>
            <p:nvPr/>
          </p:nvSpPr>
          <p:spPr bwMode="auto">
            <a:xfrm>
              <a:off x="3328" y="2778"/>
              <a:ext cx="500"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Spinal</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 cord</a:t>
              </a:r>
            </a:p>
          </p:txBody>
        </p:sp>
        <p:sp>
          <p:nvSpPr>
            <p:cNvPr id="35872" name="Text Box 32"/>
            <p:cNvSpPr txBox="1">
              <a:spLocks noChangeArrowheads="1"/>
            </p:cNvSpPr>
            <p:nvPr/>
          </p:nvSpPr>
          <p:spPr bwMode="auto">
            <a:xfrm>
              <a:off x="2304" y="2832"/>
              <a:ext cx="919"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Articulations</a:t>
              </a:r>
            </a:p>
          </p:txBody>
        </p:sp>
        <p:sp>
          <p:nvSpPr>
            <p:cNvPr id="35873" name="Text Box 33"/>
            <p:cNvSpPr txBox="1">
              <a:spLocks noChangeArrowheads="1"/>
            </p:cNvSpPr>
            <p:nvPr/>
          </p:nvSpPr>
          <p:spPr bwMode="auto">
            <a:xfrm>
              <a:off x="1503" y="2778"/>
              <a:ext cx="562"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Other</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tissues</a:t>
              </a:r>
            </a:p>
          </p:txBody>
        </p:sp>
        <p:sp>
          <p:nvSpPr>
            <p:cNvPr id="35874" name="Text Box 34"/>
            <p:cNvSpPr txBox="1">
              <a:spLocks noChangeArrowheads="1"/>
            </p:cNvSpPr>
            <p:nvPr/>
          </p:nvSpPr>
          <p:spPr bwMode="auto">
            <a:xfrm>
              <a:off x="4432" y="1920"/>
              <a:ext cx="462" cy="194"/>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Aorta</a:t>
              </a:r>
            </a:p>
          </p:txBody>
        </p:sp>
        <p:sp>
          <p:nvSpPr>
            <p:cNvPr id="35875" name="Rectangle 35"/>
            <p:cNvSpPr>
              <a:spLocks noChangeArrowheads="1"/>
            </p:cNvSpPr>
            <p:nvPr/>
          </p:nvSpPr>
          <p:spPr bwMode="auto">
            <a:xfrm>
              <a:off x="168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5876" name="Rectangle 36"/>
            <p:cNvSpPr>
              <a:spLocks noChangeArrowheads="1"/>
            </p:cNvSpPr>
            <p:nvPr/>
          </p:nvSpPr>
          <p:spPr bwMode="auto">
            <a:xfrm>
              <a:off x="336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5877" name="Rectangle 37"/>
            <p:cNvSpPr>
              <a:spLocks noChangeArrowheads="1"/>
            </p:cNvSpPr>
            <p:nvPr/>
          </p:nvSpPr>
          <p:spPr bwMode="auto">
            <a:xfrm>
              <a:off x="4464"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5878" name="AutoShape 38"/>
            <p:cNvSpPr>
              <a:spLocks noChangeArrowheads="1"/>
            </p:cNvSpPr>
            <p:nvPr/>
          </p:nvSpPr>
          <p:spPr bwMode="auto">
            <a:xfrm>
              <a:off x="196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5879" name="AutoShape 39"/>
            <p:cNvSpPr>
              <a:spLocks noChangeArrowheads="1"/>
            </p:cNvSpPr>
            <p:nvPr/>
          </p:nvSpPr>
          <p:spPr bwMode="auto">
            <a:xfrm>
              <a:off x="364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5880" name="AutoShape 40"/>
            <p:cNvSpPr>
              <a:spLocks noChangeArrowheads="1"/>
            </p:cNvSpPr>
            <p:nvPr/>
          </p:nvSpPr>
          <p:spPr bwMode="auto">
            <a:xfrm>
              <a:off x="4128" y="2304"/>
              <a:ext cx="444" cy="1656"/>
            </a:xfrm>
            <a:prstGeom prst="downArrow">
              <a:avLst>
                <a:gd name="adj1" fmla="val 50000"/>
                <a:gd name="adj2" fmla="val 56982"/>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grpSp>
      <p:grpSp>
        <p:nvGrpSpPr>
          <p:cNvPr id="5" name="Group 41"/>
          <p:cNvGrpSpPr>
            <a:grpSpLocks/>
          </p:cNvGrpSpPr>
          <p:nvPr/>
        </p:nvGrpSpPr>
        <p:grpSpPr bwMode="auto">
          <a:xfrm>
            <a:off x="2667001" y="4876800"/>
            <a:ext cx="5082822" cy="914400"/>
            <a:chOff x="1680" y="3120"/>
            <a:chExt cx="3202" cy="528"/>
          </a:xfrm>
        </p:grpSpPr>
        <p:sp>
          <p:nvSpPr>
            <p:cNvPr id="35882" name="Rectangle 42"/>
            <p:cNvSpPr>
              <a:spLocks noChangeArrowheads="1"/>
            </p:cNvSpPr>
            <p:nvPr/>
          </p:nvSpPr>
          <p:spPr bwMode="auto">
            <a:xfrm>
              <a:off x="4472" y="3120"/>
              <a:ext cx="410" cy="52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5883" name="Rectangle 43"/>
            <p:cNvSpPr>
              <a:spLocks noChangeArrowheads="1"/>
            </p:cNvSpPr>
            <p:nvPr/>
          </p:nvSpPr>
          <p:spPr bwMode="auto">
            <a:xfrm>
              <a:off x="3360" y="3264"/>
              <a:ext cx="410" cy="384"/>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5884" name="Rectangle 44"/>
            <p:cNvSpPr>
              <a:spLocks noChangeArrowheads="1"/>
            </p:cNvSpPr>
            <p:nvPr/>
          </p:nvSpPr>
          <p:spPr bwMode="auto">
            <a:xfrm>
              <a:off x="2496" y="3360"/>
              <a:ext cx="410" cy="28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5885" name="Rectangle 45"/>
            <p:cNvSpPr>
              <a:spLocks noChangeArrowheads="1"/>
            </p:cNvSpPr>
            <p:nvPr/>
          </p:nvSpPr>
          <p:spPr bwMode="auto">
            <a:xfrm>
              <a:off x="1680" y="3408"/>
              <a:ext cx="410" cy="240"/>
            </a:xfrm>
            <a:prstGeom prst="rect">
              <a:avLst/>
            </a:prstGeom>
            <a:solidFill>
              <a:srgbClr val="FF66FF"/>
            </a:solidFill>
            <a:ln w="9525">
              <a:solidFill>
                <a:schemeClr val="tx1"/>
              </a:solidFill>
              <a:miter lim="800000"/>
              <a:headEnd/>
              <a:tailEnd/>
            </a:ln>
            <a:effectLst/>
          </p:spPr>
          <p:txBody>
            <a:bodyPr wrap="none" anchor="ctr"/>
            <a:lstStyle/>
            <a:p>
              <a:endParaRPr lang="en-US"/>
            </a:p>
          </p:txBody>
        </p:sp>
      </p:grpSp>
      <p:sp>
        <p:nvSpPr>
          <p:cNvPr id="35886" name="Oval 46"/>
          <p:cNvSpPr>
            <a:spLocks noChangeArrowheads="1"/>
          </p:cNvSpPr>
          <p:nvPr/>
        </p:nvSpPr>
        <p:spPr bwMode="auto">
          <a:xfrm>
            <a:off x="5181600" y="25146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87" name="AutoShape 47"/>
          <p:cNvSpPr>
            <a:spLocks noChangeArrowheads="1"/>
          </p:cNvSpPr>
          <p:nvPr/>
        </p:nvSpPr>
        <p:spPr bwMode="auto">
          <a:xfrm rot="5400000">
            <a:off x="5829300" y="4991100"/>
            <a:ext cx="457200" cy="381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FF"/>
          </a:solidFill>
          <a:ln w="9525">
            <a:solidFill>
              <a:schemeClr val="tx1"/>
            </a:solidFill>
            <a:miter lim="800000"/>
            <a:headEnd/>
            <a:tailEnd/>
          </a:ln>
          <a:effectLst/>
        </p:spPr>
        <p:txBody>
          <a:bodyPr wrap="none" anchor="ctr"/>
          <a:lstStyle/>
          <a:p>
            <a:endParaRPr lang="en-US"/>
          </a:p>
        </p:txBody>
      </p:sp>
      <p:sp>
        <p:nvSpPr>
          <p:cNvPr id="35888" name="Rectangle 48"/>
          <p:cNvSpPr>
            <a:spLocks noGrp="1" noChangeArrowheads="1"/>
          </p:cNvSpPr>
          <p:nvPr>
            <p:ph type="title"/>
          </p:nvPr>
        </p:nvSpPr>
        <p:spPr>
          <a:xfrm>
            <a:off x="5954889" y="188913"/>
            <a:ext cx="3189111" cy="2101850"/>
          </a:xfrm>
          <a:noFill/>
          <a:ln/>
        </p:spPr>
        <p:txBody>
          <a:bodyPr>
            <a:normAutofit fontScale="90000"/>
          </a:bodyPr>
          <a:lstStyle/>
          <a:p>
            <a:r>
              <a:rPr lang="en-US"/>
              <a:t>Arterial</a:t>
            </a:r>
            <a:br>
              <a:rPr lang="en-US"/>
            </a:br>
            <a:r>
              <a:rPr lang="en-US"/>
              <a:t>Bubble</a:t>
            </a:r>
            <a:br>
              <a:rPr lang="en-US"/>
            </a:br>
            <a:r>
              <a:rPr lang="en-US"/>
              <a:t>Scenario</a:t>
            </a:r>
          </a:p>
        </p:txBody>
      </p:sp>
      <p:sp>
        <p:nvSpPr>
          <p:cNvPr id="35889" name="Oval 49"/>
          <p:cNvSpPr>
            <a:spLocks noChangeArrowheads="1"/>
          </p:cNvSpPr>
          <p:nvPr/>
        </p:nvSpPr>
        <p:spPr bwMode="auto">
          <a:xfrm>
            <a:off x="5486400" y="28194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0" name="Oval 50"/>
          <p:cNvSpPr>
            <a:spLocks noChangeArrowheads="1"/>
          </p:cNvSpPr>
          <p:nvPr/>
        </p:nvSpPr>
        <p:spPr bwMode="auto">
          <a:xfrm>
            <a:off x="5715000" y="32766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1" name="Oval 51"/>
          <p:cNvSpPr>
            <a:spLocks noChangeArrowheads="1"/>
          </p:cNvSpPr>
          <p:nvPr/>
        </p:nvSpPr>
        <p:spPr bwMode="auto">
          <a:xfrm>
            <a:off x="6553200" y="32004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2" name="Oval 52"/>
          <p:cNvSpPr>
            <a:spLocks noChangeArrowheads="1"/>
          </p:cNvSpPr>
          <p:nvPr/>
        </p:nvSpPr>
        <p:spPr bwMode="auto">
          <a:xfrm>
            <a:off x="6934200" y="41148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3" name="Oval 53"/>
          <p:cNvSpPr>
            <a:spLocks noChangeArrowheads="1"/>
          </p:cNvSpPr>
          <p:nvPr/>
        </p:nvSpPr>
        <p:spPr bwMode="auto">
          <a:xfrm>
            <a:off x="6934200" y="49530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4" name="AutoShape 54"/>
          <p:cNvSpPr>
            <a:spLocks noChangeArrowheads="1"/>
          </p:cNvSpPr>
          <p:nvPr/>
        </p:nvSpPr>
        <p:spPr bwMode="auto">
          <a:xfrm rot="16200000" flipH="1">
            <a:off x="6819900" y="5143500"/>
            <a:ext cx="457200" cy="381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FF"/>
          </a:solidFill>
          <a:ln w="9525">
            <a:solidFill>
              <a:schemeClr val="tx1"/>
            </a:solidFill>
            <a:miter lim="800000"/>
            <a:headEnd/>
            <a:tailEnd/>
          </a:ln>
          <a:effectLst/>
        </p:spPr>
        <p:txBody>
          <a:bodyPr wrap="none" anchor="ctr"/>
          <a:lstStyle/>
          <a:p>
            <a:endParaRPr lang="en-US"/>
          </a:p>
        </p:txBody>
      </p:sp>
      <p:sp>
        <p:nvSpPr>
          <p:cNvPr id="35895" name="Oval 55"/>
          <p:cNvSpPr>
            <a:spLocks noChangeArrowheads="1"/>
          </p:cNvSpPr>
          <p:nvPr/>
        </p:nvSpPr>
        <p:spPr bwMode="auto">
          <a:xfrm>
            <a:off x="6858000" y="5562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6" name="Oval 56"/>
          <p:cNvSpPr>
            <a:spLocks noChangeArrowheads="1"/>
          </p:cNvSpPr>
          <p:nvPr/>
        </p:nvSpPr>
        <p:spPr bwMode="auto">
          <a:xfrm>
            <a:off x="6858000" y="60960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7" name="Oval 57"/>
          <p:cNvSpPr>
            <a:spLocks noChangeArrowheads="1"/>
          </p:cNvSpPr>
          <p:nvPr/>
        </p:nvSpPr>
        <p:spPr bwMode="auto">
          <a:xfrm>
            <a:off x="6629400" y="6324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8" name="Oval 58"/>
          <p:cNvSpPr>
            <a:spLocks noChangeArrowheads="1"/>
          </p:cNvSpPr>
          <p:nvPr/>
        </p:nvSpPr>
        <p:spPr bwMode="auto">
          <a:xfrm>
            <a:off x="6553200" y="38862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899" name="Oval 59"/>
          <p:cNvSpPr>
            <a:spLocks noChangeArrowheads="1"/>
          </p:cNvSpPr>
          <p:nvPr/>
        </p:nvSpPr>
        <p:spPr bwMode="auto">
          <a:xfrm>
            <a:off x="6096000" y="43434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900" name="Oval 60"/>
          <p:cNvSpPr>
            <a:spLocks noChangeArrowheads="1"/>
          </p:cNvSpPr>
          <p:nvPr/>
        </p:nvSpPr>
        <p:spPr bwMode="auto">
          <a:xfrm>
            <a:off x="6096000" y="4800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901" name="Oval 61"/>
          <p:cNvSpPr>
            <a:spLocks noChangeArrowheads="1"/>
          </p:cNvSpPr>
          <p:nvPr/>
        </p:nvSpPr>
        <p:spPr bwMode="auto">
          <a:xfrm>
            <a:off x="5943600" y="5410200"/>
            <a:ext cx="304800" cy="3048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902" name="AutoShape 62"/>
          <p:cNvSpPr>
            <a:spLocks noChangeArrowheads="1"/>
          </p:cNvSpPr>
          <p:nvPr/>
        </p:nvSpPr>
        <p:spPr bwMode="auto">
          <a:xfrm>
            <a:off x="3962400" y="5486400"/>
            <a:ext cx="2667000" cy="2057400"/>
          </a:xfrm>
          <a:prstGeom prst="irregularSeal1">
            <a:avLst/>
          </a:prstGeom>
          <a:solidFill>
            <a:srgbClr val="FFFF00"/>
          </a:solidFill>
          <a:ln w="9525">
            <a:solidFill>
              <a:schemeClr val="tx1"/>
            </a:solidFill>
            <a:miter lim="800000"/>
            <a:headEnd/>
            <a:tailEnd/>
          </a:ln>
          <a:effectLst/>
        </p:spPr>
        <p:txBody>
          <a:bodyPr wrap="none" anchor="ctr"/>
          <a:lstStyle/>
          <a:p>
            <a:pPr algn="ctr"/>
            <a:r>
              <a:rPr lang="en-US" b="0">
                <a:solidFill>
                  <a:srgbClr val="00FF00"/>
                </a:solidFill>
                <a:effectLst/>
                <a:latin typeface="Times New Roman" pitchFamily="18" charset="0"/>
                <a:cs typeface="Times New Roman" pitchFamily="18" charset="0"/>
              </a:rPr>
              <a:t>Neurological</a:t>
            </a:r>
            <a:br>
              <a:rPr lang="en-US" b="0">
                <a:solidFill>
                  <a:srgbClr val="00FF00"/>
                </a:solidFill>
                <a:effectLst/>
                <a:latin typeface="Times New Roman" pitchFamily="18" charset="0"/>
                <a:cs typeface="Times New Roman" pitchFamily="18" charset="0"/>
              </a:rPr>
            </a:br>
            <a:r>
              <a:rPr lang="en-US" b="0">
                <a:solidFill>
                  <a:srgbClr val="00FF00"/>
                </a:solidFill>
                <a:effectLst/>
                <a:latin typeface="Times New Roman" pitchFamily="18" charset="0"/>
                <a:cs typeface="Times New Roman" pitchFamily="18" charset="0"/>
              </a:rPr>
              <a:t>symptoms</a:t>
            </a:r>
          </a:p>
        </p:txBody>
      </p:sp>
      <p:sp>
        <p:nvSpPr>
          <p:cNvPr id="35903" name="Oval 63"/>
          <p:cNvSpPr>
            <a:spLocks noChangeArrowheads="1"/>
          </p:cNvSpPr>
          <p:nvPr/>
        </p:nvSpPr>
        <p:spPr bwMode="auto">
          <a:xfrm>
            <a:off x="4572000" y="2362200"/>
            <a:ext cx="76200" cy="762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904" name="Oval 64"/>
          <p:cNvSpPr>
            <a:spLocks noChangeArrowheads="1"/>
          </p:cNvSpPr>
          <p:nvPr/>
        </p:nvSpPr>
        <p:spPr bwMode="auto">
          <a:xfrm>
            <a:off x="4267200" y="4800600"/>
            <a:ext cx="609600" cy="6096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5905" name="AutoShape 65"/>
          <p:cNvSpPr>
            <a:spLocks noChangeArrowheads="1"/>
          </p:cNvSpPr>
          <p:nvPr/>
        </p:nvSpPr>
        <p:spPr bwMode="auto">
          <a:xfrm>
            <a:off x="1676400" y="4343400"/>
            <a:ext cx="2667000" cy="2057400"/>
          </a:xfrm>
          <a:prstGeom prst="irregularSeal1">
            <a:avLst/>
          </a:prstGeom>
          <a:solidFill>
            <a:srgbClr val="FFFF00"/>
          </a:solidFill>
          <a:ln w="9525">
            <a:solidFill>
              <a:schemeClr val="tx1"/>
            </a:solidFill>
            <a:miter lim="800000"/>
            <a:headEnd/>
            <a:tailEnd/>
          </a:ln>
          <a:effectLst/>
        </p:spPr>
        <p:txBody>
          <a:bodyPr wrap="none" anchor="ctr"/>
          <a:lstStyle/>
          <a:p>
            <a:pPr algn="ctr"/>
            <a:r>
              <a:rPr lang="en-US" b="0">
                <a:solidFill>
                  <a:srgbClr val="00FF00"/>
                </a:solidFill>
                <a:effectLst/>
                <a:latin typeface="Times New Roman" pitchFamily="18" charset="0"/>
                <a:cs typeface="Times New Roman" pitchFamily="18" charset="0"/>
              </a:rPr>
              <a:t>Articular</a:t>
            </a:r>
            <a:br>
              <a:rPr lang="en-US" b="0">
                <a:solidFill>
                  <a:srgbClr val="00FF00"/>
                </a:solidFill>
                <a:effectLst/>
                <a:latin typeface="Times New Roman" pitchFamily="18" charset="0"/>
                <a:cs typeface="Times New Roman" pitchFamily="18" charset="0"/>
              </a:rPr>
            </a:br>
            <a:r>
              <a:rPr lang="en-US" b="0">
                <a:solidFill>
                  <a:srgbClr val="00FF00"/>
                </a:solidFill>
                <a:effectLst/>
                <a:latin typeface="Times New Roman" pitchFamily="18" charset="0"/>
                <a:cs typeface="Times New Roman" pitchFamily="18" charset="0"/>
              </a:rPr>
              <a:t>pain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9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8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35889"/>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499"/>
                                          </p:stCondLst>
                                        </p:cTn>
                                        <p:tgtEl>
                                          <p:spTgt spid="35890"/>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1000"/>
                                  </p:stCondLst>
                                  <p:childTnLst>
                                    <p:set>
                                      <p:cBhvr>
                                        <p:cTn id="19" dur="1" fill="hold">
                                          <p:stCondLst>
                                            <p:cond delay="499"/>
                                          </p:stCondLst>
                                        </p:cTn>
                                        <p:tgtEl>
                                          <p:spTgt spid="35891"/>
                                        </p:tgtEl>
                                        <p:attrNameLst>
                                          <p:attrName>style.visibility</p:attrName>
                                        </p:attrNameLst>
                                      </p:cBhvr>
                                      <p:to>
                                        <p:strVal val="visible"/>
                                      </p:to>
                                    </p:set>
                                  </p:childTnLst>
                                </p:cTn>
                              </p:par>
                            </p:childTnLst>
                          </p:cTn>
                        </p:par>
                        <p:par>
                          <p:cTn id="20" fill="hold">
                            <p:stCondLst>
                              <p:cond delay="5000"/>
                            </p:stCondLst>
                            <p:childTnLst>
                              <p:par>
                                <p:cTn id="21" presetID="1" presetClass="entr" presetSubtype="0" fill="hold" grpId="0" nodeType="afterEffect">
                                  <p:stCondLst>
                                    <p:cond delay="1000"/>
                                  </p:stCondLst>
                                  <p:childTnLst>
                                    <p:set>
                                      <p:cBhvr>
                                        <p:cTn id="22" dur="1" fill="hold">
                                          <p:stCondLst>
                                            <p:cond delay="499"/>
                                          </p:stCondLst>
                                        </p:cTn>
                                        <p:tgtEl>
                                          <p:spTgt spid="35892"/>
                                        </p:tgtEl>
                                        <p:attrNameLst>
                                          <p:attrName>style.visibility</p:attrName>
                                        </p:attrNameLst>
                                      </p:cBhvr>
                                      <p:to>
                                        <p:strVal val="visible"/>
                                      </p:to>
                                    </p:set>
                                  </p:childTnLst>
                                </p:cTn>
                              </p:par>
                            </p:childTnLst>
                          </p:cTn>
                        </p:par>
                        <p:par>
                          <p:cTn id="23" fill="hold">
                            <p:stCondLst>
                              <p:cond delay="6500"/>
                            </p:stCondLst>
                            <p:childTnLst>
                              <p:par>
                                <p:cTn id="24" presetID="1" presetClass="entr" presetSubtype="0" fill="hold" grpId="0" nodeType="afterEffect">
                                  <p:stCondLst>
                                    <p:cond delay="1000"/>
                                  </p:stCondLst>
                                  <p:childTnLst>
                                    <p:set>
                                      <p:cBhvr>
                                        <p:cTn id="25" dur="1" fill="hold">
                                          <p:stCondLst>
                                            <p:cond delay="499"/>
                                          </p:stCondLst>
                                        </p:cTn>
                                        <p:tgtEl>
                                          <p:spTgt spid="35893"/>
                                        </p:tgtEl>
                                        <p:attrNameLst>
                                          <p:attrName>style.visibility</p:attrName>
                                        </p:attrNameLst>
                                      </p:cBhvr>
                                      <p:to>
                                        <p:strVal val="visible"/>
                                      </p:to>
                                    </p:set>
                                  </p:childTnLst>
                                </p:cTn>
                              </p:par>
                            </p:childTnLst>
                          </p:cTn>
                        </p:par>
                        <p:par>
                          <p:cTn id="26" fill="hold">
                            <p:stCondLst>
                              <p:cond delay="8000"/>
                            </p:stCondLst>
                            <p:childTnLst>
                              <p:par>
                                <p:cTn id="27" presetID="1" presetClass="entr" presetSubtype="0" fill="hold" grpId="0" nodeType="afterEffect">
                                  <p:stCondLst>
                                    <p:cond delay="1000"/>
                                  </p:stCondLst>
                                  <p:childTnLst>
                                    <p:set>
                                      <p:cBhvr>
                                        <p:cTn id="28" dur="1" fill="hold">
                                          <p:stCondLst>
                                            <p:cond delay="499"/>
                                          </p:stCondLst>
                                        </p:cTn>
                                        <p:tgtEl>
                                          <p:spTgt spid="35894"/>
                                        </p:tgtEl>
                                        <p:attrNameLst>
                                          <p:attrName>style.visibility</p:attrName>
                                        </p:attrNameLst>
                                      </p:cBhvr>
                                      <p:to>
                                        <p:strVal val="visible"/>
                                      </p:to>
                                    </p:set>
                                  </p:childTnLst>
                                </p:cTn>
                              </p:par>
                            </p:childTnLst>
                          </p:cTn>
                        </p:par>
                        <p:par>
                          <p:cTn id="29" fill="hold">
                            <p:stCondLst>
                              <p:cond delay="9500"/>
                            </p:stCondLst>
                            <p:childTnLst>
                              <p:par>
                                <p:cTn id="30" presetID="1" presetClass="entr" presetSubtype="0" fill="hold" grpId="0" nodeType="afterEffect">
                                  <p:stCondLst>
                                    <p:cond delay="1000"/>
                                  </p:stCondLst>
                                  <p:childTnLst>
                                    <p:set>
                                      <p:cBhvr>
                                        <p:cTn id="31" dur="1" fill="hold">
                                          <p:stCondLst>
                                            <p:cond delay="499"/>
                                          </p:stCondLst>
                                        </p:cTn>
                                        <p:tgtEl>
                                          <p:spTgt spid="35895"/>
                                        </p:tgtEl>
                                        <p:attrNameLst>
                                          <p:attrName>style.visibility</p:attrName>
                                        </p:attrNameLst>
                                      </p:cBhvr>
                                      <p:to>
                                        <p:strVal val="visible"/>
                                      </p:to>
                                    </p:set>
                                  </p:childTnLst>
                                </p:cTn>
                              </p:par>
                            </p:childTnLst>
                          </p:cTn>
                        </p:par>
                        <p:par>
                          <p:cTn id="32" fill="hold">
                            <p:stCondLst>
                              <p:cond delay="11000"/>
                            </p:stCondLst>
                            <p:childTnLst>
                              <p:par>
                                <p:cTn id="33" presetID="1" presetClass="entr" presetSubtype="0" fill="hold" grpId="0" nodeType="afterEffect">
                                  <p:stCondLst>
                                    <p:cond delay="1000"/>
                                  </p:stCondLst>
                                  <p:childTnLst>
                                    <p:set>
                                      <p:cBhvr>
                                        <p:cTn id="34" dur="1" fill="hold">
                                          <p:stCondLst>
                                            <p:cond delay="499"/>
                                          </p:stCondLst>
                                        </p:cTn>
                                        <p:tgtEl>
                                          <p:spTgt spid="35896"/>
                                        </p:tgtEl>
                                        <p:attrNameLst>
                                          <p:attrName>style.visibility</p:attrName>
                                        </p:attrNameLst>
                                      </p:cBhvr>
                                      <p:to>
                                        <p:strVal val="visible"/>
                                      </p:to>
                                    </p:set>
                                  </p:childTnLst>
                                </p:cTn>
                              </p:par>
                            </p:childTnLst>
                          </p:cTn>
                        </p:par>
                        <p:par>
                          <p:cTn id="35" fill="hold">
                            <p:stCondLst>
                              <p:cond delay="12500"/>
                            </p:stCondLst>
                            <p:childTnLst>
                              <p:par>
                                <p:cTn id="36" presetID="1" presetClass="entr" presetSubtype="0" fill="hold" grpId="0" nodeType="afterEffect">
                                  <p:stCondLst>
                                    <p:cond delay="1000"/>
                                  </p:stCondLst>
                                  <p:childTnLst>
                                    <p:set>
                                      <p:cBhvr>
                                        <p:cTn id="37" dur="1" fill="hold">
                                          <p:stCondLst>
                                            <p:cond delay="499"/>
                                          </p:stCondLst>
                                        </p:cTn>
                                        <p:tgtEl>
                                          <p:spTgt spid="3589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5898"/>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1000"/>
                                  </p:stCondLst>
                                  <p:childTnLst>
                                    <p:set>
                                      <p:cBhvr>
                                        <p:cTn id="44" dur="1" fill="hold">
                                          <p:stCondLst>
                                            <p:cond delay="499"/>
                                          </p:stCondLst>
                                        </p:cTn>
                                        <p:tgtEl>
                                          <p:spTgt spid="35899"/>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0" nodeType="afterEffect">
                                  <p:stCondLst>
                                    <p:cond delay="1000"/>
                                  </p:stCondLst>
                                  <p:childTnLst>
                                    <p:set>
                                      <p:cBhvr>
                                        <p:cTn id="47" dur="1" fill="hold">
                                          <p:stCondLst>
                                            <p:cond delay="499"/>
                                          </p:stCondLst>
                                        </p:cTn>
                                        <p:tgtEl>
                                          <p:spTgt spid="35900"/>
                                        </p:tgtEl>
                                        <p:attrNameLst>
                                          <p:attrName>style.visibility</p:attrName>
                                        </p:attrNameLst>
                                      </p:cBhvr>
                                      <p:to>
                                        <p:strVal val="visible"/>
                                      </p:to>
                                    </p:set>
                                  </p:childTnLst>
                                </p:cTn>
                              </p:par>
                            </p:childTnLst>
                          </p:cTn>
                        </p:par>
                        <p:par>
                          <p:cTn id="48" fill="hold">
                            <p:stCondLst>
                              <p:cond delay="3500"/>
                            </p:stCondLst>
                            <p:childTnLst>
                              <p:par>
                                <p:cTn id="49" presetID="1" presetClass="entr" presetSubtype="0" fill="hold" grpId="0" nodeType="afterEffect">
                                  <p:stCondLst>
                                    <p:cond delay="1000"/>
                                  </p:stCondLst>
                                  <p:childTnLst>
                                    <p:set>
                                      <p:cBhvr>
                                        <p:cTn id="50" dur="1" fill="hold">
                                          <p:stCondLst>
                                            <p:cond delay="499"/>
                                          </p:stCondLst>
                                        </p:cTn>
                                        <p:tgtEl>
                                          <p:spTgt spid="35887"/>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499"/>
                                          </p:stCondLst>
                                        </p:cTn>
                                        <p:tgtEl>
                                          <p:spTgt spid="3590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3590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3590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35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6" grpId="0" animBg="1"/>
      <p:bldP spid="35887" grpId="0" animBg="1"/>
      <p:bldP spid="35889" grpId="0" animBg="1"/>
      <p:bldP spid="35890" grpId="0" animBg="1"/>
      <p:bldP spid="35891" grpId="0" animBg="1"/>
      <p:bldP spid="35892" grpId="0" animBg="1"/>
      <p:bldP spid="35893" grpId="0" animBg="1"/>
      <p:bldP spid="35894" grpId="0" animBg="1"/>
      <p:bldP spid="35895" grpId="0" animBg="1"/>
      <p:bldP spid="35896" grpId="0" animBg="1"/>
      <p:bldP spid="35897" grpId="0" animBg="1"/>
      <p:bldP spid="35898" grpId="0" animBg="1"/>
      <p:bldP spid="35899" grpId="0" animBg="1"/>
      <p:bldP spid="35900" grpId="0" animBg="1"/>
      <p:bldP spid="35901" grpId="0" animBg="1"/>
      <p:bldP spid="35902" grpId="0" animBg="1" autoUpdateAnimBg="0"/>
      <p:bldP spid="35903" grpId="0" animBg="1"/>
      <p:bldP spid="35904" grpId="0" animBg="1"/>
      <p:bldP spid="3590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76400" y="152401"/>
            <a:ext cx="6093178" cy="6443663"/>
            <a:chOff x="1056" y="117"/>
            <a:chExt cx="3838" cy="4059"/>
          </a:xfrm>
        </p:grpSpPr>
        <p:grpSp>
          <p:nvGrpSpPr>
            <p:cNvPr id="3" name="Group 3"/>
            <p:cNvGrpSpPr>
              <a:grpSpLocks/>
            </p:cNvGrpSpPr>
            <p:nvPr/>
          </p:nvGrpSpPr>
          <p:grpSpPr bwMode="auto">
            <a:xfrm>
              <a:off x="2064" y="117"/>
              <a:ext cx="1306" cy="1992"/>
              <a:chOff x="2064" y="117"/>
              <a:chExt cx="1306" cy="1992"/>
            </a:xfrm>
          </p:grpSpPr>
          <p:sp>
            <p:nvSpPr>
              <p:cNvPr id="36868" name="Rectangle 4"/>
              <p:cNvSpPr>
                <a:spLocks noChangeArrowheads="1"/>
              </p:cNvSpPr>
              <p:nvPr/>
            </p:nvSpPr>
            <p:spPr bwMode="auto">
              <a:xfrm>
                <a:off x="2165" y="336"/>
                <a:ext cx="1104" cy="1056"/>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36869" name="Picture 5" descr="Tampa-Tête"/>
              <p:cNvPicPr>
                <a:picLocks noChangeAspect="1" noChangeArrowheads="1"/>
              </p:cNvPicPr>
              <p:nvPr/>
            </p:nvPicPr>
            <p:blipFill>
              <a:blip r:embed="rId2" cstate="email"/>
              <a:srcRect/>
              <a:stretch>
                <a:fillRect/>
              </a:stretch>
            </p:blipFill>
            <p:spPr bwMode="auto">
              <a:xfrm>
                <a:off x="2165" y="117"/>
                <a:ext cx="1104" cy="1020"/>
              </a:xfrm>
              <a:prstGeom prst="rect">
                <a:avLst/>
              </a:prstGeom>
              <a:solidFill>
                <a:srgbClr val="CC3399"/>
              </a:solidFill>
            </p:spPr>
          </p:pic>
          <p:sp>
            <p:nvSpPr>
              <p:cNvPr id="36870" name="Oval 6" descr="Granit"/>
              <p:cNvSpPr>
                <a:spLocks noChangeArrowheads="1"/>
              </p:cNvSpPr>
              <p:nvPr/>
            </p:nvSpPr>
            <p:spPr bwMode="auto">
              <a:xfrm>
                <a:off x="2064" y="1104"/>
                <a:ext cx="1306" cy="1005"/>
              </a:xfrm>
              <a:prstGeom prst="ellipse">
                <a:avLst/>
              </a:prstGeom>
              <a:blipFill dpi="0" rotWithShape="0">
                <a:blip r:embed="rId3" cstate="email"/>
                <a:srcRect/>
                <a:tile tx="0" ty="0" sx="100000" sy="100000" flip="none" algn="tl"/>
              </a:blipFill>
              <a:ln w="9525">
                <a:solidFill>
                  <a:schemeClr val="tx1"/>
                </a:solidFill>
                <a:round/>
                <a:headEnd/>
                <a:tailEnd/>
              </a:ln>
              <a:effectLst/>
            </p:spPr>
            <p:txBody>
              <a:bodyPr wrap="none" anchor="ctr"/>
              <a:lstStyle/>
              <a:p>
                <a:endParaRPr lang="en-US"/>
              </a:p>
            </p:txBody>
          </p:sp>
        </p:grpSp>
        <p:sp>
          <p:nvSpPr>
            <p:cNvPr id="36871" name="Rectangle 7"/>
            <p:cNvSpPr>
              <a:spLocks noChangeArrowheads="1"/>
            </p:cNvSpPr>
            <p:nvPr/>
          </p:nvSpPr>
          <p:spPr bwMode="auto">
            <a:xfrm>
              <a:off x="2496"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6872" name="AutoShape 8"/>
            <p:cNvSpPr>
              <a:spLocks noChangeArrowheads="1"/>
            </p:cNvSpPr>
            <p:nvPr/>
          </p:nvSpPr>
          <p:spPr bwMode="auto">
            <a:xfrm>
              <a:off x="2785" y="2734"/>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6873" name="Rectangle 9"/>
            <p:cNvSpPr>
              <a:spLocks noChangeArrowheads="1"/>
            </p:cNvSpPr>
            <p:nvPr/>
          </p:nvSpPr>
          <p:spPr bwMode="auto">
            <a:xfrm>
              <a:off x="1056" y="3958"/>
              <a:ext cx="3457" cy="218"/>
            </a:xfrm>
            <a:prstGeom prst="rect">
              <a:avLst/>
            </a:prstGeom>
            <a:solidFill>
              <a:srgbClr val="3399FF"/>
            </a:solidFill>
            <a:ln w="9525">
              <a:noFill/>
              <a:miter lim="800000"/>
              <a:headEnd/>
              <a:tailEnd/>
            </a:ln>
            <a:effectLst/>
          </p:spPr>
          <p:txBody>
            <a:bodyPr wrap="none" anchor="ctr"/>
            <a:lstStyle/>
            <a:p>
              <a:endParaRPr lang="en-US"/>
            </a:p>
          </p:txBody>
        </p:sp>
        <p:sp>
          <p:nvSpPr>
            <p:cNvPr id="36874" name="Rectangle 10"/>
            <p:cNvSpPr>
              <a:spLocks noChangeArrowheads="1"/>
            </p:cNvSpPr>
            <p:nvPr/>
          </p:nvSpPr>
          <p:spPr bwMode="auto">
            <a:xfrm>
              <a:off x="1430" y="2603"/>
              <a:ext cx="2523" cy="219"/>
            </a:xfrm>
            <a:prstGeom prst="rect">
              <a:avLst/>
            </a:prstGeom>
            <a:solidFill>
              <a:srgbClr val="FF3300"/>
            </a:solidFill>
            <a:ln w="9525">
              <a:noFill/>
              <a:miter lim="800000"/>
              <a:headEnd/>
              <a:tailEnd/>
            </a:ln>
            <a:effectLst/>
          </p:spPr>
          <p:txBody>
            <a:bodyPr wrap="none" anchor="ctr"/>
            <a:lstStyle/>
            <a:p>
              <a:endParaRPr lang="en-US"/>
            </a:p>
          </p:txBody>
        </p:sp>
        <p:sp>
          <p:nvSpPr>
            <p:cNvPr id="36875" name="Rectangle 11"/>
            <p:cNvSpPr>
              <a:spLocks noChangeArrowheads="1"/>
            </p:cNvSpPr>
            <p:nvPr/>
          </p:nvSpPr>
          <p:spPr bwMode="auto">
            <a:xfrm rot="-5400000">
              <a:off x="102" y="2858"/>
              <a:ext cx="2141" cy="234"/>
            </a:xfrm>
            <a:prstGeom prst="rect">
              <a:avLst/>
            </a:prstGeom>
            <a:solidFill>
              <a:srgbClr val="3399FF"/>
            </a:solidFill>
            <a:ln w="9525">
              <a:noFill/>
              <a:miter lim="800000"/>
              <a:headEnd/>
              <a:tailEnd/>
            </a:ln>
            <a:effectLst/>
          </p:spPr>
          <p:txBody>
            <a:bodyPr wrap="none" anchor="ctr"/>
            <a:lstStyle/>
            <a:p>
              <a:endParaRPr lang="en-US"/>
            </a:p>
          </p:txBody>
        </p:sp>
        <p:sp>
          <p:nvSpPr>
            <p:cNvPr id="36876" name="Rectangle 12"/>
            <p:cNvSpPr>
              <a:spLocks noChangeArrowheads="1"/>
            </p:cNvSpPr>
            <p:nvPr/>
          </p:nvSpPr>
          <p:spPr bwMode="auto">
            <a:xfrm>
              <a:off x="1056" y="1904"/>
              <a:ext cx="654" cy="218"/>
            </a:xfrm>
            <a:prstGeom prst="rect">
              <a:avLst/>
            </a:prstGeom>
            <a:solidFill>
              <a:srgbClr val="3399FF"/>
            </a:solidFill>
            <a:ln w="9525">
              <a:noFill/>
              <a:miter lim="800000"/>
              <a:headEnd/>
              <a:tailEnd/>
            </a:ln>
            <a:effectLst/>
          </p:spPr>
          <p:txBody>
            <a:bodyPr wrap="none" anchor="ctr"/>
            <a:lstStyle/>
            <a:p>
              <a:endParaRPr lang="en-US"/>
            </a:p>
          </p:txBody>
        </p:sp>
        <p:sp>
          <p:nvSpPr>
            <p:cNvPr id="36877" name="Freeform 13"/>
            <p:cNvSpPr>
              <a:spLocks/>
            </p:cNvSpPr>
            <p:nvPr/>
          </p:nvSpPr>
          <p:spPr bwMode="auto">
            <a:xfrm>
              <a:off x="1336" y="1817"/>
              <a:ext cx="701" cy="706"/>
            </a:xfrm>
            <a:custGeom>
              <a:avLst/>
              <a:gdLst/>
              <a:ahLst/>
              <a:cxnLst>
                <a:cxn ang="0">
                  <a:pos x="0" y="0"/>
                </a:cxn>
                <a:cxn ang="0">
                  <a:pos x="720" y="0"/>
                </a:cxn>
                <a:cxn ang="0">
                  <a:pos x="720" y="774"/>
                </a:cxn>
                <a:cxn ang="0">
                  <a:pos x="360" y="776"/>
                </a:cxn>
                <a:cxn ang="0">
                  <a:pos x="0" y="0"/>
                </a:cxn>
              </a:cxnLst>
              <a:rect l="0" t="0" r="r" b="b"/>
              <a:pathLst>
                <a:path w="720" h="776">
                  <a:moveTo>
                    <a:pt x="0" y="0"/>
                  </a:moveTo>
                  <a:lnTo>
                    <a:pt x="720" y="0"/>
                  </a:lnTo>
                  <a:lnTo>
                    <a:pt x="720" y="774"/>
                  </a:lnTo>
                  <a:lnTo>
                    <a:pt x="360" y="776"/>
                  </a:lnTo>
                  <a:lnTo>
                    <a:pt x="0" y="0"/>
                  </a:lnTo>
                  <a:close/>
                </a:path>
              </a:pathLst>
            </a:custGeom>
            <a:solidFill>
              <a:srgbClr val="3399FF"/>
            </a:solidFill>
            <a:ln w="9525">
              <a:solidFill>
                <a:schemeClr val="tx1"/>
              </a:solidFill>
              <a:round/>
              <a:headEnd/>
              <a:tailEnd/>
            </a:ln>
            <a:effectLst/>
          </p:spPr>
          <p:txBody>
            <a:bodyPr wrap="none" anchor="ctr"/>
            <a:lstStyle/>
            <a:p>
              <a:endParaRPr lang="en-US"/>
            </a:p>
          </p:txBody>
        </p:sp>
        <p:sp>
          <p:nvSpPr>
            <p:cNvPr id="36878" name="AutoShape 14"/>
            <p:cNvSpPr>
              <a:spLocks noChangeArrowheads="1"/>
            </p:cNvSpPr>
            <p:nvPr/>
          </p:nvSpPr>
          <p:spPr bwMode="auto">
            <a:xfrm rot="5400000">
              <a:off x="3425" y="1780"/>
              <a:ext cx="962" cy="1122"/>
            </a:xfrm>
            <a:custGeom>
              <a:avLst/>
              <a:gdLst>
                <a:gd name="G0" fmla="+- 5808 0 0"/>
                <a:gd name="G1" fmla="+- 11782903 0 0"/>
                <a:gd name="G2" fmla="+- 0 0 11782903"/>
                <a:gd name="T0" fmla="*/ 0 256 1"/>
                <a:gd name="T1" fmla="*/ 180 256 1"/>
                <a:gd name="G3" fmla="+- 11782903 T0 T1"/>
                <a:gd name="T2" fmla="*/ 0 256 1"/>
                <a:gd name="T3" fmla="*/ 90 256 1"/>
                <a:gd name="G4" fmla="+- 11782903 T2 T3"/>
                <a:gd name="G5" fmla="*/ G4 2 1"/>
                <a:gd name="T4" fmla="*/ 90 256 1"/>
                <a:gd name="T5" fmla="*/ 0 256 1"/>
                <a:gd name="G6" fmla="+- 11782903 T4 T5"/>
                <a:gd name="G7" fmla="*/ G6 2 1"/>
                <a:gd name="G8" fmla="abs 1178290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808"/>
                <a:gd name="G18" fmla="*/ 5808 1 2"/>
                <a:gd name="G19" fmla="+- G18 5400 0"/>
                <a:gd name="G20" fmla="cos G19 11782903"/>
                <a:gd name="G21" fmla="sin G19 11782903"/>
                <a:gd name="G22" fmla="+- G20 10800 0"/>
                <a:gd name="G23" fmla="+- G21 10800 0"/>
                <a:gd name="G24" fmla="+- 10800 0 G20"/>
                <a:gd name="G25" fmla="+- 5808 10800 0"/>
                <a:gd name="G26" fmla="?: G9 G17 G25"/>
                <a:gd name="G27" fmla="?: G9 0 21600"/>
                <a:gd name="G28" fmla="cos 10800 11782903"/>
                <a:gd name="G29" fmla="sin 10800 11782903"/>
                <a:gd name="G30" fmla="sin 5808 11782903"/>
                <a:gd name="G31" fmla="+- G28 10800 0"/>
                <a:gd name="G32" fmla="+- G29 10800 0"/>
                <a:gd name="G33" fmla="+- G30 10800 0"/>
                <a:gd name="G34" fmla="?: G4 0 G31"/>
                <a:gd name="G35" fmla="?: 11782903 G34 0"/>
                <a:gd name="G36" fmla="?: G6 G35 G31"/>
                <a:gd name="G37" fmla="+- 21600 0 G36"/>
                <a:gd name="G38" fmla="?: G4 0 G33"/>
                <a:gd name="G39" fmla="?: 11782903 G38 G32"/>
                <a:gd name="G40" fmla="?: G6 G39 0"/>
                <a:gd name="G41" fmla="?: G4 G32 21600"/>
                <a:gd name="G42" fmla="?: G6 G41 G33"/>
                <a:gd name="T12" fmla="*/ 10800 w 21600"/>
                <a:gd name="T13" fmla="*/ 0 h 21600"/>
                <a:gd name="T14" fmla="*/ 2496 w 21600"/>
                <a:gd name="T15" fmla="*/ 10830 h 21600"/>
                <a:gd name="T16" fmla="*/ 10800 w 21600"/>
                <a:gd name="T17" fmla="*/ 4992 h 21600"/>
                <a:gd name="T18" fmla="*/ 19104 w 21600"/>
                <a:gd name="T19" fmla="*/ 1083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992" y="10821"/>
                  </a:moveTo>
                  <a:cubicBezTo>
                    <a:pt x="4992" y="10814"/>
                    <a:pt x="4992" y="10807"/>
                    <a:pt x="4992" y="10800"/>
                  </a:cubicBezTo>
                  <a:cubicBezTo>
                    <a:pt x="4992" y="7592"/>
                    <a:pt x="7592" y="4992"/>
                    <a:pt x="10800" y="4992"/>
                  </a:cubicBezTo>
                  <a:cubicBezTo>
                    <a:pt x="14007" y="4992"/>
                    <a:pt x="16608" y="7592"/>
                    <a:pt x="16608" y="10800"/>
                  </a:cubicBezTo>
                  <a:cubicBezTo>
                    <a:pt x="16608" y="10807"/>
                    <a:pt x="16607" y="10814"/>
                    <a:pt x="16607" y="10821"/>
                  </a:cubicBezTo>
                  <a:lnTo>
                    <a:pt x="21599" y="10839"/>
                  </a:lnTo>
                  <a:cubicBezTo>
                    <a:pt x="21599" y="10826"/>
                    <a:pt x="21600" y="10813"/>
                    <a:pt x="21600" y="10800"/>
                  </a:cubicBezTo>
                  <a:cubicBezTo>
                    <a:pt x="21600" y="4835"/>
                    <a:pt x="16764" y="0"/>
                    <a:pt x="10800" y="0"/>
                  </a:cubicBezTo>
                  <a:cubicBezTo>
                    <a:pt x="4835" y="0"/>
                    <a:pt x="0" y="4835"/>
                    <a:pt x="0" y="10800"/>
                  </a:cubicBezTo>
                  <a:cubicBezTo>
                    <a:pt x="-1" y="10813"/>
                    <a:pt x="0" y="10826"/>
                    <a:pt x="0" y="10839"/>
                  </a:cubicBezTo>
                  <a:close/>
                </a:path>
              </a:pathLst>
            </a:custGeom>
            <a:solidFill>
              <a:srgbClr val="FF3300"/>
            </a:solidFill>
            <a:ln w="9525">
              <a:noFill/>
              <a:miter lim="800000"/>
              <a:headEnd/>
              <a:tailEnd/>
            </a:ln>
            <a:effectLst/>
          </p:spPr>
          <p:txBody>
            <a:bodyPr wrap="none" anchor="ctr"/>
            <a:lstStyle/>
            <a:p>
              <a:endParaRPr lang="en-US"/>
            </a:p>
          </p:txBody>
        </p:sp>
        <p:sp>
          <p:nvSpPr>
            <p:cNvPr id="36879" name="Freeform 15"/>
            <p:cNvSpPr>
              <a:spLocks/>
            </p:cNvSpPr>
            <p:nvPr/>
          </p:nvSpPr>
          <p:spPr bwMode="auto">
            <a:xfrm>
              <a:off x="3345" y="1817"/>
              <a:ext cx="701" cy="706"/>
            </a:xfrm>
            <a:custGeom>
              <a:avLst/>
              <a:gdLst/>
              <a:ahLst/>
              <a:cxnLst>
                <a:cxn ang="0">
                  <a:pos x="720" y="0"/>
                </a:cxn>
                <a:cxn ang="0">
                  <a:pos x="0" y="0"/>
                </a:cxn>
                <a:cxn ang="0">
                  <a:pos x="2" y="776"/>
                </a:cxn>
                <a:cxn ang="0">
                  <a:pos x="360" y="776"/>
                </a:cxn>
                <a:cxn ang="0">
                  <a:pos x="720" y="0"/>
                </a:cxn>
              </a:cxnLst>
              <a:rect l="0" t="0" r="r" b="b"/>
              <a:pathLst>
                <a:path w="720" h="776">
                  <a:moveTo>
                    <a:pt x="720" y="0"/>
                  </a:moveTo>
                  <a:lnTo>
                    <a:pt x="0" y="0"/>
                  </a:lnTo>
                  <a:lnTo>
                    <a:pt x="2" y="776"/>
                  </a:lnTo>
                  <a:lnTo>
                    <a:pt x="360" y="776"/>
                  </a:lnTo>
                  <a:lnTo>
                    <a:pt x="720" y="0"/>
                  </a:lnTo>
                  <a:close/>
                </a:path>
              </a:pathLst>
            </a:custGeom>
            <a:solidFill>
              <a:srgbClr val="FF3300"/>
            </a:solidFill>
            <a:ln w="9525">
              <a:solidFill>
                <a:schemeClr val="tx1"/>
              </a:solidFill>
              <a:round/>
              <a:headEnd/>
              <a:tailEnd/>
            </a:ln>
            <a:effectLst/>
          </p:spPr>
          <p:txBody>
            <a:bodyPr wrap="none" anchor="ctr"/>
            <a:lstStyle/>
            <a:p>
              <a:endParaRPr lang="en-US"/>
            </a:p>
          </p:txBody>
        </p:sp>
        <p:sp>
          <p:nvSpPr>
            <p:cNvPr id="36880" name="Text Box 16"/>
            <p:cNvSpPr txBox="1">
              <a:spLocks noChangeArrowheads="1"/>
            </p:cNvSpPr>
            <p:nvPr/>
          </p:nvSpPr>
          <p:spPr bwMode="auto">
            <a:xfrm>
              <a:off x="2064" y="2160"/>
              <a:ext cx="450" cy="330"/>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Right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heart</a:t>
              </a:r>
            </a:p>
          </p:txBody>
        </p:sp>
        <p:sp>
          <p:nvSpPr>
            <p:cNvPr id="36881" name="Text Box 17"/>
            <p:cNvSpPr txBox="1">
              <a:spLocks noChangeArrowheads="1"/>
            </p:cNvSpPr>
            <p:nvPr/>
          </p:nvSpPr>
          <p:spPr bwMode="auto">
            <a:xfrm>
              <a:off x="2871" y="2160"/>
              <a:ext cx="487" cy="330"/>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Left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 heart</a:t>
              </a:r>
            </a:p>
          </p:txBody>
        </p:sp>
        <p:sp>
          <p:nvSpPr>
            <p:cNvPr id="36882" name="Rectangle 18"/>
            <p:cNvSpPr>
              <a:spLocks noChangeArrowheads="1"/>
            </p:cNvSpPr>
            <p:nvPr/>
          </p:nvSpPr>
          <p:spPr bwMode="auto">
            <a:xfrm>
              <a:off x="1632" y="1488"/>
              <a:ext cx="703" cy="218"/>
            </a:xfrm>
            <a:prstGeom prst="rect">
              <a:avLst/>
            </a:prstGeom>
            <a:solidFill>
              <a:srgbClr val="3399FF"/>
            </a:solidFill>
            <a:ln w="9525">
              <a:noFill/>
              <a:miter lim="800000"/>
              <a:headEnd/>
              <a:tailEnd/>
            </a:ln>
            <a:effectLst/>
          </p:spPr>
          <p:txBody>
            <a:bodyPr wrap="none" anchor="ctr"/>
            <a:lstStyle/>
            <a:p>
              <a:endParaRPr lang="en-US"/>
            </a:p>
          </p:txBody>
        </p:sp>
        <p:sp>
          <p:nvSpPr>
            <p:cNvPr id="36883" name="Rectangle 19"/>
            <p:cNvSpPr>
              <a:spLocks noChangeArrowheads="1"/>
            </p:cNvSpPr>
            <p:nvPr/>
          </p:nvSpPr>
          <p:spPr bwMode="auto">
            <a:xfrm rot="-5400000">
              <a:off x="1425" y="1695"/>
              <a:ext cx="647" cy="234"/>
            </a:xfrm>
            <a:prstGeom prst="rect">
              <a:avLst/>
            </a:prstGeom>
            <a:solidFill>
              <a:srgbClr val="3399FF"/>
            </a:solidFill>
            <a:ln w="9525">
              <a:noFill/>
              <a:miter lim="800000"/>
              <a:headEnd/>
              <a:tailEnd/>
            </a:ln>
            <a:effectLst/>
          </p:spPr>
          <p:txBody>
            <a:bodyPr wrap="none" anchor="ctr"/>
            <a:lstStyle/>
            <a:p>
              <a:endParaRPr lang="en-US"/>
            </a:p>
          </p:txBody>
        </p:sp>
        <p:sp>
          <p:nvSpPr>
            <p:cNvPr id="36884" name="Rectangle 20"/>
            <p:cNvSpPr>
              <a:spLocks noChangeArrowheads="1"/>
            </p:cNvSpPr>
            <p:nvPr/>
          </p:nvSpPr>
          <p:spPr bwMode="auto">
            <a:xfrm rot="-5400000">
              <a:off x="3197" y="1691"/>
              <a:ext cx="655" cy="233"/>
            </a:xfrm>
            <a:prstGeom prst="rect">
              <a:avLst/>
            </a:prstGeom>
            <a:solidFill>
              <a:srgbClr val="FF3300"/>
            </a:solidFill>
            <a:ln w="9525">
              <a:noFill/>
              <a:miter lim="800000"/>
              <a:headEnd/>
              <a:tailEnd/>
            </a:ln>
            <a:effectLst/>
          </p:spPr>
          <p:txBody>
            <a:bodyPr wrap="none" anchor="ctr"/>
            <a:lstStyle/>
            <a:p>
              <a:endParaRPr lang="en-US"/>
            </a:p>
          </p:txBody>
        </p:sp>
        <p:sp>
          <p:nvSpPr>
            <p:cNvPr id="36885" name="Rectangle 21"/>
            <p:cNvSpPr>
              <a:spLocks noChangeArrowheads="1"/>
            </p:cNvSpPr>
            <p:nvPr/>
          </p:nvSpPr>
          <p:spPr bwMode="auto">
            <a:xfrm>
              <a:off x="2987" y="1480"/>
              <a:ext cx="654" cy="218"/>
            </a:xfrm>
            <a:prstGeom prst="rect">
              <a:avLst/>
            </a:prstGeom>
            <a:solidFill>
              <a:srgbClr val="FF3300"/>
            </a:solidFill>
            <a:ln w="9525">
              <a:noFill/>
              <a:miter lim="800000"/>
              <a:headEnd/>
              <a:tailEnd/>
            </a:ln>
            <a:effectLst/>
          </p:spPr>
          <p:txBody>
            <a:bodyPr wrap="none" anchor="ctr"/>
            <a:lstStyle/>
            <a:p>
              <a:endParaRPr lang="en-US"/>
            </a:p>
          </p:txBody>
        </p:sp>
        <p:grpSp>
          <p:nvGrpSpPr>
            <p:cNvPr id="4" name="Group 22"/>
            <p:cNvGrpSpPr>
              <a:grpSpLocks/>
            </p:cNvGrpSpPr>
            <p:nvPr/>
          </p:nvGrpSpPr>
          <p:grpSpPr bwMode="auto">
            <a:xfrm>
              <a:off x="2306" y="1313"/>
              <a:ext cx="810" cy="612"/>
              <a:chOff x="2306" y="1313"/>
              <a:chExt cx="810" cy="612"/>
            </a:xfrm>
          </p:grpSpPr>
          <p:sp>
            <p:nvSpPr>
              <p:cNvPr id="36887" name="Rectangle 23"/>
              <p:cNvSpPr>
                <a:spLocks noChangeArrowheads="1"/>
              </p:cNvSpPr>
              <p:nvPr/>
            </p:nvSpPr>
            <p:spPr bwMode="auto">
              <a:xfrm>
                <a:off x="2400" y="1319"/>
                <a:ext cx="654" cy="88"/>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6888" name="Rectangle 24"/>
              <p:cNvSpPr>
                <a:spLocks noChangeArrowheads="1"/>
              </p:cNvSpPr>
              <p:nvPr/>
            </p:nvSpPr>
            <p:spPr bwMode="auto">
              <a:xfrm>
                <a:off x="2400" y="148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6889" name="Rectangle 25"/>
              <p:cNvSpPr>
                <a:spLocks noChangeArrowheads="1"/>
              </p:cNvSpPr>
              <p:nvPr/>
            </p:nvSpPr>
            <p:spPr bwMode="auto">
              <a:xfrm>
                <a:off x="2400" y="1663"/>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6890" name="Rectangle 26"/>
              <p:cNvSpPr>
                <a:spLocks noChangeArrowheads="1"/>
              </p:cNvSpPr>
              <p:nvPr/>
            </p:nvSpPr>
            <p:spPr bwMode="auto">
              <a:xfrm>
                <a:off x="2400" y="183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6891" name="Rectangle 27"/>
              <p:cNvSpPr>
                <a:spLocks noChangeArrowheads="1"/>
              </p:cNvSpPr>
              <p:nvPr/>
            </p:nvSpPr>
            <p:spPr bwMode="auto">
              <a:xfrm>
                <a:off x="2306" y="1313"/>
                <a:ext cx="140" cy="612"/>
              </a:xfrm>
              <a:prstGeom prst="rect">
                <a:avLst/>
              </a:prstGeom>
              <a:solidFill>
                <a:srgbClr val="6699FF"/>
              </a:solidFill>
              <a:ln w="9525">
                <a:noFill/>
                <a:miter lim="800000"/>
                <a:headEnd/>
                <a:tailEnd/>
              </a:ln>
              <a:effectLst/>
            </p:spPr>
            <p:txBody>
              <a:bodyPr wrap="none" anchor="ctr"/>
              <a:lstStyle/>
              <a:p>
                <a:endParaRPr lang="en-US"/>
              </a:p>
            </p:txBody>
          </p:sp>
          <p:sp>
            <p:nvSpPr>
              <p:cNvPr id="36892" name="Rectangle 28"/>
              <p:cNvSpPr>
                <a:spLocks noChangeArrowheads="1"/>
              </p:cNvSpPr>
              <p:nvPr/>
            </p:nvSpPr>
            <p:spPr bwMode="auto">
              <a:xfrm>
                <a:off x="2976" y="1313"/>
                <a:ext cx="140" cy="612"/>
              </a:xfrm>
              <a:prstGeom prst="rect">
                <a:avLst/>
              </a:prstGeom>
              <a:solidFill>
                <a:srgbClr val="FF3300"/>
              </a:solidFill>
              <a:ln w="9525">
                <a:noFill/>
                <a:miter lim="800000"/>
                <a:headEnd/>
                <a:tailEnd/>
              </a:ln>
              <a:effectLst/>
            </p:spPr>
            <p:txBody>
              <a:bodyPr wrap="none" anchor="ctr"/>
              <a:lstStyle/>
              <a:p>
                <a:endParaRPr lang="en-US"/>
              </a:p>
            </p:txBody>
          </p:sp>
        </p:grpSp>
        <p:sp>
          <p:nvSpPr>
            <p:cNvPr id="36893" name="Text Box 29"/>
            <p:cNvSpPr txBox="1">
              <a:spLocks noChangeArrowheads="1"/>
            </p:cNvSpPr>
            <p:nvPr/>
          </p:nvSpPr>
          <p:spPr bwMode="auto">
            <a:xfrm>
              <a:off x="3268" y="1218"/>
              <a:ext cx="484" cy="192"/>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Lungs</a:t>
              </a:r>
            </a:p>
          </p:txBody>
        </p:sp>
        <p:sp>
          <p:nvSpPr>
            <p:cNvPr id="36894" name="Text Box 30"/>
            <p:cNvSpPr txBox="1">
              <a:spLocks noChangeArrowheads="1"/>
            </p:cNvSpPr>
            <p:nvPr/>
          </p:nvSpPr>
          <p:spPr bwMode="auto">
            <a:xfrm>
              <a:off x="4420" y="2909"/>
              <a:ext cx="445"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Brain</a:t>
              </a:r>
            </a:p>
          </p:txBody>
        </p:sp>
        <p:sp>
          <p:nvSpPr>
            <p:cNvPr id="36895" name="Text Box 31"/>
            <p:cNvSpPr txBox="1">
              <a:spLocks noChangeArrowheads="1"/>
            </p:cNvSpPr>
            <p:nvPr/>
          </p:nvSpPr>
          <p:spPr bwMode="auto">
            <a:xfrm>
              <a:off x="3328" y="2778"/>
              <a:ext cx="500"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Spinal</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 cord</a:t>
              </a:r>
            </a:p>
          </p:txBody>
        </p:sp>
        <p:sp>
          <p:nvSpPr>
            <p:cNvPr id="36896" name="Text Box 32"/>
            <p:cNvSpPr txBox="1">
              <a:spLocks noChangeArrowheads="1"/>
            </p:cNvSpPr>
            <p:nvPr/>
          </p:nvSpPr>
          <p:spPr bwMode="auto">
            <a:xfrm>
              <a:off x="2304" y="2832"/>
              <a:ext cx="919"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Articulations</a:t>
              </a:r>
            </a:p>
          </p:txBody>
        </p:sp>
        <p:sp>
          <p:nvSpPr>
            <p:cNvPr id="36897" name="Text Box 33"/>
            <p:cNvSpPr txBox="1">
              <a:spLocks noChangeArrowheads="1"/>
            </p:cNvSpPr>
            <p:nvPr/>
          </p:nvSpPr>
          <p:spPr bwMode="auto">
            <a:xfrm>
              <a:off x="1503" y="2778"/>
              <a:ext cx="562"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Other</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tissues</a:t>
              </a:r>
            </a:p>
          </p:txBody>
        </p:sp>
        <p:sp>
          <p:nvSpPr>
            <p:cNvPr id="36898" name="Text Box 34"/>
            <p:cNvSpPr txBox="1">
              <a:spLocks noChangeArrowheads="1"/>
            </p:cNvSpPr>
            <p:nvPr/>
          </p:nvSpPr>
          <p:spPr bwMode="auto">
            <a:xfrm>
              <a:off x="4432" y="1920"/>
              <a:ext cx="462" cy="194"/>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Aorta</a:t>
              </a:r>
            </a:p>
          </p:txBody>
        </p:sp>
        <p:sp>
          <p:nvSpPr>
            <p:cNvPr id="36899" name="Rectangle 35"/>
            <p:cNvSpPr>
              <a:spLocks noChangeArrowheads="1"/>
            </p:cNvSpPr>
            <p:nvPr/>
          </p:nvSpPr>
          <p:spPr bwMode="auto">
            <a:xfrm>
              <a:off x="168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6900" name="Rectangle 36"/>
            <p:cNvSpPr>
              <a:spLocks noChangeArrowheads="1"/>
            </p:cNvSpPr>
            <p:nvPr/>
          </p:nvSpPr>
          <p:spPr bwMode="auto">
            <a:xfrm>
              <a:off x="336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6901" name="Rectangle 37"/>
            <p:cNvSpPr>
              <a:spLocks noChangeArrowheads="1"/>
            </p:cNvSpPr>
            <p:nvPr/>
          </p:nvSpPr>
          <p:spPr bwMode="auto">
            <a:xfrm>
              <a:off x="4464"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6902" name="AutoShape 38"/>
            <p:cNvSpPr>
              <a:spLocks noChangeArrowheads="1"/>
            </p:cNvSpPr>
            <p:nvPr/>
          </p:nvSpPr>
          <p:spPr bwMode="auto">
            <a:xfrm>
              <a:off x="196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6903" name="AutoShape 39"/>
            <p:cNvSpPr>
              <a:spLocks noChangeArrowheads="1"/>
            </p:cNvSpPr>
            <p:nvPr/>
          </p:nvSpPr>
          <p:spPr bwMode="auto">
            <a:xfrm>
              <a:off x="364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6904" name="AutoShape 40"/>
            <p:cNvSpPr>
              <a:spLocks noChangeArrowheads="1"/>
            </p:cNvSpPr>
            <p:nvPr/>
          </p:nvSpPr>
          <p:spPr bwMode="auto">
            <a:xfrm>
              <a:off x="4128" y="2304"/>
              <a:ext cx="444" cy="1656"/>
            </a:xfrm>
            <a:prstGeom prst="downArrow">
              <a:avLst>
                <a:gd name="adj1" fmla="val 50000"/>
                <a:gd name="adj2" fmla="val 56982"/>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grpSp>
      <p:grpSp>
        <p:nvGrpSpPr>
          <p:cNvPr id="5" name="Group 41"/>
          <p:cNvGrpSpPr>
            <a:grpSpLocks/>
          </p:cNvGrpSpPr>
          <p:nvPr/>
        </p:nvGrpSpPr>
        <p:grpSpPr bwMode="auto">
          <a:xfrm>
            <a:off x="2667001" y="4876800"/>
            <a:ext cx="5082822" cy="914400"/>
            <a:chOff x="1680" y="3120"/>
            <a:chExt cx="3202" cy="528"/>
          </a:xfrm>
        </p:grpSpPr>
        <p:sp>
          <p:nvSpPr>
            <p:cNvPr id="36906" name="Rectangle 42"/>
            <p:cNvSpPr>
              <a:spLocks noChangeArrowheads="1"/>
            </p:cNvSpPr>
            <p:nvPr/>
          </p:nvSpPr>
          <p:spPr bwMode="auto">
            <a:xfrm>
              <a:off x="4472" y="3120"/>
              <a:ext cx="410" cy="52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6907" name="Rectangle 43"/>
            <p:cNvSpPr>
              <a:spLocks noChangeArrowheads="1"/>
            </p:cNvSpPr>
            <p:nvPr/>
          </p:nvSpPr>
          <p:spPr bwMode="auto">
            <a:xfrm>
              <a:off x="3360" y="3264"/>
              <a:ext cx="410" cy="384"/>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6908" name="Rectangle 44"/>
            <p:cNvSpPr>
              <a:spLocks noChangeArrowheads="1"/>
            </p:cNvSpPr>
            <p:nvPr/>
          </p:nvSpPr>
          <p:spPr bwMode="auto">
            <a:xfrm>
              <a:off x="2496" y="3360"/>
              <a:ext cx="410" cy="28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6909" name="Rectangle 45"/>
            <p:cNvSpPr>
              <a:spLocks noChangeArrowheads="1"/>
            </p:cNvSpPr>
            <p:nvPr/>
          </p:nvSpPr>
          <p:spPr bwMode="auto">
            <a:xfrm>
              <a:off x="1680" y="3408"/>
              <a:ext cx="410" cy="240"/>
            </a:xfrm>
            <a:prstGeom prst="rect">
              <a:avLst/>
            </a:prstGeom>
            <a:solidFill>
              <a:srgbClr val="FF66FF"/>
            </a:solidFill>
            <a:ln w="9525">
              <a:solidFill>
                <a:schemeClr val="tx1"/>
              </a:solidFill>
              <a:miter lim="800000"/>
              <a:headEnd/>
              <a:tailEnd/>
            </a:ln>
            <a:effectLst/>
          </p:spPr>
          <p:txBody>
            <a:bodyPr wrap="none" anchor="ctr"/>
            <a:lstStyle/>
            <a:p>
              <a:endParaRPr lang="en-US"/>
            </a:p>
          </p:txBody>
        </p:sp>
      </p:grpSp>
      <p:sp>
        <p:nvSpPr>
          <p:cNvPr id="36910" name="Rectangle 46"/>
          <p:cNvSpPr>
            <a:spLocks noGrp="1" noChangeArrowheads="1"/>
          </p:cNvSpPr>
          <p:nvPr>
            <p:ph type="title"/>
          </p:nvPr>
        </p:nvSpPr>
        <p:spPr>
          <a:xfrm>
            <a:off x="5486400" y="198438"/>
            <a:ext cx="3657600" cy="1431925"/>
          </a:xfrm>
          <a:noFill/>
          <a:ln/>
        </p:spPr>
        <p:txBody>
          <a:bodyPr>
            <a:normAutofit fontScale="90000"/>
          </a:bodyPr>
          <a:lstStyle/>
          <a:p>
            <a:r>
              <a:rPr lang="en-US"/>
              <a:t>Heart </a:t>
            </a:r>
            <a:br>
              <a:rPr lang="en-US"/>
            </a:br>
            <a:r>
              <a:rPr lang="en-US"/>
              <a:t>Shunt</a:t>
            </a:r>
          </a:p>
        </p:txBody>
      </p:sp>
      <p:sp>
        <p:nvSpPr>
          <p:cNvPr id="36911" name="AutoShape 47"/>
          <p:cNvSpPr>
            <a:spLocks noChangeArrowheads="1"/>
          </p:cNvSpPr>
          <p:nvPr/>
        </p:nvSpPr>
        <p:spPr bwMode="auto">
          <a:xfrm rot="5400000">
            <a:off x="5829300" y="4991100"/>
            <a:ext cx="457200" cy="381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FF"/>
          </a:solidFill>
          <a:ln w="9525">
            <a:solidFill>
              <a:schemeClr val="tx1"/>
            </a:solidFill>
            <a:miter lim="800000"/>
            <a:headEnd/>
            <a:tailEnd/>
          </a:ln>
          <a:effectLst/>
        </p:spPr>
        <p:txBody>
          <a:bodyPr wrap="none" anchor="ctr"/>
          <a:lstStyle/>
          <a:p>
            <a:endParaRPr lang="en-US"/>
          </a:p>
        </p:txBody>
      </p:sp>
      <p:sp>
        <p:nvSpPr>
          <p:cNvPr id="36912" name="Oval 48"/>
          <p:cNvSpPr>
            <a:spLocks noChangeArrowheads="1"/>
          </p:cNvSpPr>
          <p:nvPr/>
        </p:nvSpPr>
        <p:spPr bwMode="auto">
          <a:xfrm>
            <a:off x="6553200" y="38862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13" name="Oval 49"/>
          <p:cNvSpPr>
            <a:spLocks noChangeArrowheads="1"/>
          </p:cNvSpPr>
          <p:nvPr/>
        </p:nvSpPr>
        <p:spPr bwMode="auto">
          <a:xfrm>
            <a:off x="6096000" y="43434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14" name="Oval 50"/>
          <p:cNvSpPr>
            <a:spLocks noChangeArrowheads="1"/>
          </p:cNvSpPr>
          <p:nvPr/>
        </p:nvSpPr>
        <p:spPr bwMode="auto">
          <a:xfrm>
            <a:off x="6096000" y="4800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15" name="Oval 51"/>
          <p:cNvSpPr>
            <a:spLocks noChangeArrowheads="1"/>
          </p:cNvSpPr>
          <p:nvPr/>
        </p:nvSpPr>
        <p:spPr bwMode="auto">
          <a:xfrm>
            <a:off x="5943600" y="5410200"/>
            <a:ext cx="304800" cy="3048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16" name="AutoShape 52"/>
          <p:cNvSpPr>
            <a:spLocks noChangeArrowheads="1"/>
          </p:cNvSpPr>
          <p:nvPr/>
        </p:nvSpPr>
        <p:spPr bwMode="auto">
          <a:xfrm>
            <a:off x="3886200" y="5410200"/>
            <a:ext cx="2667000" cy="2057400"/>
          </a:xfrm>
          <a:prstGeom prst="irregularSeal1">
            <a:avLst/>
          </a:prstGeom>
          <a:solidFill>
            <a:srgbClr val="FFFF00"/>
          </a:solidFill>
          <a:ln w="9525">
            <a:solidFill>
              <a:schemeClr val="tx1"/>
            </a:solidFill>
            <a:miter lim="800000"/>
            <a:headEnd/>
            <a:tailEnd/>
          </a:ln>
          <a:effectLst/>
        </p:spPr>
        <p:txBody>
          <a:bodyPr wrap="none" anchor="ctr"/>
          <a:lstStyle/>
          <a:p>
            <a:pPr algn="ctr"/>
            <a:r>
              <a:rPr lang="en-US" b="0">
                <a:solidFill>
                  <a:srgbClr val="00FF00"/>
                </a:solidFill>
                <a:effectLst/>
                <a:latin typeface="Times New Roman" pitchFamily="18" charset="0"/>
                <a:cs typeface="Times New Roman" pitchFamily="18" charset="0"/>
              </a:rPr>
              <a:t>Neurological</a:t>
            </a:r>
            <a:br>
              <a:rPr lang="en-US" b="0">
                <a:solidFill>
                  <a:srgbClr val="00FF00"/>
                </a:solidFill>
                <a:effectLst/>
                <a:latin typeface="Times New Roman" pitchFamily="18" charset="0"/>
                <a:cs typeface="Times New Roman" pitchFamily="18" charset="0"/>
              </a:rPr>
            </a:br>
            <a:r>
              <a:rPr lang="en-US" b="0">
                <a:solidFill>
                  <a:srgbClr val="00FF00"/>
                </a:solidFill>
                <a:effectLst/>
                <a:latin typeface="Times New Roman" pitchFamily="18" charset="0"/>
                <a:cs typeface="Times New Roman" pitchFamily="18" charset="0"/>
              </a:rPr>
              <a:t>symptoms</a:t>
            </a:r>
          </a:p>
        </p:txBody>
      </p:sp>
      <p:sp>
        <p:nvSpPr>
          <p:cNvPr id="36917" name="Oval 53"/>
          <p:cNvSpPr>
            <a:spLocks noChangeArrowheads="1"/>
          </p:cNvSpPr>
          <p:nvPr/>
        </p:nvSpPr>
        <p:spPr bwMode="auto">
          <a:xfrm>
            <a:off x="6629400" y="32766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18" name="Oval 54"/>
          <p:cNvSpPr>
            <a:spLocks noChangeArrowheads="1"/>
          </p:cNvSpPr>
          <p:nvPr/>
        </p:nvSpPr>
        <p:spPr bwMode="auto">
          <a:xfrm>
            <a:off x="5791200" y="32004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grpSp>
        <p:nvGrpSpPr>
          <p:cNvPr id="6" name="Group 55"/>
          <p:cNvGrpSpPr>
            <a:grpSpLocks/>
          </p:cNvGrpSpPr>
          <p:nvPr/>
        </p:nvGrpSpPr>
        <p:grpSpPr bwMode="auto">
          <a:xfrm>
            <a:off x="2971800" y="3048000"/>
            <a:ext cx="2819400" cy="457200"/>
            <a:chOff x="1920" y="1920"/>
            <a:chExt cx="1776" cy="288"/>
          </a:xfrm>
        </p:grpSpPr>
        <p:sp>
          <p:nvSpPr>
            <p:cNvPr id="36920" name="AutoShape 56"/>
            <p:cNvSpPr>
              <a:spLocks noChangeArrowheads="1"/>
            </p:cNvSpPr>
            <p:nvPr/>
          </p:nvSpPr>
          <p:spPr bwMode="auto">
            <a:xfrm>
              <a:off x="1920" y="1920"/>
              <a:ext cx="1776" cy="288"/>
            </a:xfrm>
            <a:prstGeom prst="rightArrow">
              <a:avLst>
                <a:gd name="adj1" fmla="val 50000"/>
                <a:gd name="adj2" fmla="val 154167"/>
              </a:avLst>
            </a:prstGeom>
            <a:gradFill rotWithShape="0">
              <a:gsLst>
                <a:gs pos="0">
                  <a:srgbClr val="0099FF"/>
                </a:gs>
                <a:gs pos="100000">
                  <a:srgbClr val="FF0000"/>
                </a:gs>
              </a:gsLst>
              <a:lin ang="0" scaled="1"/>
            </a:gradFill>
            <a:ln w="28575">
              <a:solidFill>
                <a:schemeClr val="tx1"/>
              </a:solidFill>
              <a:miter lim="800000"/>
              <a:headEnd/>
              <a:tailEnd/>
            </a:ln>
            <a:effectLst/>
          </p:spPr>
          <p:txBody>
            <a:bodyPr wrap="none" anchor="ctr"/>
            <a:lstStyle/>
            <a:p>
              <a:endParaRPr lang="en-US"/>
            </a:p>
          </p:txBody>
        </p:sp>
        <p:sp>
          <p:nvSpPr>
            <p:cNvPr id="36921" name="Oval 57"/>
            <p:cNvSpPr>
              <a:spLocks noChangeArrowheads="1"/>
            </p:cNvSpPr>
            <p:nvPr/>
          </p:nvSpPr>
          <p:spPr bwMode="auto">
            <a:xfrm>
              <a:off x="2688" y="2016"/>
              <a:ext cx="96" cy="96"/>
            </a:xfrm>
            <a:prstGeom prst="ellipse">
              <a:avLst/>
            </a:prstGeom>
            <a:solidFill>
              <a:srgbClr val="FFFFFF"/>
            </a:solidFill>
            <a:ln w="9525">
              <a:solidFill>
                <a:schemeClr val="tx1"/>
              </a:solidFill>
              <a:round/>
              <a:headEnd/>
              <a:tailEnd/>
            </a:ln>
            <a:effectLst/>
          </p:spPr>
          <p:txBody>
            <a:bodyPr wrap="none" anchor="ctr"/>
            <a:lstStyle/>
            <a:p>
              <a:endParaRPr lang="en-US"/>
            </a:p>
          </p:txBody>
        </p:sp>
      </p:grpSp>
      <p:sp>
        <p:nvSpPr>
          <p:cNvPr id="36922" name="Oval 58"/>
          <p:cNvSpPr>
            <a:spLocks noChangeArrowheads="1"/>
          </p:cNvSpPr>
          <p:nvPr/>
        </p:nvSpPr>
        <p:spPr bwMode="auto">
          <a:xfrm>
            <a:off x="6769100" y="4102100"/>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23" name="Oval 59"/>
          <p:cNvSpPr>
            <a:spLocks noChangeArrowheads="1"/>
          </p:cNvSpPr>
          <p:nvPr/>
        </p:nvSpPr>
        <p:spPr bwMode="auto">
          <a:xfrm>
            <a:off x="6877756" y="4437063"/>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24" name="Oval 60"/>
          <p:cNvSpPr>
            <a:spLocks noChangeArrowheads="1"/>
          </p:cNvSpPr>
          <p:nvPr/>
        </p:nvSpPr>
        <p:spPr bwMode="auto">
          <a:xfrm>
            <a:off x="6804378" y="5013325"/>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25" name="Oval 61"/>
          <p:cNvSpPr>
            <a:spLocks noChangeArrowheads="1"/>
          </p:cNvSpPr>
          <p:nvPr/>
        </p:nvSpPr>
        <p:spPr bwMode="auto">
          <a:xfrm flipH="1">
            <a:off x="7164212" y="5157788"/>
            <a:ext cx="172156" cy="1905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26" name="Oval 62"/>
          <p:cNvSpPr>
            <a:spLocks noChangeArrowheads="1"/>
          </p:cNvSpPr>
          <p:nvPr/>
        </p:nvSpPr>
        <p:spPr bwMode="auto">
          <a:xfrm>
            <a:off x="6877756" y="5516564"/>
            <a:ext cx="286456" cy="288925"/>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6927" name="AutoShape 63"/>
          <p:cNvSpPr>
            <a:spLocks noChangeArrowheads="1"/>
          </p:cNvSpPr>
          <p:nvPr/>
        </p:nvSpPr>
        <p:spPr bwMode="auto">
          <a:xfrm flipH="1">
            <a:off x="6948311" y="4941889"/>
            <a:ext cx="503767" cy="503237"/>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99FF"/>
          </a:solidFill>
          <a:ln w="9525">
            <a:solidFill>
              <a:schemeClr val="tx1"/>
            </a:solidFill>
            <a:miter lim="800000"/>
            <a:headEnd/>
            <a:tailEnd/>
          </a:ln>
          <a:effectLst/>
        </p:spPr>
        <p:txBody>
          <a:bodyPr wrap="none" anchor="ctr"/>
          <a:lstStyle/>
          <a:p>
            <a:endParaRPr lang="en-US"/>
          </a:p>
        </p:txBody>
      </p:sp>
      <p:sp>
        <p:nvSpPr>
          <p:cNvPr id="36928" name="Text Box 64"/>
          <p:cNvSpPr txBox="1">
            <a:spLocks noChangeArrowheads="1"/>
          </p:cNvSpPr>
          <p:nvPr/>
        </p:nvSpPr>
        <p:spPr bwMode="auto">
          <a:xfrm>
            <a:off x="7380112" y="5734051"/>
            <a:ext cx="1172116" cy="646331"/>
          </a:xfrm>
          <a:prstGeom prst="rect">
            <a:avLst/>
          </a:prstGeom>
          <a:solidFill>
            <a:srgbClr val="FF99FF"/>
          </a:solidFill>
          <a:ln w="9525">
            <a:noFill/>
            <a:miter lim="800000"/>
            <a:headEnd/>
            <a:tailEnd/>
          </a:ln>
          <a:effectLst/>
        </p:spPr>
        <p:txBody>
          <a:bodyPr wrap="none">
            <a:spAutoFit/>
          </a:bodyPr>
          <a:lstStyle/>
          <a:p>
            <a:pPr eaLnBrk="1" hangingPunct="1"/>
            <a:r>
              <a:rPr lang="fr-BE" b="0">
                <a:solidFill>
                  <a:srgbClr val="00FF00"/>
                </a:solidFill>
                <a:effectLst/>
                <a:latin typeface="Times New Roman" pitchFamily="18" charset="0"/>
                <a:cs typeface="Times New Roman" pitchFamily="18" charset="0"/>
              </a:rPr>
              <a:t>Cerebral</a:t>
            </a:r>
          </a:p>
          <a:p>
            <a:pPr eaLnBrk="1" hangingPunct="1"/>
            <a:r>
              <a:rPr lang="fr-BE" b="0">
                <a:solidFill>
                  <a:srgbClr val="00FF00"/>
                </a:solidFill>
                <a:effectLst/>
                <a:latin typeface="Times New Roman" pitchFamily="18" charset="0"/>
                <a:cs typeface="Times New Roman" pitchFamily="18" charset="0"/>
              </a:rPr>
              <a:t>Symptoms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1.85185E-6 L -0.00834 0.13588 " pathEditMode="relative" rAng="0" ptsTypes="AA">
                                      <p:cBhvr>
                                        <p:cTn id="10" dur="2000" fill="hold"/>
                                        <p:tgtEl>
                                          <p:spTgt spid="36923"/>
                                        </p:tgtEl>
                                        <p:attrNameLst>
                                          <p:attrName>ppt_x</p:attrName>
                                          <p:attrName>ppt_y</p:attrName>
                                        </p:attrNameLst>
                                      </p:cBhvr>
                                      <p:rCtr x="-4" y="68"/>
                                    </p:animMotion>
                                  </p:childTnLst>
                                </p:cTn>
                              </p:par>
                            </p:childTnLst>
                          </p:cTn>
                        </p:par>
                        <p:par>
                          <p:cTn id="11" fill="hold">
                            <p:stCondLst>
                              <p:cond delay="2000"/>
                            </p:stCondLst>
                            <p:childTnLst>
                              <p:par>
                                <p:cTn id="12" presetID="0" presetClass="path" presetSubtype="0" accel="50000" decel="50000" fill="hold" grpId="0" nodeType="afterEffect">
                                  <p:stCondLst>
                                    <p:cond delay="0"/>
                                  </p:stCondLst>
                                  <p:childTnLst>
                                    <p:animMotion origin="layout" path="M 1.94444E-6 1.85185E-6 C -0.01823 0.00648 -0.03628 0.01296 -0.04167 0.02222 C -0.04705 0.03148 -0.03403 0.04838 -0.03194 0.05556 " pathEditMode="relative" ptsTypes="aaA">
                                      <p:cBhvr>
                                        <p:cTn id="13" dur="2000" fill="hold"/>
                                        <p:tgtEl>
                                          <p:spTgt spid="36925"/>
                                        </p:tgtEl>
                                        <p:attrNameLst>
                                          <p:attrName>ppt_x</p:attrName>
                                          <p:attrName>ppt_y</p:attrName>
                                        </p:attrNameLst>
                                      </p:cBhvr>
                                    </p:animMotion>
                                  </p:childTnLst>
                                </p:cTn>
                              </p:par>
                            </p:childTnLst>
                          </p:cTn>
                        </p:par>
                        <p:par>
                          <p:cTn id="14" fill="hold">
                            <p:stCondLst>
                              <p:cond delay="4000"/>
                            </p:stCondLst>
                            <p:childTnLst>
                              <p:par>
                                <p:cTn id="15" presetID="6" presetClass="emph" presetSubtype="0" fill="hold" grpId="0" nodeType="afterEffect">
                                  <p:stCondLst>
                                    <p:cond delay="0"/>
                                  </p:stCondLst>
                                  <p:childTnLst>
                                    <p:animScale>
                                      <p:cBhvr>
                                        <p:cTn id="16" dur="2000" fill="hold"/>
                                        <p:tgtEl>
                                          <p:spTgt spid="36926"/>
                                        </p:tgtEl>
                                      </p:cBhvr>
                                      <p:by x="150000" y="150000"/>
                                    </p:animScale>
                                  </p:childTnLst>
                                </p:cTn>
                              </p:par>
                            </p:childTnLst>
                          </p:cTn>
                        </p:par>
                        <p:par>
                          <p:cTn id="17" fill="hold">
                            <p:stCondLst>
                              <p:cond delay="6000"/>
                            </p:stCondLst>
                            <p:childTnLst>
                              <p:par>
                                <p:cTn id="18" presetID="8" presetClass="entr" presetSubtype="16" fill="hold" nodeType="afterEffect">
                                  <p:stCondLst>
                                    <p:cond delay="0"/>
                                  </p:stCondLst>
                                  <p:childTnLst>
                                    <p:set>
                                      <p:cBhvr>
                                        <p:cTn id="19" dur="1" fill="hold">
                                          <p:stCondLst>
                                            <p:cond delay="0"/>
                                          </p:stCondLst>
                                        </p:cTn>
                                        <p:tgtEl>
                                          <p:spTgt spid="36928">
                                            <p:txEl>
                                              <p:pRg st="0" end="0"/>
                                            </p:txEl>
                                          </p:spTgt>
                                        </p:tgtEl>
                                        <p:attrNameLst>
                                          <p:attrName>style.visibility</p:attrName>
                                        </p:attrNameLst>
                                      </p:cBhvr>
                                      <p:to>
                                        <p:strVal val="visible"/>
                                      </p:to>
                                    </p:set>
                                    <p:animEffect transition="in" filter="diamond(in)">
                                      <p:cBhvr>
                                        <p:cTn id="20" dur="2000"/>
                                        <p:tgtEl>
                                          <p:spTgt spid="36928">
                                            <p:txEl>
                                              <p:pRg st="0" end="0"/>
                                            </p:txEl>
                                          </p:spTgt>
                                        </p:tgtEl>
                                      </p:cBhvr>
                                    </p:animEffect>
                                  </p:childTnLst>
                                </p:cTn>
                              </p:par>
                            </p:childTnLst>
                          </p:cTn>
                        </p:par>
                        <p:par>
                          <p:cTn id="21" fill="hold">
                            <p:stCondLst>
                              <p:cond delay="8000"/>
                            </p:stCondLst>
                            <p:childTnLst>
                              <p:par>
                                <p:cTn id="22" presetID="8" presetClass="entr" presetSubtype="16" fill="hold" nodeType="afterEffect">
                                  <p:stCondLst>
                                    <p:cond delay="0"/>
                                  </p:stCondLst>
                                  <p:childTnLst>
                                    <p:set>
                                      <p:cBhvr>
                                        <p:cTn id="23" dur="1" fill="hold">
                                          <p:stCondLst>
                                            <p:cond delay="0"/>
                                          </p:stCondLst>
                                        </p:cTn>
                                        <p:tgtEl>
                                          <p:spTgt spid="36928">
                                            <p:txEl>
                                              <p:pRg st="1" end="1"/>
                                            </p:txEl>
                                          </p:spTgt>
                                        </p:tgtEl>
                                        <p:attrNameLst>
                                          <p:attrName>style.visibility</p:attrName>
                                        </p:attrNameLst>
                                      </p:cBhvr>
                                      <p:to>
                                        <p:strVal val="visible"/>
                                      </p:to>
                                    </p:set>
                                    <p:animEffect transition="in" filter="diamond(in)">
                                      <p:cBhvr>
                                        <p:cTn id="24" dur="2000"/>
                                        <p:tgtEl>
                                          <p:spTgt spid="36928">
                                            <p:txEl>
                                              <p:pRg st="1" end="1"/>
                                            </p:txEl>
                                          </p:spTgt>
                                        </p:tgtEl>
                                      </p:cBhvr>
                                    </p:animEffect>
                                  </p:childTnLst>
                                </p:cTn>
                              </p:par>
                            </p:childTnLst>
                          </p:cTn>
                        </p:par>
                        <p:par>
                          <p:cTn id="25" fill="hold">
                            <p:stCondLst>
                              <p:cond delay="10000"/>
                            </p:stCondLst>
                            <p:childTnLst>
                              <p:par>
                                <p:cTn id="26" presetID="4" presetClass="entr" presetSubtype="16" fill="hold" grpId="0" nodeType="afterEffect">
                                  <p:stCondLst>
                                    <p:cond delay="0"/>
                                  </p:stCondLst>
                                  <p:childTnLst>
                                    <p:set>
                                      <p:cBhvr>
                                        <p:cTn id="27" dur="1" fill="hold">
                                          <p:stCondLst>
                                            <p:cond delay="0"/>
                                          </p:stCondLst>
                                        </p:cTn>
                                        <p:tgtEl>
                                          <p:spTgt spid="36928">
                                            <p:bg/>
                                          </p:spTgt>
                                        </p:tgtEl>
                                        <p:attrNameLst>
                                          <p:attrName>style.visibility</p:attrName>
                                        </p:attrNameLst>
                                      </p:cBhvr>
                                      <p:to>
                                        <p:strVal val="visible"/>
                                      </p:to>
                                    </p:set>
                                    <p:animEffect transition="in" filter="box(in)">
                                      <p:cBhvr>
                                        <p:cTn id="28" dur="500"/>
                                        <p:tgtEl>
                                          <p:spTgt spid="36928">
                                            <p:bg/>
                                          </p:spTgt>
                                        </p:tgtEl>
                                      </p:cBhvr>
                                    </p:animEffect>
                                  </p:childTnLst>
                                </p:cTn>
                              </p:par>
                            </p:childTnLst>
                          </p:cTn>
                        </p:par>
                        <p:par>
                          <p:cTn id="29" fill="hold">
                            <p:stCondLst>
                              <p:cond delay="10500"/>
                            </p:stCondLst>
                            <p:childTnLst>
                              <p:par>
                                <p:cTn id="30" presetID="4" presetClass="entr" presetSubtype="16" fill="hold" grpId="0" nodeType="afterEffect">
                                  <p:stCondLst>
                                    <p:cond delay="0"/>
                                  </p:stCondLst>
                                  <p:childTnLst>
                                    <p:set>
                                      <p:cBhvr>
                                        <p:cTn id="31" dur="1" fill="hold">
                                          <p:stCondLst>
                                            <p:cond delay="0"/>
                                          </p:stCondLst>
                                        </p:cTn>
                                        <p:tgtEl>
                                          <p:spTgt spid="36928">
                                            <p:txEl>
                                              <p:pRg st="0" end="0"/>
                                            </p:txEl>
                                          </p:spTgt>
                                        </p:tgtEl>
                                        <p:attrNameLst>
                                          <p:attrName>style.visibility</p:attrName>
                                        </p:attrNameLst>
                                      </p:cBhvr>
                                      <p:to>
                                        <p:strVal val="visible"/>
                                      </p:to>
                                    </p:set>
                                    <p:animEffect transition="in" filter="box(in)">
                                      <p:cBhvr>
                                        <p:cTn id="32" dur="500"/>
                                        <p:tgtEl>
                                          <p:spTgt spid="36928">
                                            <p:txEl>
                                              <p:pRg st="0" end="0"/>
                                            </p:txEl>
                                          </p:spTgt>
                                        </p:tgtEl>
                                      </p:cBhvr>
                                    </p:animEffect>
                                  </p:childTnLst>
                                </p:cTn>
                              </p:par>
                            </p:childTnLst>
                          </p:cTn>
                        </p:par>
                        <p:par>
                          <p:cTn id="33" fill="hold">
                            <p:stCondLst>
                              <p:cond delay="11000"/>
                            </p:stCondLst>
                            <p:childTnLst>
                              <p:par>
                                <p:cTn id="34" presetID="4" presetClass="entr" presetSubtype="16" fill="hold" grpId="0" nodeType="afterEffect">
                                  <p:stCondLst>
                                    <p:cond delay="0"/>
                                  </p:stCondLst>
                                  <p:childTnLst>
                                    <p:set>
                                      <p:cBhvr>
                                        <p:cTn id="35" dur="1" fill="hold">
                                          <p:stCondLst>
                                            <p:cond delay="0"/>
                                          </p:stCondLst>
                                        </p:cTn>
                                        <p:tgtEl>
                                          <p:spTgt spid="36928">
                                            <p:txEl>
                                              <p:pRg st="1" end="1"/>
                                            </p:txEl>
                                          </p:spTgt>
                                        </p:tgtEl>
                                        <p:attrNameLst>
                                          <p:attrName>style.visibility</p:attrName>
                                        </p:attrNameLst>
                                      </p:cBhvr>
                                      <p:to>
                                        <p:strVal val="visible"/>
                                      </p:to>
                                    </p:set>
                                    <p:animEffect transition="in" filter="box(in)">
                                      <p:cBhvr>
                                        <p:cTn id="36" dur="500"/>
                                        <p:tgtEl>
                                          <p:spTgt spid="369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3" grpId="0" animBg="1"/>
      <p:bldP spid="36925" grpId="0" animBg="1"/>
      <p:bldP spid="36926" grpId="0" animBg="1"/>
      <p:bldP spid="36928"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76400" y="152401"/>
            <a:ext cx="6093178" cy="6443663"/>
            <a:chOff x="1056" y="117"/>
            <a:chExt cx="3838" cy="4059"/>
          </a:xfrm>
        </p:grpSpPr>
        <p:grpSp>
          <p:nvGrpSpPr>
            <p:cNvPr id="3" name="Group 3"/>
            <p:cNvGrpSpPr>
              <a:grpSpLocks/>
            </p:cNvGrpSpPr>
            <p:nvPr/>
          </p:nvGrpSpPr>
          <p:grpSpPr bwMode="auto">
            <a:xfrm>
              <a:off x="2064" y="117"/>
              <a:ext cx="1306" cy="1992"/>
              <a:chOff x="2064" y="117"/>
              <a:chExt cx="1306" cy="1992"/>
            </a:xfrm>
          </p:grpSpPr>
          <p:sp>
            <p:nvSpPr>
              <p:cNvPr id="37892" name="Rectangle 4"/>
              <p:cNvSpPr>
                <a:spLocks noChangeArrowheads="1"/>
              </p:cNvSpPr>
              <p:nvPr/>
            </p:nvSpPr>
            <p:spPr bwMode="auto">
              <a:xfrm>
                <a:off x="2165" y="336"/>
                <a:ext cx="1104" cy="1056"/>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37893" name="Picture 5" descr="Tampa-Tête"/>
              <p:cNvPicPr>
                <a:picLocks noChangeAspect="1" noChangeArrowheads="1"/>
              </p:cNvPicPr>
              <p:nvPr/>
            </p:nvPicPr>
            <p:blipFill>
              <a:blip r:embed="rId2" cstate="email"/>
              <a:srcRect/>
              <a:stretch>
                <a:fillRect/>
              </a:stretch>
            </p:blipFill>
            <p:spPr bwMode="auto">
              <a:xfrm>
                <a:off x="2165" y="117"/>
                <a:ext cx="1104" cy="1020"/>
              </a:xfrm>
              <a:prstGeom prst="rect">
                <a:avLst/>
              </a:prstGeom>
              <a:solidFill>
                <a:srgbClr val="CC3399"/>
              </a:solidFill>
            </p:spPr>
          </p:pic>
          <p:sp>
            <p:nvSpPr>
              <p:cNvPr id="37894" name="Oval 6" descr="Granit"/>
              <p:cNvSpPr>
                <a:spLocks noChangeArrowheads="1"/>
              </p:cNvSpPr>
              <p:nvPr/>
            </p:nvSpPr>
            <p:spPr bwMode="auto">
              <a:xfrm>
                <a:off x="2064" y="1104"/>
                <a:ext cx="1306" cy="1005"/>
              </a:xfrm>
              <a:prstGeom prst="ellipse">
                <a:avLst/>
              </a:prstGeom>
              <a:blipFill dpi="0" rotWithShape="0">
                <a:blip r:embed="rId3" cstate="email"/>
                <a:srcRect/>
                <a:tile tx="0" ty="0" sx="100000" sy="100000" flip="none" algn="tl"/>
              </a:blipFill>
              <a:ln w="9525">
                <a:solidFill>
                  <a:schemeClr val="tx1"/>
                </a:solidFill>
                <a:round/>
                <a:headEnd/>
                <a:tailEnd/>
              </a:ln>
              <a:effectLst/>
            </p:spPr>
            <p:txBody>
              <a:bodyPr wrap="none" anchor="ctr"/>
              <a:lstStyle/>
              <a:p>
                <a:endParaRPr lang="en-US"/>
              </a:p>
            </p:txBody>
          </p:sp>
        </p:grpSp>
        <p:sp>
          <p:nvSpPr>
            <p:cNvPr id="37895" name="Rectangle 7"/>
            <p:cNvSpPr>
              <a:spLocks noChangeArrowheads="1"/>
            </p:cNvSpPr>
            <p:nvPr/>
          </p:nvSpPr>
          <p:spPr bwMode="auto">
            <a:xfrm>
              <a:off x="2496"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7896" name="AutoShape 8"/>
            <p:cNvSpPr>
              <a:spLocks noChangeArrowheads="1"/>
            </p:cNvSpPr>
            <p:nvPr/>
          </p:nvSpPr>
          <p:spPr bwMode="auto">
            <a:xfrm>
              <a:off x="2785" y="2734"/>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7897" name="Rectangle 9"/>
            <p:cNvSpPr>
              <a:spLocks noChangeArrowheads="1"/>
            </p:cNvSpPr>
            <p:nvPr/>
          </p:nvSpPr>
          <p:spPr bwMode="auto">
            <a:xfrm>
              <a:off x="1056" y="3958"/>
              <a:ext cx="3457" cy="218"/>
            </a:xfrm>
            <a:prstGeom prst="rect">
              <a:avLst/>
            </a:prstGeom>
            <a:solidFill>
              <a:srgbClr val="3399FF"/>
            </a:solidFill>
            <a:ln w="9525">
              <a:noFill/>
              <a:miter lim="800000"/>
              <a:headEnd/>
              <a:tailEnd/>
            </a:ln>
            <a:effectLst/>
          </p:spPr>
          <p:txBody>
            <a:bodyPr wrap="none" anchor="ctr"/>
            <a:lstStyle/>
            <a:p>
              <a:endParaRPr lang="en-US"/>
            </a:p>
          </p:txBody>
        </p:sp>
        <p:sp>
          <p:nvSpPr>
            <p:cNvPr id="37898" name="Rectangle 10"/>
            <p:cNvSpPr>
              <a:spLocks noChangeArrowheads="1"/>
            </p:cNvSpPr>
            <p:nvPr/>
          </p:nvSpPr>
          <p:spPr bwMode="auto">
            <a:xfrm>
              <a:off x="1430" y="2603"/>
              <a:ext cx="2523" cy="219"/>
            </a:xfrm>
            <a:prstGeom prst="rect">
              <a:avLst/>
            </a:prstGeom>
            <a:solidFill>
              <a:srgbClr val="FF3300"/>
            </a:solidFill>
            <a:ln w="9525">
              <a:noFill/>
              <a:miter lim="800000"/>
              <a:headEnd/>
              <a:tailEnd/>
            </a:ln>
            <a:effectLst/>
          </p:spPr>
          <p:txBody>
            <a:bodyPr wrap="none" anchor="ctr"/>
            <a:lstStyle/>
            <a:p>
              <a:endParaRPr lang="en-US"/>
            </a:p>
          </p:txBody>
        </p:sp>
        <p:sp>
          <p:nvSpPr>
            <p:cNvPr id="37899" name="Rectangle 11"/>
            <p:cNvSpPr>
              <a:spLocks noChangeArrowheads="1"/>
            </p:cNvSpPr>
            <p:nvPr/>
          </p:nvSpPr>
          <p:spPr bwMode="auto">
            <a:xfrm rot="-5400000">
              <a:off x="102" y="2858"/>
              <a:ext cx="2141" cy="234"/>
            </a:xfrm>
            <a:prstGeom prst="rect">
              <a:avLst/>
            </a:prstGeom>
            <a:solidFill>
              <a:srgbClr val="3399FF"/>
            </a:solidFill>
            <a:ln w="9525">
              <a:noFill/>
              <a:miter lim="800000"/>
              <a:headEnd/>
              <a:tailEnd/>
            </a:ln>
            <a:effectLst/>
          </p:spPr>
          <p:txBody>
            <a:bodyPr wrap="none" anchor="ctr"/>
            <a:lstStyle/>
            <a:p>
              <a:endParaRPr lang="en-US"/>
            </a:p>
          </p:txBody>
        </p:sp>
        <p:sp>
          <p:nvSpPr>
            <p:cNvPr id="37900" name="Rectangle 12"/>
            <p:cNvSpPr>
              <a:spLocks noChangeArrowheads="1"/>
            </p:cNvSpPr>
            <p:nvPr/>
          </p:nvSpPr>
          <p:spPr bwMode="auto">
            <a:xfrm>
              <a:off x="1056" y="1904"/>
              <a:ext cx="654" cy="218"/>
            </a:xfrm>
            <a:prstGeom prst="rect">
              <a:avLst/>
            </a:prstGeom>
            <a:solidFill>
              <a:srgbClr val="3399FF"/>
            </a:solidFill>
            <a:ln w="9525">
              <a:noFill/>
              <a:miter lim="800000"/>
              <a:headEnd/>
              <a:tailEnd/>
            </a:ln>
            <a:effectLst/>
          </p:spPr>
          <p:txBody>
            <a:bodyPr wrap="none" anchor="ctr"/>
            <a:lstStyle/>
            <a:p>
              <a:endParaRPr lang="en-US"/>
            </a:p>
          </p:txBody>
        </p:sp>
        <p:sp>
          <p:nvSpPr>
            <p:cNvPr id="37901" name="Freeform 13"/>
            <p:cNvSpPr>
              <a:spLocks/>
            </p:cNvSpPr>
            <p:nvPr/>
          </p:nvSpPr>
          <p:spPr bwMode="auto">
            <a:xfrm>
              <a:off x="1336" y="1817"/>
              <a:ext cx="701" cy="706"/>
            </a:xfrm>
            <a:custGeom>
              <a:avLst/>
              <a:gdLst/>
              <a:ahLst/>
              <a:cxnLst>
                <a:cxn ang="0">
                  <a:pos x="0" y="0"/>
                </a:cxn>
                <a:cxn ang="0">
                  <a:pos x="720" y="0"/>
                </a:cxn>
                <a:cxn ang="0">
                  <a:pos x="720" y="774"/>
                </a:cxn>
                <a:cxn ang="0">
                  <a:pos x="360" y="776"/>
                </a:cxn>
                <a:cxn ang="0">
                  <a:pos x="0" y="0"/>
                </a:cxn>
              </a:cxnLst>
              <a:rect l="0" t="0" r="r" b="b"/>
              <a:pathLst>
                <a:path w="720" h="776">
                  <a:moveTo>
                    <a:pt x="0" y="0"/>
                  </a:moveTo>
                  <a:lnTo>
                    <a:pt x="720" y="0"/>
                  </a:lnTo>
                  <a:lnTo>
                    <a:pt x="720" y="774"/>
                  </a:lnTo>
                  <a:lnTo>
                    <a:pt x="360" y="776"/>
                  </a:lnTo>
                  <a:lnTo>
                    <a:pt x="0" y="0"/>
                  </a:lnTo>
                  <a:close/>
                </a:path>
              </a:pathLst>
            </a:custGeom>
            <a:solidFill>
              <a:srgbClr val="3399FF"/>
            </a:solidFill>
            <a:ln w="9525">
              <a:solidFill>
                <a:schemeClr val="tx1"/>
              </a:solidFill>
              <a:round/>
              <a:headEnd/>
              <a:tailEnd/>
            </a:ln>
            <a:effectLst/>
          </p:spPr>
          <p:txBody>
            <a:bodyPr wrap="none" anchor="ctr"/>
            <a:lstStyle/>
            <a:p>
              <a:endParaRPr lang="en-US"/>
            </a:p>
          </p:txBody>
        </p:sp>
        <p:sp>
          <p:nvSpPr>
            <p:cNvPr id="37902" name="AutoShape 14"/>
            <p:cNvSpPr>
              <a:spLocks noChangeArrowheads="1"/>
            </p:cNvSpPr>
            <p:nvPr/>
          </p:nvSpPr>
          <p:spPr bwMode="auto">
            <a:xfrm rot="5400000">
              <a:off x="3425" y="1780"/>
              <a:ext cx="962" cy="1122"/>
            </a:xfrm>
            <a:custGeom>
              <a:avLst/>
              <a:gdLst>
                <a:gd name="G0" fmla="+- 5808 0 0"/>
                <a:gd name="G1" fmla="+- 11782903 0 0"/>
                <a:gd name="G2" fmla="+- 0 0 11782903"/>
                <a:gd name="T0" fmla="*/ 0 256 1"/>
                <a:gd name="T1" fmla="*/ 180 256 1"/>
                <a:gd name="G3" fmla="+- 11782903 T0 T1"/>
                <a:gd name="T2" fmla="*/ 0 256 1"/>
                <a:gd name="T3" fmla="*/ 90 256 1"/>
                <a:gd name="G4" fmla="+- 11782903 T2 T3"/>
                <a:gd name="G5" fmla="*/ G4 2 1"/>
                <a:gd name="T4" fmla="*/ 90 256 1"/>
                <a:gd name="T5" fmla="*/ 0 256 1"/>
                <a:gd name="G6" fmla="+- 11782903 T4 T5"/>
                <a:gd name="G7" fmla="*/ G6 2 1"/>
                <a:gd name="G8" fmla="abs 1178290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808"/>
                <a:gd name="G18" fmla="*/ 5808 1 2"/>
                <a:gd name="G19" fmla="+- G18 5400 0"/>
                <a:gd name="G20" fmla="cos G19 11782903"/>
                <a:gd name="G21" fmla="sin G19 11782903"/>
                <a:gd name="G22" fmla="+- G20 10800 0"/>
                <a:gd name="G23" fmla="+- G21 10800 0"/>
                <a:gd name="G24" fmla="+- 10800 0 G20"/>
                <a:gd name="G25" fmla="+- 5808 10800 0"/>
                <a:gd name="G26" fmla="?: G9 G17 G25"/>
                <a:gd name="G27" fmla="?: G9 0 21600"/>
                <a:gd name="G28" fmla="cos 10800 11782903"/>
                <a:gd name="G29" fmla="sin 10800 11782903"/>
                <a:gd name="G30" fmla="sin 5808 11782903"/>
                <a:gd name="G31" fmla="+- G28 10800 0"/>
                <a:gd name="G32" fmla="+- G29 10800 0"/>
                <a:gd name="G33" fmla="+- G30 10800 0"/>
                <a:gd name="G34" fmla="?: G4 0 G31"/>
                <a:gd name="G35" fmla="?: 11782903 G34 0"/>
                <a:gd name="G36" fmla="?: G6 G35 G31"/>
                <a:gd name="G37" fmla="+- 21600 0 G36"/>
                <a:gd name="G38" fmla="?: G4 0 G33"/>
                <a:gd name="G39" fmla="?: 11782903 G38 G32"/>
                <a:gd name="G40" fmla="?: G6 G39 0"/>
                <a:gd name="G41" fmla="?: G4 G32 21600"/>
                <a:gd name="G42" fmla="?: G6 G41 G33"/>
                <a:gd name="T12" fmla="*/ 10800 w 21600"/>
                <a:gd name="T13" fmla="*/ 0 h 21600"/>
                <a:gd name="T14" fmla="*/ 2496 w 21600"/>
                <a:gd name="T15" fmla="*/ 10830 h 21600"/>
                <a:gd name="T16" fmla="*/ 10800 w 21600"/>
                <a:gd name="T17" fmla="*/ 4992 h 21600"/>
                <a:gd name="T18" fmla="*/ 19104 w 21600"/>
                <a:gd name="T19" fmla="*/ 1083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992" y="10821"/>
                  </a:moveTo>
                  <a:cubicBezTo>
                    <a:pt x="4992" y="10814"/>
                    <a:pt x="4992" y="10807"/>
                    <a:pt x="4992" y="10800"/>
                  </a:cubicBezTo>
                  <a:cubicBezTo>
                    <a:pt x="4992" y="7592"/>
                    <a:pt x="7592" y="4992"/>
                    <a:pt x="10800" y="4992"/>
                  </a:cubicBezTo>
                  <a:cubicBezTo>
                    <a:pt x="14007" y="4992"/>
                    <a:pt x="16608" y="7592"/>
                    <a:pt x="16608" y="10800"/>
                  </a:cubicBezTo>
                  <a:cubicBezTo>
                    <a:pt x="16608" y="10807"/>
                    <a:pt x="16607" y="10814"/>
                    <a:pt x="16607" y="10821"/>
                  </a:cubicBezTo>
                  <a:lnTo>
                    <a:pt x="21599" y="10839"/>
                  </a:lnTo>
                  <a:cubicBezTo>
                    <a:pt x="21599" y="10826"/>
                    <a:pt x="21600" y="10813"/>
                    <a:pt x="21600" y="10800"/>
                  </a:cubicBezTo>
                  <a:cubicBezTo>
                    <a:pt x="21600" y="4835"/>
                    <a:pt x="16764" y="0"/>
                    <a:pt x="10800" y="0"/>
                  </a:cubicBezTo>
                  <a:cubicBezTo>
                    <a:pt x="4835" y="0"/>
                    <a:pt x="0" y="4835"/>
                    <a:pt x="0" y="10800"/>
                  </a:cubicBezTo>
                  <a:cubicBezTo>
                    <a:pt x="-1" y="10813"/>
                    <a:pt x="0" y="10826"/>
                    <a:pt x="0" y="10839"/>
                  </a:cubicBezTo>
                  <a:close/>
                </a:path>
              </a:pathLst>
            </a:custGeom>
            <a:solidFill>
              <a:srgbClr val="FF3300"/>
            </a:solidFill>
            <a:ln w="9525">
              <a:noFill/>
              <a:miter lim="800000"/>
              <a:headEnd/>
              <a:tailEnd/>
            </a:ln>
            <a:effectLst/>
          </p:spPr>
          <p:txBody>
            <a:bodyPr wrap="none" anchor="ctr"/>
            <a:lstStyle/>
            <a:p>
              <a:endParaRPr lang="en-US"/>
            </a:p>
          </p:txBody>
        </p:sp>
        <p:sp>
          <p:nvSpPr>
            <p:cNvPr id="37903" name="Freeform 15"/>
            <p:cNvSpPr>
              <a:spLocks/>
            </p:cNvSpPr>
            <p:nvPr/>
          </p:nvSpPr>
          <p:spPr bwMode="auto">
            <a:xfrm>
              <a:off x="3345" y="1817"/>
              <a:ext cx="701" cy="706"/>
            </a:xfrm>
            <a:custGeom>
              <a:avLst/>
              <a:gdLst/>
              <a:ahLst/>
              <a:cxnLst>
                <a:cxn ang="0">
                  <a:pos x="720" y="0"/>
                </a:cxn>
                <a:cxn ang="0">
                  <a:pos x="0" y="0"/>
                </a:cxn>
                <a:cxn ang="0">
                  <a:pos x="2" y="776"/>
                </a:cxn>
                <a:cxn ang="0">
                  <a:pos x="360" y="776"/>
                </a:cxn>
                <a:cxn ang="0">
                  <a:pos x="720" y="0"/>
                </a:cxn>
              </a:cxnLst>
              <a:rect l="0" t="0" r="r" b="b"/>
              <a:pathLst>
                <a:path w="720" h="776">
                  <a:moveTo>
                    <a:pt x="720" y="0"/>
                  </a:moveTo>
                  <a:lnTo>
                    <a:pt x="0" y="0"/>
                  </a:lnTo>
                  <a:lnTo>
                    <a:pt x="2" y="776"/>
                  </a:lnTo>
                  <a:lnTo>
                    <a:pt x="360" y="776"/>
                  </a:lnTo>
                  <a:lnTo>
                    <a:pt x="720" y="0"/>
                  </a:lnTo>
                  <a:close/>
                </a:path>
              </a:pathLst>
            </a:custGeom>
            <a:solidFill>
              <a:srgbClr val="FF3300"/>
            </a:solidFill>
            <a:ln w="9525">
              <a:solidFill>
                <a:schemeClr val="tx1"/>
              </a:solidFill>
              <a:round/>
              <a:headEnd/>
              <a:tailEnd/>
            </a:ln>
            <a:effectLst/>
          </p:spPr>
          <p:txBody>
            <a:bodyPr wrap="none" anchor="ctr"/>
            <a:lstStyle/>
            <a:p>
              <a:endParaRPr lang="en-US"/>
            </a:p>
          </p:txBody>
        </p:sp>
        <p:sp>
          <p:nvSpPr>
            <p:cNvPr id="37904" name="Text Box 16"/>
            <p:cNvSpPr txBox="1">
              <a:spLocks noChangeArrowheads="1"/>
            </p:cNvSpPr>
            <p:nvPr/>
          </p:nvSpPr>
          <p:spPr bwMode="auto">
            <a:xfrm>
              <a:off x="2064" y="2160"/>
              <a:ext cx="450" cy="330"/>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Right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heart</a:t>
              </a:r>
            </a:p>
          </p:txBody>
        </p:sp>
        <p:sp>
          <p:nvSpPr>
            <p:cNvPr id="37905" name="Text Box 17"/>
            <p:cNvSpPr txBox="1">
              <a:spLocks noChangeArrowheads="1"/>
            </p:cNvSpPr>
            <p:nvPr/>
          </p:nvSpPr>
          <p:spPr bwMode="auto">
            <a:xfrm>
              <a:off x="2871" y="2160"/>
              <a:ext cx="487" cy="330"/>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Left</a:t>
              </a:r>
              <a:br>
                <a:rPr lang="en-US" sz="1400" b="0">
                  <a:solidFill>
                    <a:srgbClr val="FF00FF"/>
                  </a:solidFill>
                  <a:effectLst/>
                  <a:latin typeface="Arial Black" pitchFamily="34" charset="0"/>
                  <a:cs typeface="Times New Roman" pitchFamily="18" charset="0"/>
                </a:rPr>
              </a:br>
              <a:r>
                <a:rPr lang="en-US" sz="1400" b="0">
                  <a:solidFill>
                    <a:srgbClr val="FF00FF"/>
                  </a:solidFill>
                  <a:effectLst/>
                  <a:latin typeface="Arial Black" pitchFamily="34" charset="0"/>
                  <a:cs typeface="Times New Roman" pitchFamily="18" charset="0"/>
                </a:rPr>
                <a:t> heart</a:t>
              </a:r>
            </a:p>
          </p:txBody>
        </p:sp>
        <p:sp>
          <p:nvSpPr>
            <p:cNvPr id="37906" name="Rectangle 18"/>
            <p:cNvSpPr>
              <a:spLocks noChangeArrowheads="1"/>
            </p:cNvSpPr>
            <p:nvPr/>
          </p:nvSpPr>
          <p:spPr bwMode="auto">
            <a:xfrm>
              <a:off x="1632" y="1488"/>
              <a:ext cx="703" cy="218"/>
            </a:xfrm>
            <a:prstGeom prst="rect">
              <a:avLst/>
            </a:prstGeom>
            <a:solidFill>
              <a:srgbClr val="3399FF"/>
            </a:solidFill>
            <a:ln w="9525">
              <a:noFill/>
              <a:miter lim="800000"/>
              <a:headEnd/>
              <a:tailEnd/>
            </a:ln>
            <a:effectLst/>
          </p:spPr>
          <p:txBody>
            <a:bodyPr wrap="none" anchor="ctr"/>
            <a:lstStyle/>
            <a:p>
              <a:endParaRPr lang="en-US"/>
            </a:p>
          </p:txBody>
        </p:sp>
        <p:sp>
          <p:nvSpPr>
            <p:cNvPr id="37907" name="Rectangle 19"/>
            <p:cNvSpPr>
              <a:spLocks noChangeArrowheads="1"/>
            </p:cNvSpPr>
            <p:nvPr/>
          </p:nvSpPr>
          <p:spPr bwMode="auto">
            <a:xfrm rot="-5400000">
              <a:off x="1425" y="1695"/>
              <a:ext cx="647" cy="234"/>
            </a:xfrm>
            <a:prstGeom prst="rect">
              <a:avLst/>
            </a:prstGeom>
            <a:solidFill>
              <a:srgbClr val="3399FF"/>
            </a:solidFill>
            <a:ln w="9525">
              <a:noFill/>
              <a:miter lim="800000"/>
              <a:headEnd/>
              <a:tailEnd/>
            </a:ln>
            <a:effectLst/>
          </p:spPr>
          <p:txBody>
            <a:bodyPr wrap="none" anchor="ctr"/>
            <a:lstStyle/>
            <a:p>
              <a:endParaRPr lang="en-US"/>
            </a:p>
          </p:txBody>
        </p:sp>
        <p:sp>
          <p:nvSpPr>
            <p:cNvPr id="37908" name="Rectangle 20"/>
            <p:cNvSpPr>
              <a:spLocks noChangeArrowheads="1"/>
            </p:cNvSpPr>
            <p:nvPr/>
          </p:nvSpPr>
          <p:spPr bwMode="auto">
            <a:xfrm rot="-5400000">
              <a:off x="3197" y="1691"/>
              <a:ext cx="655" cy="233"/>
            </a:xfrm>
            <a:prstGeom prst="rect">
              <a:avLst/>
            </a:prstGeom>
            <a:solidFill>
              <a:srgbClr val="FF3300"/>
            </a:solidFill>
            <a:ln w="9525">
              <a:noFill/>
              <a:miter lim="800000"/>
              <a:headEnd/>
              <a:tailEnd/>
            </a:ln>
            <a:effectLst/>
          </p:spPr>
          <p:txBody>
            <a:bodyPr wrap="none" anchor="ctr"/>
            <a:lstStyle/>
            <a:p>
              <a:endParaRPr lang="en-US"/>
            </a:p>
          </p:txBody>
        </p:sp>
        <p:sp>
          <p:nvSpPr>
            <p:cNvPr id="37909" name="Rectangle 21"/>
            <p:cNvSpPr>
              <a:spLocks noChangeArrowheads="1"/>
            </p:cNvSpPr>
            <p:nvPr/>
          </p:nvSpPr>
          <p:spPr bwMode="auto">
            <a:xfrm>
              <a:off x="2987" y="1480"/>
              <a:ext cx="654" cy="218"/>
            </a:xfrm>
            <a:prstGeom prst="rect">
              <a:avLst/>
            </a:prstGeom>
            <a:solidFill>
              <a:srgbClr val="FF3300"/>
            </a:solidFill>
            <a:ln w="9525">
              <a:noFill/>
              <a:miter lim="800000"/>
              <a:headEnd/>
              <a:tailEnd/>
            </a:ln>
            <a:effectLst/>
          </p:spPr>
          <p:txBody>
            <a:bodyPr wrap="none" anchor="ctr"/>
            <a:lstStyle/>
            <a:p>
              <a:endParaRPr lang="en-US"/>
            </a:p>
          </p:txBody>
        </p:sp>
        <p:grpSp>
          <p:nvGrpSpPr>
            <p:cNvPr id="4" name="Group 22"/>
            <p:cNvGrpSpPr>
              <a:grpSpLocks/>
            </p:cNvGrpSpPr>
            <p:nvPr/>
          </p:nvGrpSpPr>
          <p:grpSpPr bwMode="auto">
            <a:xfrm>
              <a:off x="2306" y="1313"/>
              <a:ext cx="810" cy="612"/>
              <a:chOff x="2306" y="1313"/>
              <a:chExt cx="810" cy="612"/>
            </a:xfrm>
          </p:grpSpPr>
          <p:sp>
            <p:nvSpPr>
              <p:cNvPr id="37911" name="Rectangle 23"/>
              <p:cNvSpPr>
                <a:spLocks noChangeArrowheads="1"/>
              </p:cNvSpPr>
              <p:nvPr/>
            </p:nvSpPr>
            <p:spPr bwMode="auto">
              <a:xfrm>
                <a:off x="2400" y="1319"/>
                <a:ext cx="654" cy="88"/>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7912" name="Rectangle 24"/>
              <p:cNvSpPr>
                <a:spLocks noChangeArrowheads="1"/>
              </p:cNvSpPr>
              <p:nvPr/>
            </p:nvSpPr>
            <p:spPr bwMode="auto">
              <a:xfrm>
                <a:off x="2400" y="148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7913" name="Rectangle 25"/>
              <p:cNvSpPr>
                <a:spLocks noChangeArrowheads="1"/>
              </p:cNvSpPr>
              <p:nvPr/>
            </p:nvSpPr>
            <p:spPr bwMode="auto">
              <a:xfrm>
                <a:off x="2400" y="1663"/>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7914" name="Rectangle 26"/>
              <p:cNvSpPr>
                <a:spLocks noChangeArrowheads="1"/>
              </p:cNvSpPr>
              <p:nvPr/>
            </p:nvSpPr>
            <p:spPr bwMode="auto">
              <a:xfrm>
                <a:off x="2400" y="1838"/>
                <a:ext cx="654" cy="87"/>
              </a:xfrm>
              <a:prstGeom prst="rect">
                <a:avLst/>
              </a:prstGeom>
              <a:gradFill rotWithShape="0">
                <a:gsLst>
                  <a:gs pos="0">
                    <a:srgbClr val="6699FF"/>
                  </a:gs>
                  <a:gs pos="100000">
                    <a:srgbClr val="FF3300"/>
                  </a:gs>
                </a:gsLst>
                <a:lin ang="0" scaled="1"/>
              </a:gradFill>
              <a:ln w="9525">
                <a:noFill/>
                <a:miter lim="800000"/>
                <a:headEnd/>
                <a:tailEnd/>
              </a:ln>
              <a:effectLst/>
            </p:spPr>
            <p:txBody>
              <a:bodyPr wrap="none" anchor="ctr"/>
              <a:lstStyle/>
              <a:p>
                <a:endParaRPr lang="en-US"/>
              </a:p>
            </p:txBody>
          </p:sp>
          <p:sp>
            <p:nvSpPr>
              <p:cNvPr id="37915" name="Rectangle 27"/>
              <p:cNvSpPr>
                <a:spLocks noChangeArrowheads="1"/>
              </p:cNvSpPr>
              <p:nvPr/>
            </p:nvSpPr>
            <p:spPr bwMode="auto">
              <a:xfrm>
                <a:off x="2306" y="1313"/>
                <a:ext cx="140" cy="612"/>
              </a:xfrm>
              <a:prstGeom prst="rect">
                <a:avLst/>
              </a:prstGeom>
              <a:solidFill>
                <a:srgbClr val="6699FF"/>
              </a:solidFill>
              <a:ln w="9525">
                <a:noFill/>
                <a:miter lim="800000"/>
                <a:headEnd/>
                <a:tailEnd/>
              </a:ln>
              <a:effectLst/>
            </p:spPr>
            <p:txBody>
              <a:bodyPr wrap="none" anchor="ctr"/>
              <a:lstStyle/>
              <a:p>
                <a:endParaRPr lang="en-US"/>
              </a:p>
            </p:txBody>
          </p:sp>
          <p:sp>
            <p:nvSpPr>
              <p:cNvPr id="37916" name="Rectangle 28"/>
              <p:cNvSpPr>
                <a:spLocks noChangeArrowheads="1"/>
              </p:cNvSpPr>
              <p:nvPr/>
            </p:nvSpPr>
            <p:spPr bwMode="auto">
              <a:xfrm>
                <a:off x="2976" y="1313"/>
                <a:ext cx="140" cy="612"/>
              </a:xfrm>
              <a:prstGeom prst="rect">
                <a:avLst/>
              </a:prstGeom>
              <a:solidFill>
                <a:srgbClr val="FF3300"/>
              </a:solidFill>
              <a:ln w="9525">
                <a:noFill/>
                <a:miter lim="800000"/>
                <a:headEnd/>
                <a:tailEnd/>
              </a:ln>
              <a:effectLst/>
            </p:spPr>
            <p:txBody>
              <a:bodyPr wrap="none" anchor="ctr"/>
              <a:lstStyle/>
              <a:p>
                <a:endParaRPr lang="en-US"/>
              </a:p>
            </p:txBody>
          </p:sp>
        </p:grpSp>
        <p:sp>
          <p:nvSpPr>
            <p:cNvPr id="37917" name="Text Box 29"/>
            <p:cNvSpPr txBox="1">
              <a:spLocks noChangeArrowheads="1"/>
            </p:cNvSpPr>
            <p:nvPr/>
          </p:nvSpPr>
          <p:spPr bwMode="auto">
            <a:xfrm>
              <a:off x="3268" y="1218"/>
              <a:ext cx="484" cy="192"/>
            </a:xfrm>
            <a:prstGeom prst="rect">
              <a:avLst/>
            </a:prstGeom>
            <a:noFill/>
            <a:ln w="9525">
              <a:noFill/>
              <a:miter lim="800000"/>
              <a:headEnd/>
              <a:tailEnd/>
            </a:ln>
            <a:effectLst/>
          </p:spPr>
          <p:txBody>
            <a:bodyPr wrap="none">
              <a:spAutoFit/>
            </a:bodyPr>
            <a:lstStyle/>
            <a:p>
              <a:pPr eaLnBrk="1" hangingPunct="1"/>
              <a:r>
                <a:rPr lang="en-US" sz="1400" b="0">
                  <a:solidFill>
                    <a:srgbClr val="FF00FF"/>
                  </a:solidFill>
                  <a:effectLst/>
                  <a:latin typeface="Arial Black" pitchFamily="34" charset="0"/>
                  <a:cs typeface="Times New Roman" pitchFamily="18" charset="0"/>
                </a:rPr>
                <a:t>Lungs</a:t>
              </a:r>
            </a:p>
          </p:txBody>
        </p:sp>
        <p:sp>
          <p:nvSpPr>
            <p:cNvPr id="37918" name="Text Box 30"/>
            <p:cNvSpPr txBox="1">
              <a:spLocks noChangeArrowheads="1"/>
            </p:cNvSpPr>
            <p:nvPr/>
          </p:nvSpPr>
          <p:spPr bwMode="auto">
            <a:xfrm>
              <a:off x="4420" y="2909"/>
              <a:ext cx="445"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Brain</a:t>
              </a:r>
            </a:p>
          </p:txBody>
        </p:sp>
        <p:sp>
          <p:nvSpPr>
            <p:cNvPr id="37919" name="Text Box 31"/>
            <p:cNvSpPr txBox="1">
              <a:spLocks noChangeArrowheads="1"/>
            </p:cNvSpPr>
            <p:nvPr/>
          </p:nvSpPr>
          <p:spPr bwMode="auto">
            <a:xfrm>
              <a:off x="3328" y="2778"/>
              <a:ext cx="500"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Spinal</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 cord</a:t>
              </a:r>
            </a:p>
          </p:txBody>
        </p:sp>
        <p:sp>
          <p:nvSpPr>
            <p:cNvPr id="37920" name="Text Box 32"/>
            <p:cNvSpPr txBox="1">
              <a:spLocks noChangeArrowheads="1"/>
            </p:cNvSpPr>
            <p:nvPr/>
          </p:nvSpPr>
          <p:spPr bwMode="auto">
            <a:xfrm>
              <a:off x="2304" y="2832"/>
              <a:ext cx="919" cy="194"/>
            </a:xfrm>
            <a:prstGeom prst="rect">
              <a:avLst/>
            </a:prstGeom>
            <a:noFill/>
            <a:ln w="9525">
              <a:noFill/>
              <a:miter lim="800000"/>
              <a:headEnd/>
              <a:tailEnd/>
            </a:ln>
            <a:effectLst/>
          </p:spPr>
          <p:txBody>
            <a:bodyPr wrap="none">
              <a:spAutoFit/>
            </a:bodyPr>
            <a:lstStyle/>
            <a:p>
              <a:pPr eaLnBrk="1" hangingPunct="1"/>
              <a:r>
                <a:rPr lang="en-US" sz="1400" b="0">
                  <a:solidFill>
                    <a:srgbClr val="00FF00"/>
                  </a:solidFill>
                  <a:effectLst/>
                  <a:latin typeface="Arial Black" pitchFamily="34" charset="0"/>
                  <a:cs typeface="Times New Roman" pitchFamily="18" charset="0"/>
                </a:rPr>
                <a:t>Articulations</a:t>
              </a:r>
            </a:p>
          </p:txBody>
        </p:sp>
        <p:sp>
          <p:nvSpPr>
            <p:cNvPr id="37921" name="Text Box 33"/>
            <p:cNvSpPr txBox="1">
              <a:spLocks noChangeArrowheads="1"/>
            </p:cNvSpPr>
            <p:nvPr/>
          </p:nvSpPr>
          <p:spPr bwMode="auto">
            <a:xfrm>
              <a:off x="1503" y="2778"/>
              <a:ext cx="562" cy="330"/>
            </a:xfrm>
            <a:prstGeom prst="rect">
              <a:avLst/>
            </a:prstGeom>
            <a:noFill/>
            <a:ln w="9525">
              <a:noFill/>
              <a:miter lim="800000"/>
              <a:headEnd/>
              <a:tailEnd/>
            </a:ln>
            <a:effectLst/>
          </p:spPr>
          <p:txBody>
            <a:bodyPr wrap="none">
              <a:spAutoFit/>
            </a:bodyPr>
            <a:lstStyle/>
            <a:p>
              <a:pPr algn="r" eaLnBrk="1" hangingPunct="1"/>
              <a:r>
                <a:rPr lang="en-US" sz="1400" b="0">
                  <a:solidFill>
                    <a:srgbClr val="00FF00"/>
                  </a:solidFill>
                  <a:effectLst/>
                  <a:latin typeface="Arial Black" pitchFamily="34" charset="0"/>
                  <a:cs typeface="Times New Roman" pitchFamily="18" charset="0"/>
                </a:rPr>
                <a:t>Other</a:t>
              </a:r>
              <a:br>
                <a:rPr lang="en-US" sz="1400" b="0">
                  <a:solidFill>
                    <a:srgbClr val="00FF00"/>
                  </a:solidFill>
                  <a:effectLst/>
                  <a:latin typeface="Arial Black" pitchFamily="34" charset="0"/>
                  <a:cs typeface="Times New Roman" pitchFamily="18" charset="0"/>
                </a:rPr>
              </a:br>
              <a:r>
                <a:rPr lang="en-US" sz="1400" b="0">
                  <a:solidFill>
                    <a:srgbClr val="00FF00"/>
                  </a:solidFill>
                  <a:effectLst/>
                  <a:latin typeface="Arial Black" pitchFamily="34" charset="0"/>
                  <a:cs typeface="Times New Roman" pitchFamily="18" charset="0"/>
                </a:rPr>
                <a:t>tissues</a:t>
              </a:r>
            </a:p>
          </p:txBody>
        </p:sp>
        <p:sp>
          <p:nvSpPr>
            <p:cNvPr id="37922" name="Text Box 34"/>
            <p:cNvSpPr txBox="1">
              <a:spLocks noChangeArrowheads="1"/>
            </p:cNvSpPr>
            <p:nvPr/>
          </p:nvSpPr>
          <p:spPr bwMode="auto">
            <a:xfrm>
              <a:off x="4432" y="1920"/>
              <a:ext cx="462" cy="194"/>
            </a:xfrm>
            <a:prstGeom prst="rect">
              <a:avLst/>
            </a:prstGeom>
            <a:noFill/>
            <a:ln w="9525">
              <a:noFill/>
              <a:miter lim="800000"/>
              <a:headEnd/>
              <a:tailEnd/>
            </a:ln>
            <a:effectLst/>
          </p:spPr>
          <p:txBody>
            <a:bodyPr wrap="none">
              <a:spAutoFit/>
            </a:bodyPr>
            <a:lstStyle/>
            <a:p>
              <a:pPr algn="r" eaLnBrk="1" hangingPunct="1"/>
              <a:r>
                <a:rPr lang="en-US" sz="1400" b="0">
                  <a:solidFill>
                    <a:srgbClr val="FF00FF"/>
                  </a:solidFill>
                  <a:effectLst/>
                  <a:latin typeface="Arial Black" pitchFamily="34" charset="0"/>
                  <a:cs typeface="Times New Roman" pitchFamily="18" charset="0"/>
                </a:rPr>
                <a:t>Aorta</a:t>
              </a:r>
            </a:p>
          </p:txBody>
        </p:sp>
        <p:sp>
          <p:nvSpPr>
            <p:cNvPr id="37923" name="Rectangle 35"/>
            <p:cNvSpPr>
              <a:spLocks noChangeArrowheads="1"/>
            </p:cNvSpPr>
            <p:nvPr/>
          </p:nvSpPr>
          <p:spPr bwMode="auto">
            <a:xfrm>
              <a:off x="168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7924" name="Rectangle 36"/>
            <p:cNvSpPr>
              <a:spLocks noChangeArrowheads="1"/>
            </p:cNvSpPr>
            <p:nvPr/>
          </p:nvSpPr>
          <p:spPr bwMode="auto">
            <a:xfrm>
              <a:off x="3360"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7925" name="Rectangle 37"/>
            <p:cNvSpPr>
              <a:spLocks noChangeArrowheads="1"/>
            </p:cNvSpPr>
            <p:nvPr/>
          </p:nvSpPr>
          <p:spPr bwMode="auto">
            <a:xfrm>
              <a:off x="4464" y="3072"/>
              <a:ext cx="425" cy="56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7926" name="AutoShape 38"/>
            <p:cNvSpPr>
              <a:spLocks noChangeArrowheads="1"/>
            </p:cNvSpPr>
            <p:nvPr/>
          </p:nvSpPr>
          <p:spPr bwMode="auto">
            <a:xfrm>
              <a:off x="196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7927" name="AutoShape 39"/>
            <p:cNvSpPr>
              <a:spLocks noChangeArrowheads="1"/>
            </p:cNvSpPr>
            <p:nvPr/>
          </p:nvSpPr>
          <p:spPr bwMode="auto">
            <a:xfrm>
              <a:off x="3648" y="2736"/>
              <a:ext cx="444" cy="1224"/>
            </a:xfrm>
            <a:prstGeom prst="downArrow">
              <a:avLst>
                <a:gd name="adj1" fmla="val 50000"/>
                <a:gd name="adj2" fmla="val 58109"/>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sp>
          <p:nvSpPr>
            <p:cNvPr id="37928" name="AutoShape 40"/>
            <p:cNvSpPr>
              <a:spLocks noChangeArrowheads="1"/>
            </p:cNvSpPr>
            <p:nvPr/>
          </p:nvSpPr>
          <p:spPr bwMode="auto">
            <a:xfrm>
              <a:off x="4128" y="2304"/>
              <a:ext cx="444" cy="1656"/>
            </a:xfrm>
            <a:prstGeom prst="downArrow">
              <a:avLst>
                <a:gd name="adj1" fmla="val 50000"/>
                <a:gd name="adj2" fmla="val 56982"/>
              </a:avLst>
            </a:prstGeom>
            <a:gradFill rotWithShape="0">
              <a:gsLst>
                <a:gs pos="0">
                  <a:srgbClr val="FF3300"/>
                </a:gs>
                <a:gs pos="100000">
                  <a:srgbClr val="3399FF"/>
                </a:gs>
              </a:gsLst>
              <a:lin ang="5400000" scaled="1"/>
            </a:gradFill>
            <a:ln w="9525">
              <a:noFill/>
              <a:miter lim="800000"/>
              <a:headEnd/>
              <a:tailEnd/>
            </a:ln>
            <a:effectLst/>
          </p:spPr>
          <p:txBody>
            <a:bodyPr wrap="none" anchor="ctr"/>
            <a:lstStyle/>
            <a:p>
              <a:endParaRPr lang="en-US"/>
            </a:p>
          </p:txBody>
        </p:sp>
      </p:grpSp>
      <p:grpSp>
        <p:nvGrpSpPr>
          <p:cNvPr id="5" name="Group 41"/>
          <p:cNvGrpSpPr>
            <a:grpSpLocks/>
          </p:cNvGrpSpPr>
          <p:nvPr/>
        </p:nvGrpSpPr>
        <p:grpSpPr bwMode="auto">
          <a:xfrm>
            <a:off x="2667001" y="4876800"/>
            <a:ext cx="5082822" cy="914400"/>
            <a:chOff x="1680" y="3120"/>
            <a:chExt cx="3202" cy="528"/>
          </a:xfrm>
        </p:grpSpPr>
        <p:sp>
          <p:nvSpPr>
            <p:cNvPr id="37930" name="Rectangle 42"/>
            <p:cNvSpPr>
              <a:spLocks noChangeArrowheads="1"/>
            </p:cNvSpPr>
            <p:nvPr/>
          </p:nvSpPr>
          <p:spPr bwMode="auto">
            <a:xfrm>
              <a:off x="4472" y="3120"/>
              <a:ext cx="410" cy="52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7931" name="Rectangle 43"/>
            <p:cNvSpPr>
              <a:spLocks noChangeArrowheads="1"/>
            </p:cNvSpPr>
            <p:nvPr/>
          </p:nvSpPr>
          <p:spPr bwMode="auto">
            <a:xfrm>
              <a:off x="3360" y="3264"/>
              <a:ext cx="410" cy="384"/>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7932" name="Rectangle 44"/>
            <p:cNvSpPr>
              <a:spLocks noChangeArrowheads="1"/>
            </p:cNvSpPr>
            <p:nvPr/>
          </p:nvSpPr>
          <p:spPr bwMode="auto">
            <a:xfrm>
              <a:off x="2496" y="3360"/>
              <a:ext cx="410" cy="288"/>
            </a:xfrm>
            <a:prstGeom prst="rect">
              <a:avLst/>
            </a:prstGeom>
            <a:solidFill>
              <a:srgbClr val="FF66FF"/>
            </a:solidFill>
            <a:ln w="9525">
              <a:solidFill>
                <a:schemeClr val="tx1"/>
              </a:solidFill>
              <a:miter lim="800000"/>
              <a:headEnd/>
              <a:tailEnd/>
            </a:ln>
            <a:effectLst/>
          </p:spPr>
          <p:txBody>
            <a:bodyPr wrap="none" anchor="ctr"/>
            <a:lstStyle/>
            <a:p>
              <a:endParaRPr lang="en-US"/>
            </a:p>
          </p:txBody>
        </p:sp>
        <p:sp>
          <p:nvSpPr>
            <p:cNvPr id="37933" name="Rectangle 45"/>
            <p:cNvSpPr>
              <a:spLocks noChangeArrowheads="1"/>
            </p:cNvSpPr>
            <p:nvPr/>
          </p:nvSpPr>
          <p:spPr bwMode="auto">
            <a:xfrm>
              <a:off x="1680" y="3408"/>
              <a:ext cx="410" cy="240"/>
            </a:xfrm>
            <a:prstGeom prst="rect">
              <a:avLst/>
            </a:prstGeom>
            <a:solidFill>
              <a:srgbClr val="FF66FF"/>
            </a:solidFill>
            <a:ln w="9525">
              <a:solidFill>
                <a:schemeClr val="tx1"/>
              </a:solidFill>
              <a:miter lim="800000"/>
              <a:headEnd/>
              <a:tailEnd/>
            </a:ln>
            <a:effectLst/>
          </p:spPr>
          <p:txBody>
            <a:bodyPr wrap="none" anchor="ctr"/>
            <a:lstStyle/>
            <a:p>
              <a:endParaRPr lang="en-US"/>
            </a:p>
          </p:txBody>
        </p:sp>
      </p:grpSp>
      <p:sp>
        <p:nvSpPr>
          <p:cNvPr id="37934" name="Rectangle 46"/>
          <p:cNvSpPr>
            <a:spLocks noGrp="1" noChangeArrowheads="1"/>
          </p:cNvSpPr>
          <p:nvPr>
            <p:ph type="title"/>
          </p:nvPr>
        </p:nvSpPr>
        <p:spPr>
          <a:xfrm>
            <a:off x="5486400" y="198438"/>
            <a:ext cx="3657600" cy="1431925"/>
          </a:xfrm>
          <a:noFill/>
          <a:ln/>
        </p:spPr>
        <p:txBody>
          <a:bodyPr>
            <a:normAutofit fontScale="90000"/>
          </a:bodyPr>
          <a:lstStyle/>
          <a:p>
            <a:r>
              <a:rPr lang="en-US"/>
              <a:t>Pulmonary</a:t>
            </a:r>
            <a:br>
              <a:rPr lang="en-US"/>
            </a:br>
            <a:r>
              <a:rPr lang="en-US"/>
              <a:t>Shunts</a:t>
            </a:r>
          </a:p>
        </p:txBody>
      </p:sp>
      <p:grpSp>
        <p:nvGrpSpPr>
          <p:cNvPr id="6" name="Group 47"/>
          <p:cNvGrpSpPr>
            <a:grpSpLocks/>
          </p:cNvGrpSpPr>
          <p:nvPr/>
        </p:nvGrpSpPr>
        <p:grpSpPr bwMode="auto">
          <a:xfrm>
            <a:off x="4191000" y="3200400"/>
            <a:ext cx="2667000" cy="4191000"/>
            <a:chOff x="2592" y="2016"/>
            <a:chExt cx="1680" cy="2640"/>
          </a:xfrm>
        </p:grpSpPr>
        <p:sp>
          <p:nvSpPr>
            <p:cNvPr id="37936" name="AutoShape 48"/>
            <p:cNvSpPr>
              <a:spLocks noChangeArrowheads="1"/>
            </p:cNvSpPr>
            <p:nvPr/>
          </p:nvSpPr>
          <p:spPr bwMode="auto">
            <a:xfrm rot="5400000">
              <a:off x="3672" y="3144"/>
              <a:ext cx="288" cy="24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FF"/>
            </a:solidFill>
            <a:ln w="9525">
              <a:solidFill>
                <a:schemeClr val="tx1"/>
              </a:solidFill>
              <a:miter lim="800000"/>
              <a:headEnd/>
              <a:tailEnd/>
            </a:ln>
            <a:effectLst/>
          </p:spPr>
          <p:txBody>
            <a:bodyPr wrap="none" anchor="ctr"/>
            <a:lstStyle/>
            <a:p>
              <a:endParaRPr lang="en-US"/>
            </a:p>
          </p:txBody>
        </p:sp>
        <p:sp>
          <p:nvSpPr>
            <p:cNvPr id="37937" name="Oval 49"/>
            <p:cNvSpPr>
              <a:spLocks noChangeArrowheads="1"/>
            </p:cNvSpPr>
            <p:nvPr/>
          </p:nvSpPr>
          <p:spPr bwMode="auto">
            <a:xfrm>
              <a:off x="4128" y="2448"/>
              <a:ext cx="96" cy="96"/>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38" name="Oval 50"/>
            <p:cNvSpPr>
              <a:spLocks noChangeArrowheads="1"/>
            </p:cNvSpPr>
            <p:nvPr/>
          </p:nvSpPr>
          <p:spPr bwMode="auto">
            <a:xfrm>
              <a:off x="3840" y="2736"/>
              <a:ext cx="96" cy="96"/>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39" name="Oval 51"/>
            <p:cNvSpPr>
              <a:spLocks noChangeArrowheads="1"/>
            </p:cNvSpPr>
            <p:nvPr/>
          </p:nvSpPr>
          <p:spPr bwMode="auto">
            <a:xfrm>
              <a:off x="3840" y="3024"/>
              <a:ext cx="96" cy="96"/>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40" name="Oval 52"/>
            <p:cNvSpPr>
              <a:spLocks noChangeArrowheads="1"/>
            </p:cNvSpPr>
            <p:nvPr/>
          </p:nvSpPr>
          <p:spPr bwMode="auto">
            <a:xfrm>
              <a:off x="3744" y="3408"/>
              <a:ext cx="192" cy="192"/>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41" name="AutoShape 53"/>
            <p:cNvSpPr>
              <a:spLocks noChangeArrowheads="1"/>
            </p:cNvSpPr>
            <p:nvPr/>
          </p:nvSpPr>
          <p:spPr bwMode="auto">
            <a:xfrm>
              <a:off x="2592" y="3360"/>
              <a:ext cx="1680" cy="1296"/>
            </a:xfrm>
            <a:prstGeom prst="irregularSeal1">
              <a:avLst/>
            </a:prstGeom>
            <a:solidFill>
              <a:srgbClr val="FFFF00"/>
            </a:solidFill>
            <a:ln w="9525">
              <a:solidFill>
                <a:schemeClr val="tx1"/>
              </a:solidFill>
              <a:miter lim="800000"/>
              <a:headEnd/>
              <a:tailEnd/>
            </a:ln>
            <a:effectLst/>
          </p:spPr>
          <p:txBody>
            <a:bodyPr wrap="none" anchor="ctr"/>
            <a:lstStyle/>
            <a:p>
              <a:pPr algn="ctr"/>
              <a:r>
                <a:rPr lang="en-US" b="0">
                  <a:solidFill>
                    <a:srgbClr val="00FF00"/>
                  </a:solidFill>
                  <a:effectLst/>
                  <a:latin typeface="Times New Roman" pitchFamily="18" charset="0"/>
                  <a:cs typeface="Times New Roman" pitchFamily="18" charset="0"/>
                </a:rPr>
                <a:t>Neurological</a:t>
              </a:r>
              <a:br>
                <a:rPr lang="en-US" b="0">
                  <a:solidFill>
                    <a:srgbClr val="00FF00"/>
                  </a:solidFill>
                  <a:effectLst/>
                  <a:latin typeface="Times New Roman" pitchFamily="18" charset="0"/>
                  <a:cs typeface="Times New Roman" pitchFamily="18" charset="0"/>
                </a:rPr>
              </a:br>
              <a:r>
                <a:rPr lang="en-US" b="0">
                  <a:solidFill>
                    <a:srgbClr val="00FF00"/>
                  </a:solidFill>
                  <a:effectLst/>
                  <a:latin typeface="Times New Roman" pitchFamily="18" charset="0"/>
                  <a:cs typeface="Times New Roman" pitchFamily="18" charset="0"/>
                </a:rPr>
                <a:t>symptoms</a:t>
              </a:r>
            </a:p>
          </p:txBody>
        </p:sp>
        <p:sp>
          <p:nvSpPr>
            <p:cNvPr id="37942" name="Oval 54"/>
            <p:cNvSpPr>
              <a:spLocks noChangeArrowheads="1"/>
            </p:cNvSpPr>
            <p:nvPr/>
          </p:nvSpPr>
          <p:spPr bwMode="auto">
            <a:xfrm>
              <a:off x="4176" y="2064"/>
              <a:ext cx="96" cy="96"/>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43" name="Oval 55"/>
            <p:cNvSpPr>
              <a:spLocks noChangeArrowheads="1"/>
            </p:cNvSpPr>
            <p:nvPr/>
          </p:nvSpPr>
          <p:spPr bwMode="auto">
            <a:xfrm>
              <a:off x="3648" y="2016"/>
              <a:ext cx="96" cy="96"/>
            </a:xfrm>
            <a:prstGeom prst="ellipse">
              <a:avLst/>
            </a:prstGeom>
            <a:solidFill>
              <a:srgbClr val="FFFFFF"/>
            </a:solidFill>
            <a:ln w="9525">
              <a:solidFill>
                <a:schemeClr val="tx1"/>
              </a:solidFill>
              <a:round/>
              <a:headEnd/>
              <a:tailEnd/>
            </a:ln>
            <a:effectLst/>
          </p:spPr>
          <p:txBody>
            <a:bodyPr wrap="none" anchor="ctr"/>
            <a:lstStyle/>
            <a:p>
              <a:endParaRPr lang="en-US"/>
            </a:p>
          </p:txBody>
        </p:sp>
      </p:grpSp>
      <p:grpSp>
        <p:nvGrpSpPr>
          <p:cNvPr id="7" name="Group 56"/>
          <p:cNvGrpSpPr>
            <a:grpSpLocks/>
          </p:cNvGrpSpPr>
          <p:nvPr/>
        </p:nvGrpSpPr>
        <p:grpSpPr bwMode="auto">
          <a:xfrm>
            <a:off x="3048000" y="2286000"/>
            <a:ext cx="2590800" cy="457200"/>
            <a:chOff x="1920" y="1440"/>
            <a:chExt cx="1632" cy="288"/>
          </a:xfrm>
        </p:grpSpPr>
        <p:sp>
          <p:nvSpPr>
            <p:cNvPr id="37945" name="AutoShape 57"/>
            <p:cNvSpPr>
              <a:spLocks noChangeArrowheads="1"/>
            </p:cNvSpPr>
            <p:nvPr/>
          </p:nvSpPr>
          <p:spPr bwMode="auto">
            <a:xfrm>
              <a:off x="1920" y="1440"/>
              <a:ext cx="1632" cy="288"/>
            </a:xfrm>
            <a:prstGeom prst="rightArrow">
              <a:avLst>
                <a:gd name="adj1" fmla="val 50000"/>
                <a:gd name="adj2" fmla="val 141667"/>
              </a:avLst>
            </a:prstGeom>
            <a:gradFill rotWithShape="0">
              <a:gsLst>
                <a:gs pos="0">
                  <a:srgbClr val="0099FF"/>
                </a:gs>
                <a:gs pos="100000">
                  <a:srgbClr val="FF0000"/>
                </a:gs>
              </a:gsLst>
              <a:lin ang="0" scaled="1"/>
            </a:gradFill>
            <a:ln w="38100">
              <a:solidFill>
                <a:schemeClr val="tx1"/>
              </a:solidFill>
              <a:miter lim="800000"/>
              <a:headEnd/>
              <a:tailEnd/>
            </a:ln>
            <a:effectLst/>
          </p:spPr>
          <p:txBody>
            <a:bodyPr wrap="none" anchor="ctr"/>
            <a:lstStyle/>
            <a:p>
              <a:endParaRPr lang="en-US"/>
            </a:p>
          </p:txBody>
        </p:sp>
        <p:sp>
          <p:nvSpPr>
            <p:cNvPr id="37946" name="Oval 58"/>
            <p:cNvSpPr>
              <a:spLocks noChangeArrowheads="1"/>
            </p:cNvSpPr>
            <p:nvPr/>
          </p:nvSpPr>
          <p:spPr bwMode="auto">
            <a:xfrm>
              <a:off x="2688" y="1536"/>
              <a:ext cx="96" cy="96"/>
            </a:xfrm>
            <a:prstGeom prst="ellipse">
              <a:avLst/>
            </a:prstGeom>
            <a:solidFill>
              <a:srgbClr val="FFFFFF"/>
            </a:solidFill>
            <a:ln w="9525">
              <a:solidFill>
                <a:schemeClr val="tx1"/>
              </a:solidFill>
              <a:round/>
              <a:headEnd/>
              <a:tailEnd/>
            </a:ln>
            <a:effectLst/>
          </p:spPr>
          <p:txBody>
            <a:bodyPr wrap="none" anchor="ctr"/>
            <a:lstStyle/>
            <a:p>
              <a:endParaRPr lang="en-US"/>
            </a:p>
          </p:txBody>
        </p:sp>
      </p:grpSp>
      <p:sp>
        <p:nvSpPr>
          <p:cNvPr id="37947" name="Oval 59"/>
          <p:cNvSpPr>
            <a:spLocks noChangeArrowheads="1"/>
          </p:cNvSpPr>
          <p:nvPr/>
        </p:nvSpPr>
        <p:spPr bwMode="auto">
          <a:xfrm>
            <a:off x="6804378" y="5013325"/>
            <a:ext cx="152400" cy="1524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48" name="Oval 60"/>
          <p:cNvSpPr>
            <a:spLocks noChangeArrowheads="1"/>
          </p:cNvSpPr>
          <p:nvPr/>
        </p:nvSpPr>
        <p:spPr bwMode="auto">
          <a:xfrm flipH="1">
            <a:off x="7164212" y="5157788"/>
            <a:ext cx="172156" cy="1905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49" name="Oval 61"/>
          <p:cNvSpPr>
            <a:spLocks noChangeArrowheads="1"/>
          </p:cNvSpPr>
          <p:nvPr/>
        </p:nvSpPr>
        <p:spPr bwMode="auto">
          <a:xfrm>
            <a:off x="6877756" y="5516564"/>
            <a:ext cx="286456" cy="288925"/>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50" name="AutoShape 62"/>
          <p:cNvSpPr>
            <a:spLocks noChangeArrowheads="1"/>
          </p:cNvSpPr>
          <p:nvPr/>
        </p:nvSpPr>
        <p:spPr bwMode="auto">
          <a:xfrm flipH="1">
            <a:off x="6948311" y="4941889"/>
            <a:ext cx="503767" cy="503237"/>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99FF"/>
          </a:solidFill>
          <a:ln w="9525">
            <a:solidFill>
              <a:schemeClr val="tx1"/>
            </a:solidFill>
            <a:miter lim="800000"/>
            <a:headEnd/>
            <a:tailEnd/>
          </a:ln>
          <a:effectLst/>
        </p:spPr>
        <p:txBody>
          <a:bodyPr wrap="none" anchor="ctr"/>
          <a:lstStyle/>
          <a:p>
            <a:endParaRPr lang="en-US"/>
          </a:p>
        </p:txBody>
      </p:sp>
      <p:sp>
        <p:nvSpPr>
          <p:cNvPr id="37951" name="Oval 63"/>
          <p:cNvSpPr>
            <a:spLocks noChangeArrowheads="1"/>
          </p:cNvSpPr>
          <p:nvPr/>
        </p:nvSpPr>
        <p:spPr bwMode="auto">
          <a:xfrm flipH="1">
            <a:off x="6804378" y="4149725"/>
            <a:ext cx="170745" cy="190500"/>
          </a:xfrm>
          <a:prstGeom prst="ellipse">
            <a:avLst/>
          </a:prstGeom>
          <a:solidFill>
            <a:srgbClr val="FFFFFF"/>
          </a:solidFill>
          <a:ln w="9525">
            <a:solidFill>
              <a:schemeClr val="tx1"/>
            </a:solidFill>
            <a:round/>
            <a:headEnd/>
            <a:tailEnd/>
          </a:ln>
          <a:effectLst/>
        </p:spPr>
        <p:txBody>
          <a:bodyPr wrap="none" anchor="ctr"/>
          <a:lstStyle/>
          <a:p>
            <a:endParaRPr lang="en-US"/>
          </a:p>
        </p:txBody>
      </p:sp>
      <p:sp>
        <p:nvSpPr>
          <p:cNvPr id="37952" name="Text Box 64"/>
          <p:cNvSpPr txBox="1">
            <a:spLocks noChangeArrowheads="1"/>
          </p:cNvSpPr>
          <p:nvPr/>
        </p:nvSpPr>
        <p:spPr bwMode="auto">
          <a:xfrm>
            <a:off x="7309556" y="5661026"/>
            <a:ext cx="1172116" cy="646331"/>
          </a:xfrm>
          <a:prstGeom prst="rect">
            <a:avLst/>
          </a:prstGeom>
          <a:solidFill>
            <a:srgbClr val="FF99FF"/>
          </a:solidFill>
          <a:ln w="9525">
            <a:noFill/>
            <a:miter lim="800000"/>
            <a:headEnd/>
            <a:tailEnd/>
          </a:ln>
          <a:effectLst/>
        </p:spPr>
        <p:txBody>
          <a:bodyPr wrap="none">
            <a:spAutoFit/>
          </a:bodyPr>
          <a:lstStyle/>
          <a:p>
            <a:pPr eaLnBrk="1" hangingPunct="1"/>
            <a:r>
              <a:rPr lang="fr-BE" b="0">
                <a:solidFill>
                  <a:srgbClr val="00FF00"/>
                </a:solidFill>
                <a:effectLst/>
                <a:latin typeface="Times New Roman" pitchFamily="18" charset="0"/>
                <a:cs typeface="Times New Roman" pitchFamily="18" charset="0"/>
              </a:rPr>
              <a:t>Cerebral</a:t>
            </a:r>
          </a:p>
          <a:p>
            <a:pPr eaLnBrk="1" hangingPunct="1"/>
            <a:r>
              <a:rPr lang="fr-BE" b="0">
                <a:solidFill>
                  <a:srgbClr val="00FF00"/>
                </a:solidFill>
                <a:effectLst/>
                <a:latin typeface="Times New Roman" pitchFamily="18" charset="0"/>
                <a:cs typeface="Times New Roman" pitchFamily="18" charset="0"/>
              </a:rPr>
              <a:t>Symptoms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9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9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951"/>
                                        </p:tgtEl>
                                        <p:attrNameLst>
                                          <p:attrName>style.visibility</p:attrName>
                                        </p:attrNameLst>
                                      </p:cBhvr>
                                      <p:to>
                                        <p:strVal val="visible"/>
                                      </p:to>
                                    </p:set>
                                  </p:childTnLst>
                                </p:cTn>
                              </p:par>
                            </p:childTnLst>
                          </p:cTn>
                        </p:par>
                        <p:par>
                          <p:cTn id="23" fill="hold">
                            <p:stCondLst>
                              <p:cond delay="0"/>
                            </p:stCondLst>
                            <p:childTnLst>
                              <p:par>
                                <p:cTn id="24" presetID="0" presetClass="path" presetSubtype="0" accel="50000" decel="50000" fill="hold" grpId="1" nodeType="afterEffect">
                                  <p:stCondLst>
                                    <p:cond delay="0"/>
                                  </p:stCondLst>
                                  <p:childTnLst>
                                    <p:animMotion origin="layout" path="M 0.00382 0.04908 C -0.00208 0.0632 -0.00798 0.07755 -0.00868 0.08611 C -0.00937 0.09468 -0.00364 0.09653 -0.00034 0.10093 C 0.00295 0.10533 0.00868 0.10718 0.01077 0.11204 C 0.01285 0.1169 0.01354 0.12384 0.01216 0.13056 C 0.01077 0.13727 0.00521 0.14352 0.00243 0.15278 C -0.00034 0.16204 -0.00243 0.17408 -0.00451 0.18611 " pathEditMode="relative" rAng="0" ptsTypes="aaaaaaA">
                                      <p:cBhvr>
                                        <p:cTn id="25" dur="3000" fill="hold"/>
                                        <p:tgtEl>
                                          <p:spTgt spid="37951"/>
                                        </p:tgtEl>
                                        <p:attrNameLst>
                                          <p:attrName>ppt_x</p:attrName>
                                          <p:attrName>ppt_y</p:attrName>
                                        </p:attrNameLst>
                                      </p:cBhvr>
                                      <p:rCtr x="-2" y="69"/>
                                    </p:animMotion>
                                  </p:childTnLst>
                                </p:cTn>
                              </p:par>
                              <p:par>
                                <p:cTn id="26" presetID="0" presetClass="path" presetSubtype="0" accel="50000" decel="50000" fill="hold" grpId="1" nodeType="withEffect">
                                  <p:stCondLst>
                                    <p:cond delay="0"/>
                                  </p:stCondLst>
                                  <p:childTnLst>
                                    <p:animMotion origin="layout" path="M 3.88889E-6 -3.7037E-7 C -0.01459 -0.00093 -0.029 -0.00162 -0.03473 0.0037 C -0.04046 0.00903 -0.0375 0.02384 -0.03473 0.03148 C -0.03195 0.03912 -0.02171 0.04537 -0.01806 0.05 C -0.01441 0.05463 -0.01355 0.05694 -0.0125 0.05926 " pathEditMode="relative" rAng="0" ptsTypes="aaaaA">
                                      <p:cBhvr>
                                        <p:cTn id="27" dur="3000" fill="hold"/>
                                        <p:tgtEl>
                                          <p:spTgt spid="37948"/>
                                        </p:tgtEl>
                                        <p:attrNameLst>
                                          <p:attrName>ppt_x</p:attrName>
                                          <p:attrName>ppt_y</p:attrName>
                                        </p:attrNameLst>
                                      </p:cBhvr>
                                      <p:rCtr x="-20" y="29"/>
                                    </p:animMotion>
                                  </p:childTnLst>
                                </p:cTn>
                              </p:par>
                              <p:par>
                                <p:cTn id="28" presetID="6" presetClass="emph" presetSubtype="0" fill="hold" grpId="1" nodeType="withEffect">
                                  <p:stCondLst>
                                    <p:cond delay="0"/>
                                  </p:stCondLst>
                                  <p:childTnLst>
                                    <p:animScale>
                                      <p:cBhvr>
                                        <p:cTn id="29" dur="2000" fill="hold"/>
                                        <p:tgtEl>
                                          <p:spTgt spid="37949"/>
                                        </p:tgtEl>
                                      </p:cBhvr>
                                      <p:by x="150000" y="150000"/>
                                    </p:animScale>
                                  </p:childTnLst>
                                </p:cTn>
                              </p:par>
                            </p:childTnLst>
                          </p:cTn>
                        </p:par>
                        <p:par>
                          <p:cTn id="30" fill="hold">
                            <p:stCondLst>
                              <p:cond delay="3000"/>
                            </p:stCondLst>
                            <p:childTnLst>
                              <p:par>
                                <p:cTn id="31" presetID="6" presetClass="emph" presetSubtype="0" fill="hold" grpId="2" nodeType="afterEffect">
                                  <p:stCondLst>
                                    <p:cond delay="0"/>
                                  </p:stCondLst>
                                  <p:childTnLst>
                                    <p:animScale>
                                      <p:cBhvr>
                                        <p:cTn id="32" dur="2000" fill="hold"/>
                                        <p:tgtEl>
                                          <p:spTgt spid="37949"/>
                                        </p:tgtEl>
                                      </p:cBhvr>
                                      <p:by x="150000" y="150000"/>
                                    </p:animScale>
                                  </p:childTnLst>
                                </p:cTn>
                              </p:par>
                            </p:childTnLst>
                          </p:cTn>
                        </p:par>
                        <p:par>
                          <p:cTn id="33" fill="hold">
                            <p:stCondLst>
                              <p:cond delay="5000"/>
                            </p:stCondLst>
                            <p:childTnLst>
                              <p:par>
                                <p:cTn id="34" presetID="5" presetClass="entr" presetSubtype="10" fill="hold" grpId="0" nodeType="afterEffect">
                                  <p:stCondLst>
                                    <p:cond delay="0"/>
                                  </p:stCondLst>
                                  <p:childTnLst>
                                    <p:set>
                                      <p:cBhvr>
                                        <p:cTn id="35" dur="1" fill="hold">
                                          <p:stCondLst>
                                            <p:cond delay="0"/>
                                          </p:stCondLst>
                                        </p:cTn>
                                        <p:tgtEl>
                                          <p:spTgt spid="37952"/>
                                        </p:tgtEl>
                                        <p:attrNameLst>
                                          <p:attrName>style.visibility</p:attrName>
                                        </p:attrNameLst>
                                      </p:cBhvr>
                                      <p:to>
                                        <p:strVal val="visible"/>
                                      </p:to>
                                    </p:set>
                                    <p:animEffect transition="in" filter="checkerboard(across)">
                                      <p:cBhvr>
                                        <p:cTn id="36" dur="500"/>
                                        <p:tgtEl>
                                          <p:spTgt spid="3795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childTnLst>
                                    <p:set>
                                      <p:cBhvr>
                                        <p:cTn id="40" dur="1" fill="hold">
                                          <p:stCondLst>
                                            <p:cond delay="0"/>
                                          </p:stCondLst>
                                        </p:cTn>
                                        <p:tgtEl>
                                          <p:spTgt spid="37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47" grpId="0" animBg="1"/>
      <p:bldP spid="37948" grpId="0" animBg="1"/>
      <p:bldP spid="37948" grpId="1" animBg="1"/>
      <p:bldP spid="37948" grpId="2" animBg="1"/>
      <p:bldP spid="37949" grpId="0" animBg="1"/>
      <p:bldP spid="37949" grpId="1" animBg="1"/>
      <p:bldP spid="37949" grpId="2" animBg="1"/>
      <p:bldP spid="37951" grpId="0" animBg="1"/>
      <p:bldP spid="37951" grpId="1" animBg="1"/>
      <p:bldP spid="3795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52400"/>
            <a:ext cx="7772400" cy="1143000"/>
          </a:xfrm>
        </p:spPr>
        <p:txBody>
          <a:bodyPr/>
          <a:lstStyle/>
          <a:p>
            <a:pPr>
              <a:defRPr/>
            </a:pPr>
            <a:r>
              <a:rPr lang="tr-TR" dirty="0" smtClean="0"/>
              <a:t>Diving Supervisor</a:t>
            </a:r>
            <a:endParaRPr lang="en-AU" dirty="0" smtClean="0"/>
          </a:p>
        </p:txBody>
      </p:sp>
      <p:pic>
        <p:nvPicPr>
          <p:cNvPr id="8196" name="Picture 2" descr="C:\Documents and Settings\ssatir\My Documents\tunc\Fotoğraflar\adas-tuzla1\DSC_0208.JPG"/>
          <p:cNvPicPr>
            <a:picLocks noChangeAspect="1" noChangeArrowheads="1"/>
          </p:cNvPicPr>
          <p:nvPr/>
        </p:nvPicPr>
        <p:blipFill>
          <a:blip r:embed="rId2" cstate="email"/>
          <a:srcRect/>
          <a:stretch>
            <a:fillRect/>
          </a:stretch>
        </p:blipFill>
        <p:spPr bwMode="auto">
          <a:xfrm>
            <a:off x="1259632" y="1196752"/>
            <a:ext cx="7302500" cy="4889500"/>
          </a:xfrm>
          <a:prstGeom prst="rect">
            <a:avLst/>
          </a:prstGeom>
          <a:noFill/>
          <a:ln w="9525">
            <a:noFill/>
            <a:miter lim="800000"/>
            <a:headEnd/>
            <a:tailEnd/>
          </a:ln>
        </p:spPr>
      </p:pic>
      <p:pic>
        <p:nvPicPr>
          <p:cNvPr id="5"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20888"/>
            <a:ext cx="8280920" cy="1143000"/>
          </a:xfrm>
        </p:spPr>
        <p:txBody>
          <a:bodyPr>
            <a:normAutofit fontScale="90000"/>
          </a:bodyPr>
          <a:lstStyle/>
          <a:p>
            <a:r>
              <a:rPr lang="tr-TR" dirty="0" smtClean="0"/>
              <a:t>Challenge: </a:t>
            </a:r>
            <a:r>
              <a:rPr lang="tr-TR" i="1" dirty="0" smtClean="0"/>
              <a:t>Complex DCS Modeling in Real Time. </a:t>
            </a:r>
            <a:r>
              <a:rPr lang="tr-TR" i="1" dirty="0" smtClean="0">
                <a:solidFill>
                  <a:srgbClr val="92D050"/>
                </a:solidFill>
              </a:rPr>
              <a:t>i.e. Dive Computers</a:t>
            </a:r>
            <a:r>
              <a:rPr lang="tr-TR" i="1" dirty="0" smtClean="0"/>
              <a:t/>
            </a:r>
            <a:br>
              <a:rPr lang="tr-TR" i="1" dirty="0" smtClean="0"/>
            </a:br>
            <a:r>
              <a:rPr lang="tr-TR" dirty="0" smtClean="0"/>
              <a:t/>
            </a:r>
            <a:br>
              <a:rPr lang="tr-TR" dirty="0" smtClean="0"/>
            </a:br>
            <a:r>
              <a:rPr lang="tr-TR" dirty="0" smtClean="0"/>
              <a:t>Tool: </a:t>
            </a:r>
            <a:r>
              <a:rPr lang="tr-TR" i="1" dirty="0" smtClean="0"/>
              <a:t>PanelMate &amp; Divephone</a:t>
            </a:r>
            <a:endParaRPr lang="en-US" i="1" dirty="0"/>
          </a:p>
        </p:txBody>
      </p:sp>
      <p:pic>
        <p:nvPicPr>
          <p:cNvPr id="4" name="Picture 1" descr="C:\Users\Tamer\Documents\BOSAM_isleri\panelmate banner\innovasub_siyah zemin_trans.png"/>
          <p:cNvPicPr>
            <a:picLocks noChangeAspect="1" noChangeArrowheads="1"/>
          </p:cNvPicPr>
          <p:nvPr/>
        </p:nvPicPr>
        <p:blipFill>
          <a:blip r:embed="rId2" cstate="email"/>
          <a:srcRect/>
          <a:stretch>
            <a:fillRect/>
          </a:stretch>
        </p:blipFill>
        <p:spPr bwMode="auto">
          <a:xfrm>
            <a:off x="179513" y="6165304"/>
            <a:ext cx="2376264" cy="59763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2" name="Picture 10" descr="İSTANBUL BĞAZI TURU 1 (25)"/>
          <p:cNvPicPr>
            <a:picLocks noChangeAspect="1" noChangeArrowheads="1"/>
          </p:cNvPicPr>
          <p:nvPr/>
        </p:nvPicPr>
        <p:blipFill>
          <a:blip r:embed="rId3" cstate="email"/>
          <a:srcRect/>
          <a:stretch>
            <a:fillRect/>
          </a:stretch>
        </p:blipFill>
        <p:spPr bwMode="auto">
          <a:xfrm>
            <a:off x="-3048000" y="-2276475"/>
            <a:ext cx="15240000" cy="11410950"/>
          </a:xfrm>
          <a:prstGeom prst="rect">
            <a:avLst/>
          </a:prstGeom>
          <a:noFill/>
        </p:spPr>
      </p:pic>
      <p:sp>
        <p:nvSpPr>
          <p:cNvPr id="44035" name="TextBox 14"/>
          <p:cNvSpPr txBox="1">
            <a:spLocks noChangeArrowheads="1"/>
          </p:cNvSpPr>
          <p:nvPr/>
        </p:nvSpPr>
        <p:spPr bwMode="auto">
          <a:xfrm>
            <a:off x="0" y="4751388"/>
            <a:ext cx="9144000" cy="1938992"/>
          </a:xfrm>
          <a:prstGeom prst="rect">
            <a:avLst/>
          </a:prstGeom>
          <a:noFill/>
          <a:ln w="9525">
            <a:noFill/>
            <a:miter lim="800000"/>
            <a:headEnd/>
            <a:tailEnd/>
          </a:ln>
        </p:spPr>
        <p:txBody>
          <a:bodyPr>
            <a:spAutoFit/>
          </a:bodyPr>
          <a:lstStyle/>
          <a:p>
            <a:r>
              <a:rPr lang="tr-TR" sz="2400" b="1" i="1" dirty="0"/>
              <a:t>          SPONSORED by:</a:t>
            </a:r>
          </a:p>
          <a:p>
            <a:endParaRPr lang="tr-TR" sz="2400" b="1" i="1" dirty="0"/>
          </a:p>
          <a:p>
            <a:r>
              <a:rPr lang="tr-TR" sz="2400" b="1" i="1" dirty="0"/>
              <a:t>GSU Research Fund</a:t>
            </a:r>
          </a:p>
          <a:p>
            <a:r>
              <a:rPr lang="tr-TR" sz="2400" b="1" i="1" dirty="0"/>
              <a:t>Scientific and Research Council of Turkey</a:t>
            </a:r>
          </a:p>
          <a:p>
            <a:r>
              <a:rPr lang="tr-TR" sz="2400" b="1" i="1" dirty="0"/>
              <a:t>Turkish SME Development and Support Organisation</a:t>
            </a:r>
          </a:p>
        </p:txBody>
      </p:sp>
      <p:sp>
        <p:nvSpPr>
          <p:cNvPr id="44036" name="TextBox 5"/>
          <p:cNvSpPr txBox="1">
            <a:spLocks noChangeArrowheads="1"/>
          </p:cNvSpPr>
          <p:nvPr/>
        </p:nvSpPr>
        <p:spPr bwMode="auto">
          <a:xfrm>
            <a:off x="-1044575" y="836613"/>
            <a:ext cx="8572500" cy="701675"/>
          </a:xfrm>
          <a:prstGeom prst="rect">
            <a:avLst/>
          </a:prstGeom>
          <a:noFill/>
          <a:ln w="9525">
            <a:noFill/>
            <a:miter lim="800000"/>
            <a:headEnd/>
            <a:tailEnd/>
          </a:ln>
        </p:spPr>
        <p:txBody>
          <a:bodyPr>
            <a:spAutoFit/>
          </a:bodyPr>
          <a:lstStyle/>
          <a:p>
            <a:pPr algn="ctr"/>
            <a:r>
              <a:rPr lang="tr-TR" sz="4000" i="1"/>
              <a:t>Thank You...</a:t>
            </a:r>
          </a:p>
        </p:txBody>
      </p:sp>
      <p:pic>
        <p:nvPicPr>
          <p:cNvPr id="44039" name="Picture 6" descr="Galatasaray_Universitesi"/>
          <p:cNvPicPr>
            <a:picLocks noChangeAspect="1" noChangeArrowheads="1"/>
          </p:cNvPicPr>
          <p:nvPr/>
        </p:nvPicPr>
        <p:blipFill>
          <a:blip r:embed="rId4" cstate="email"/>
          <a:srcRect/>
          <a:stretch>
            <a:fillRect/>
          </a:stretch>
        </p:blipFill>
        <p:spPr bwMode="auto">
          <a:xfrm>
            <a:off x="7521575" y="3933056"/>
            <a:ext cx="1622425" cy="2060575"/>
          </a:xfrm>
          <a:prstGeom prst="rect">
            <a:avLst/>
          </a:prstGeom>
          <a:noFill/>
          <a:ln w="9525">
            <a:noFill/>
            <a:miter lim="800000"/>
            <a:headEnd/>
            <a:tailEnd/>
          </a:ln>
        </p:spPr>
      </p:pic>
      <p:pic>
        <p:nvPicPr>
          <p:cNvPr id="44040" name="Picture 2" descr="C:\Users\Tamer\Desktop\diver design\KOSGEB.jpg"/>
          <p:cNvPicPr>
            <a:picLocks noChangeAspect="1" noChangeArrowheads="1"/>
          </p:cNvPicPr>
          <p:nvPr/>
        </p:nvPicPr>
        <p:blipFill>
          <a:blip r:embed="rId5" cstate="email"/>
          <a:srcRect/>
          <a:stretch>
            <a:fillRect/>
          </a:stretch>
        </p:blipFill>
        <p:spPr bwMode="auto">
          <a:xfrm>
            <a:off x="5435600" y="3981450"/>
            <a:ext cx="1782763" cy="1630363"/>
          </a:xfrm>
          <a:prstGeom prst="rect">
            <a:avLst/>
          </a:prstGeom>
          <a:noFill/>
          <a:ln w="9525">
            <a:noFill/>
            <a:miter lim="800000"/>
            <a:headEnd/>
            <a:tailEnd/>
          </a:ln>
        </p:spPr>
      </p:pic>
      <p:pic>
        <p:nvPicPr>
          <p:cNvPr id="44043" name="Picture 11" descr="tübitak_logo"/>
          <p:cNvPicPr>
            <a:picLocks noChangeAspect="1" noChangeArrowheads="1"/>
          </p:cNvPicPr>
          <p:nvPr/>
        </p:nvPicPr>
        <p:blipFill>
          <a:blip r:embed="rId6" cstate="email"/>
          <a:srcRect/>
          <a:stretch>
            <a:fillRect/>
          </a:stretch>
        </p:blipFill>
        <p:spPr bwMode="auto">
          <a:xfrm>
            <a:off x="3779838" y="4005263"/>
            <a:ext cx="1300162" cy="160496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par>
                                <p:cTn id="8" presetID="5" presetClass="entr" presetSubtype="10" fill="hold" nodeType="withEffect">
                                  <p:stCondLst>
                                    <p:cond delay="0"/>
                                  </p:stCondLst>
                                  <p:childTnLst>
                                    <p:set>
                                      <p:cBhvr>
                                        <p:cTn id="9" dur="1" fill="hold">
                                          <p:stCondLst>
                                            <p:cond delay="0"/>
                                          </p:stCondLst>
                                        </p:cTn>
                                        <p:tgtEl>
                                          <p:spTgt spid="44043"/>
                                        </p:tgtEl>
                                        <p:attrNameLst>
                                          <p:attrName>style.visibility</p:attrName>
                                        </p:attrNameLst>
                                      </p:cBhvr>
                                      <p:to>
                                        <p:strVal val="visible"/>
                                      </p:to>
                                    </p:set>
                                    <p:animEffect transition="in" filter="checkerboard(across)">
                                      <p:cBhvr>
                                        <p:cTn id="10" dur="500"/>
                                        <p:tgtEl>
                                          <p:spTgt spid="44043"/>
                                        </p:tgtEl>
                                      </p:cBhvr>
                                    </p:animEffect>
                                  </p:childTnLst>
                                </p:cTn>
                              </p:par>
                              <p:par>
                                <p:cTn id="11" presetID="5" presetClass="entr" presetSubtype="10" fill="hold" nodeType="withEffect">
                                  <p:stCondLst>
                                    <p:cond delay="0"/>
                                  </p:stCondLst>
                                  <p:childTnLst>
                                    <p:set>
                                      <p:cBhvr>
                                        <p:cTn id="12" dur="1" fill="hold">
                                          <p:stCondLst>
                                            <p:cond delay="0"/>
                                          </p:stCondLst>
                                        </p:cTn>
                                        <p:tgtEl>
                                          <p:spTgt spid="44040"/>
                                        </p:tgtEl>
                                        <p:attrNameLst>
                                          <p:attrName>style.visibility</p:attrName>
                                        </p:attrNameLst>
                                      </p:cBhvr>
                                      <p:to>
                                        <p:strVal val="visible"/>
                                      </p:to>
                                    </p:set>
                                    <p:animEffect transition="in" filter="checkerboard(across)">
                                      <p:cBhvr>
                                        <p:cTn id="13" dur="500"/>
                                        <p:tgtEl>
                                          <p:spTgt spid="44040"/>
                                        </p:tgtEl>
                                      </p:cBhvr>
                                    </p:animEffect>
                                  </p:childTnLst>
                                </p:cTn>
                              </p:par>
                              <p:par>
                                <p:cTn id="14" presetID="5" presetClass="entr" presetSubtype="10" fill="hold" nodeType="withEffect">
                                  <p:stCondLst>
                                    <p:cond delay="0"/>
                                  </p:stCondLst>
                                  <p:childTnLst>
                                    <p:set>
                                      <p:cBhvr>
                                        <p:cTn id="15" dur="1" fill="hold">
                                          <p:stCondLst>
                                            <p:cond delay="0"/>
                                          </p:stCondLst>
                                        </p:cTn>
                                        <p:tgtEl>
                                          <p:spTgt spid="44039"/>
                                        </p:tgtEl>
                                        <p:attrNameLst>
                                          <p:attrName>style.visibility</p:attrName>
                                        </p:attrNameLst>
                                      </p:cBhvr>
                                      <p:to>
                                        <p:strVal val="visible"/>
                                      </p:to>
                                    </p:set>
                                    <p:animEffect transition="in" filter="checkerboard(across)">
                                      <p:cBhvr>
                                        <p:cTn id="16" dur="500"/>
                                        <p:tgtEl>
                                          <p:spTgt spid="4403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4035"/>
                                        </p:tgtEl>
                                        <p:attrNameLst>
                                          <p:attrName>style.visibility</p:attrName>
                                        </p:attrNameLst>
                                      </p:cBhvr>
                                      <p:to>
                                        <p:strVal val="visible"/>
                                      </p:to>
                                    </p:set>
                                    <p:animEffect transition="in" filter="checkerboard(across)">
                                      <p:cBhvr>
                                        <p:cTn id="19"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
          <p:cNvSpPr>
            <a:spLocks noGrp="1" noChangeArrowheads="1"/>
          </p:cNvSpPr>
          <p:nvPr>
            <p:ph type="title"/>
          </p:nvPr>
        </p:nvSpPr>
        <p:spPr>
          <a:xfrm>
            <a:off x="500034" y="44624"/>
            <a:ext cx="8229600" cy="1143000"/>
          </a:xfrm>
        </p:spPr>
        <p:txBody>
          <a:bodyPr/>
          <a:lstStyle/>
          <a:p>
            <a:pPr eaLnBrk="1" hangingPunct="1"/>
            <a:r>
              <a:rPr lang="tr-TR" dirty="0" smtClean="0"/>
              <a:t>Diving Documentation</a:t>
            </a:r>
          </a:p>
        </p:txBody>
      </p:sp>
      <p:sp>
        <p:nvSpPr>
          <p:cNvPr id="7" name="TextBox 6"/>
          <p:cNvSpPr txBox="1"/>
          <p:nvPr/>
        </p:nvSpPr>
        <p:spPr>
          <a:xfrm>
            <a:off x="1331640" y="1052736"/>
            <a:ext cx="7314397" cy="5816977"/>
          </a:xfrm>
          <a:prstGeom prst="rect">
            <a:avLst/>
          </a:prstGeom>
          <a:noFill/>
        </p:spPr>
        <p:txBody>
          <a:bodyPr wrap="square" rtlCol="0">
            <a:spAutoFit/>
          </a:bodyPr>
          <a:lstStyle/>
          <a:p>
            <a:r>
              <a:rPr lang="tr-TR" sz="2800" b="1" dirty="0" smtClean="0"/>
              <a:t>Dive Supervisor Records: </a:t>
            </a:r>
          </a:p>
          <a:p>
            <a:pPr>
              <a:buFont typeface="Arial" pitchFamily="34" charset="0"/>
              <a:buChar char="•"/>
            </a:pPr>
            <a:r>
              <a:rPr lang="tr-TR" sz="2800" dirty="0" smtClean="0">
                <a:solidFill>
                  <a:schemeClr val="accent3">
                    <a:lumMod val="40000"/>
                    <a:lumOff val="60000"/>
                  </a:schemeClr>
                </a:solidFill>
              </a:rPr>
              <a:t>Dive Plan</a:t>
            </a:r>
          </a:p>
          <a:p>
            <a:pPr>
              <a:buFont typeface="Arial" pitchFamily="34" charset="0"/>
              <a:buChar char="•"/>
            </a:pPr>
            <a:r>
              <a:rPr lang="tr-TR" sz="2800" dirty="0" smtClean="0">
                <a:solidFill>
                  <a:schemeClr val="accent3">
                    <a:lumMod val="40000"/>
                    <a:lumOff val="60000"/>
                  </a:schemeClr>
                </a:solidFill>
              </a:rPr>
              <a:t>Emergency Plan</a:t>
            </a:r>
          </a:p>
          <a:p>
            <a:pPr>
              <a:buFont typeface="Arial" pitchFamily="34" charset="0"/>
              <a:buChar char="•"/>
            </a:pPr>
            <a:r>
              <a:rPr lang="tr-TR" sz="2800" dirty="0" smtClean="0">
                <a:solidFill>
                  <a:schemeClr val="accent3">
                    <a:lumMod val="40000"/>
                    <a:lumOff val="60000"/>
                  </a:schemeClr>
                </a:solidFill>
              </a:rPr>
              <a:t>Risk Assessment</a:t>
            </a:r>
          </a:p>
          <a:p>
            <a:pPr>
              <a:buFont typeface="Arial" pitchFamily="34" charset="0"/>
              <a:buChar char="•"/>
            </a:pPr>
            <a:r>
              <a:rPr lang="tr-TR" sz="2800" dirty="0" smtClean="0">
                <a:solidFill>
                  <a:schemeClr val="accent3">
                    <a:lumMod val="40000"/>
                    <a:lumOff val="60000"/>
                  </a:schemeClr>
                </a:solidFill>
              </a:rPr>
              <a:t>Dive gear repair/maintenance documents</a:t>
            </a:r>
          </a:p>
          <a:p>
            <a:pPr>
              <a:buFont typeface="Arial" pitchFamily="34" charset="0"/>
              <a:buChar char="•"/>
            </a:pPr>
            <a:r>
              <a:rPr lang="tr-TR" sz="2800" dirty="0" smtClean="0">
                <a:solidFill>
                  <a:srgbClr val="FF0000"/>
                </a:solidFill>
              </a:rPr>
              <a:t>Checklists</a:t>
            </a:r>
          </a:p>
          <a:p>
            <a:pPr>
              <a:buFont typeface="Arial" pitchFamily="34" charset="0"/>
              <a:buChar char="•"/>
            </a:pPr>
            <a:r>
              <a:rPr lang="tr-TR" sz="2800" dirty="0" smtClean="0">
                <a:solidFill>
                  <a:srgbClr val="00B0F0"/>
                </a:solidFill>
              </a:rPr>
              <a:t>Dive record</a:t>
            </a:r>
          </a:p>
          <a:p>
            <a:pPr>
              <a:buFont typeface="Arial" pitchFamily="34" charset="0"/>
              <a:buChar char="•"/>
            </a:pPr>
            <a:r>
              <a:rPr lang="tr-TR" sz="2800" dirty="0" smtClean="0">
                <a:solidFill>
                  <a:srgbClr val="00B0F0"/>
                </a:solidFill>
              </a:rPr>
              <a:t>Dive Comtrol Panel use</a:t>
            </a:r>
          </a:p>
          <a:p>
            <a:pPr>
              <a:buFont typeface="Arial" pitchFamily="34" charset="0"/>
              <a:buChar char="•"/>
            </a:pPr>
            <a:r>
              <a:rPr lang="tr-TR" sz="2800" dirty="0" smtClean="0">
                <a:solidFill>
                  <a:srgbClr val="00B0F0"/>
                </a:solidFill>
              </a:rPr>
              <a:t>Communication</a:t>
            </a:r>
          </a:p>
          <a:p>
            <a:pPr>
              <a:buFont typeface="Arial" pitchFamily="34" charset="0"/>
              <a:buChar char="•"/>
            </a:pPr>
            <a:r>
              <a:rPr lang="tr-TR" sz="2800" dirty="0" smtClean="0">
                <a:solidFill>
                  <a:srgbClr val="92D050"/>
                </a:solidFill>
              </a:rPr>
              <a:t>Logbook approvals</a:t>
            </a:r>
          </a:p>
          <a:p>
            <a:pPr>
              <a:buFont typeface="Arial" pitchFamily="34" charset="0"/>
              <a:buChar char="•"/>
            </a:pPr>
            <a:r>
              <a:rPr lang="tr-TR" sz="2800" dirty="0" smtClean="0">
                <a:solidFill>
                  <a:srgbClr val="92D050"/>
                </a:solidFill>
              </a:rPr>
              <a:t>Dive Journals</a:t>
            </a:r>
          </a:p>
          <a:p>
            <a:pPr>
              <a:buFont typeface="Arial" pitchFamily="34" charset="0"/>
              <a:buChar char="•"/>
            </a:pPr>
            <a:r>
              <a:rPr lang="tr-TR" sz="2800" dirty="0" smtClean="0">
                <a:solidFill>
                  <a:srgbClr val="92D050"/>
                </a:solidFill>
              </a:rPr>
              <a:t>Job Reports</a:t>
            </a:r>
          </a:p>
          <a:p>
            <a:endParaRPr lang="tr-TR" dirty="0" smtClean="0"/>
          </a:p>
          <a:p>
            <a:endParaRPr lang="tr-TR" dirty="0"/>
          </a:p>
        </p:txBody>
      </p:sp>
      <p:pic>
        <p:nvPicPr>
          <p:cNvPr id="4" name="Picture 1" descr="C:\Users\Tamer\Documents\BOSAM_isleri\panelmate banner\innovasub_siyah zemin_trans.png"/>
          <p:cNvPicPr>
            <a:picLocks noChangeAspect="1" noChangeArrowheads="1"/>
          </p:cNvPicPr>
          <p:nvPr/>
        </p:nvPicPr>
        <p:blipFill>
          <a:blip r:embed="rId3"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9552" y="-171400"/>
            <a:ext cx="7772400" cy="1143000"/>
          </a:xfrm>
        </p:spPr>
        <p:txBody>
          <a:bodyPr/>
          <a:lstStyle/>
          <a:p>
            <a:pPr>
              <a:defRPr/>
            </a:pPr>
            <a:r>
              <a:rPr lang="tr-TR" dirty="0" smtClean="0"/>
              <a:t>Diving Supervisor</a:t>
            </a:r>
            <a:endParaRPr lang="en-AU" dirty="0" smtClean="0"/>
          </a:p>
        </p:txBody>
      </p:sp>
      <p:pic>
        <p:nvPicPr>
          <p:cNvPr id="10244" name="Picture 2" descr="C:\Documents and Settings\ssatir\My Documents\tunc\Fotoğraflar\adas tuzla resimler\DSC_0417.JPG"/>
          <p:cNvPicPr>
            <a:picLocks noChangeAspect="1" noChangeArrowheads="1"/>
          </p:cNvPicPr>
          <p:nvPr/>
        </p:nvPicPr>
        <p:blipFill>
          <a:blip r:embed="rId2" cstate="email"/>
          <a:srcRect/>
          <a:stretch>
            <a:fillRect/>
          </a:stretch>
        </p:blipFill>
        <p:spPr bwMode="auto">
          <a:xfrm>
            <a:off x="909796" y="1124745"/>
            <a:ext cx="3374171" cy="5040560"/>
          </a:xfrm>
          <a:prstGeom prst="rect">
            <a:avLst/>
          </a:prstGeom>
          <a:noFill/>
          <a:ln w="9525">
            <a:noFill/>
            <a:miter lim="800000"/>
            <a:headEnd/>
            <a:tailEnd/>
          </a:ln>
        </p:spPr>
      </p:pic>
      <p:pic>
        <p:nvPicPr>
          <p:cNvPr id="10245" name="Picture 3" descr="C:\Documents and Settings\ssatir\My Documents\tunc\Fotoğraflar\adas tuzla resimler\DSC_0418.JPG"/>
          <p:cNvPicPr>
            <a:picLocks noChangeAspect="1" noChangeArrowheads="1"/>
          </p:cNvPicPr>
          <p:nvPr/>
        </p:nvPicPr>
        <p:blipFill>
          <a:blip r:embed="rId3" cstate="email"/>
          <a:srcRect/>
          <a:stretch>
            <a:fillRect/>
          </a:stretch>
        </p:blipFill>
        <p:spPr bwMode="auto">
          <a:xfrm>
            <a:off x="5076056" y="1124744"/>
            <a:ext cx="3384376" cy="5055805"/>
          </a:xfrm>
          <a:prstGeom prst="rect">
            <a:avLst/>
          </a:prstGeom>
          <a:noFill/>
          <a:ln w="9525">
            <a:noFill/>
            <a:miter lim="800000"/>
            <a:headEnd/>
            <a:tailEnd/>
          </a:ln>
        </p:spPr>
      </p:pic>
      <p:pic>
        <p:nvPicPr>
          <p:cNvPr id="6"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179513" y="6165304"/>
            <a:ext cx="2376264" cy="597631"/>
          </a:xfrm>
          <a:prstGeom prst="rect">
            <a:avLst/>
          </a:prstGeom>
          <a:noFill/>
        </p:spPr>
      </p:pic>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Our Solution</a:t>
            </a:r>
            <a:endParaRPr lang="en-US" dirty="0"/>
          </a:p>
        </p:txBody>
      </p:sp>
      <p:pic>
        <p:nvPicPr>
          <p:cNvPr id="20481" name="Picture 1"/>
          <p:cNvPicPr>
            <a:picLocks noChangeAspect="1" noChangeArrowheads="1"/>
          </p:cNvPicPr>
          <p:nvPr/>
        </p:nvPicPr>
        <p:blipFill>
          <a:blip r:embed="rId3" cstate="email"/>
          <a:srcRect/>
          <a:stretch>
            <a:fillRect/>
          </a:stretch>
        </p:blipFill>
        <p:spPr bwMode="auto">
          <a:xfrm>
            <a:off x="827585" y="1556793"/>
            <a:ext cx="3456384" cy="5001570"/>
          </a:xfrm>
          <a:prstGeom prst="rect">
            <a:avLst/>
          </a:prstGeom>
          <a:noFill/>
          <a:ln w="9525">
            <a:noFill/>
            <a:miter lim="800000"/>
            <a:headEnd/>
            <a:tailEnd/>
          </a:ln>
          <a:effectLst>
            <a:outerShdw blurRad="444500" dist="203200" dir="4200000" sx="98000" sy="98000" algn="tl" rotWithShape="0">
              <a:schemeClr val="tx1">
                <a:alpha val="58000"/>
              </a:schemeClr>
            </a:outerShdw>
          </a:effectLst>
        </p:spPr>
      </p:pic>
      <p:pic>
        <p:nvPicPr>
          <p:cNvPr id="20483" name="Picture 3" descr="C:\Users\Tamer\Desktop\dvd arka kapak.jpg"/>
          <p:cNvPicPr>
            <a:picLocks noChangeAspect="1" noChangeArrowheads="1"/>
          </p:cNvPicPr>
          <p:nvPr/>
        </p:nvPicPr>
        <p:blipFill>
          <a:blip r:embed="rId4" cstate="email"/>
          <a:srcRect/>
          <a:stretch>
            <a:fillRect/>
          </a:stretch>
        </p:blipFill>
        <p:spPr bwMode="auto">
          <a:xfrm>
            <a:off x="4932040" y="1844824"/>
            <a:ext cx="3483337" cy="4392488"/>
          </a:xfrm>
          <a:prstGeom prst="rect">
            <a:avLst/>
          </a:prstGeom>
          <a:noFill/>
          <a:effectLst>
            <a:outerShdw blurRad="673100" dist="12700" dir="9900000" sx="96000" sy="96000" algn="ctr" rotWithShape="0">
              <a:schemeClr val="tx1">
                <a:alpha val="94000"/>
              </a:schemeClr>
            </a:outerShdw>
          </a:effectLst>
        </p:spPr>
      </p:pic>
      <p:pic>
        <p:nvPicPr>
          <p:cNvPr id="5" name="Picture 1" descr="C:\Users\Tamer\Documents\BOSAM_isleri\panelmate banner\innovasub_siyah zemin_trans.png"/>
          <p:cNvPicPr>
            <a:picLocks noChangeAspect="1" noChangeArrowheads="1"/>
          </p:cNvPicPr>
          <p:nvPr/>
        </p:nvPicPr>
        <p:blipFill>
          <a:blip r:embed="rId5"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596" y="571480"/>
            <a:ext cx="8229600" cy="1143000"/>
          </a:xfrm>
        </p:spPr>
        <p:txBody>
          <a:bodyPr/>
          <a:lstStyle/>
          <a:p>
            <a:r>
              <a:rPr lang="tr-TR" dirty="0" smtClean="0"/>
              <a:t>Dive Control Panels</a:t>
            </a:r>
            <a:endParaRPr lang="tr-TR" dirty="0"/>
          </a:p>
        </p:txBody>
      </p:sp>
      <p:pic>
        <p:nvPicPr>
          <p:cNvPr id="4" name="Picture 4" descr="amron-8225-front"/>
          <p:cNvPicPr>
            <a:picLocks noChangeAspect="1" noChangeArrowheads="1"/>
          </p:cNvPicPr>
          <p:nvPr/>
        </p:nvPicPr>
        <p:blipFill>
          <a:blip r:embed="rId3" cstate="email"/>
          <a:srcRect/>
          <a:stretch>
            <a:fillRect/>
          </a:stretch>
        </p:blipFill>
        <p:spPr bwMode="auto">
          <a:xfrm>
            <a:off x="250825" y="2132856"/>
            <a:ext cx="2381250" cy="2838450"/>
          </a:xfrm>
          <a:prstGeom prst="rect">
            <a:avLst/>
          </a:prstGeom>
          <a:noFill/>
          <a:ln w="9525">
            <a:noFill/>
            <a:miter lim="800000"/>
            <a:headEnd/>
            <a:tailEnd/>
          </a:ln>
        </p:spPr>
      </p:pic>
      <p:pic>
        <p:nvPicPr>
          <p:cNvPr id="5" name="Picture 7" descr="dsi-KMACS%205"/>
          <p:cNvPicPr>
            <a:picLocks noChangeAspect="1" noChangeArrowheads="1"/>
          </p:cNvPicPr>
          <p:nvPr/>
        </p:nvPicPr>
        <p:blipFill>
          <a:blip r:embed="rId4" cstate="email"/>
          <a:srcRect/>
          <a:stretch>
            <a:fillRect/>
          </a:stretch>
        </p:blipFill>
        <p:spPr bwMode="auto">
          <a:xfrm>
            <a:off x="3559175" y="2190006"/>
            <a:ext cx="2381250" cy="2781300"/>
          </a:xfrm>
          <a:prstGeom prst="rect">
            <a:avLst/>
          </a:prstGeom>
          <a:noFill/>
          <a:ln w="9525">
            <a:noFill/>
            <a:miter lim="800000"/>
            <a:headEnd/>
            <a:tailEnd/>
          </a:ln>
        </p:spPr>
      </p:pic>
      <p:pic>
        <p:nvPicPr>
          <p:cNvPr id="6" name="Picture 9" descr="612-2%20Diver"/>
          <p:cNvPicPr>
            <a:picLocks noChangeAspect="1" noChangeArrowheads="1"/>
          </p:cNvPicPr>
          <p:nvPr/>
        </p:nvPicPr>
        <p:blipFill>
          <a:blip r:embed="rId5" cstate="email"/>
          <a:srcRect/>
          <a:stretch>
            <a:fillRect/>
          </a:stretch>
        </p:blipFill>
        <p:spPr bwMode="auto">
          <a:xfrm>
            <a:off x="6732438" y="2178384"/>
            <a:ext cx="2088034" cy="2784045"/>
          </a:xfrm>
          <a:prstGeom prst="rect">
            <a:avLst/>
          </a:prstGeom>
          <a:noFill/>
          <a:ln w="9525">
            <a:noFill/>
            <a:miter lim="800000"/>
            <a:headEnd/>
            <a:tailEnd/>
          </a:ln>
        </p:spPr>
      </p:pic>
      <p:sp>
        <p:nvSpPr>
          <p:cNvPr id="8" name="TextBox 7"/>
          <p:cNvSpPr txBox="1"/>
          <p:nvPr/>
        </p:nvSpPr>
        <p:spPr>
          <a:xfrm>
            <a:off x="4427984" y="6021288"/>
            <a:ext cx="5544616" cy="584775"/>
          </a:xfrm>
          <a:prstGeom prst="rect">
            <a:avLst/>
          </a:prstGeom>
          <a:noFill/>
        </p:spPr>
        <p:txBody>
          <a:bodyPr wrap="square" rtlCol="0">
            <a:spAutoFit/>
          </a:bodyPr>
          <a:lstStyle/>
          <a:p>
            <a:r>
              <a:rPr lang="tr-TR" sz="3200" i="1" dirty="0" smtClean="0"/>
              <a:t>is there  a problem?</a:t>
            </a:r>
            <a:endParaRPr lang="en-US" sz="3200" i="1" dirty="0"/>
          </a:p>
        </p:txBody>
      </p:sp>
      <p:sp>
        <p:nvSpPr>
          <p:cNvPr id="9" name="TextBox 8"/>
          <p:cNvSpPr txBox="1"/>
          <p:nvPr/>
        </p:nvSpPr>
        <p:spPr>
          <a:xfrm>
            <a:off x="1763688" y="5220489"/>
            <a:ext cx="6083717" cy="584775"/>
          </a:xfrm>
          <a:prstGeom prst="rect">
            <a:avLst/>
          </a:prstGeom>
          <a:noFill/>
        </p:spPr>
        <p:txBody>
          <a:bodyPr wrap="none" rtlCol="0">
            <a:spAutoFit/>
          </a:bodyPr>
          <a:lstStyle/>
          <a:p>
            <a:r>
              <a:rPr lang="tr-TR" sz="3200" dirty="0" smtClean="0"/>
              <a:t>Simple, mechanical and reliable</a:t>
            </a:r>
            <a:endParaRPr lang="en-US" sz="3200" dirty="0"/>
          </a:p>
        </p:txBody>
      </p:sp>
      <p:pic>
        <p:nvPicPr>
          <p:cNvPr id="10" name="Picture 1" descr="C:\Users\Tamer\Documents\BOSAM_isleri\panelmate banner\innovasub_siyah zemin_trans.png"/>
          <p:cNvPicPr>
            <a:picLocks noChangeAspect="1" noChangeArrowheads="1"/>
          </p:cNvPicPr>
          <p:nvPr/>
        </p:nvPicPr>
        <p:blipFill>
          <a:blip r:embed="rId6"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tr-TR" dirty="0" smtClean="0"/>
              <a:t>Our Panels</a:t>
            </a:r>
            <a:endParaRPr lang="en-US" dirty="0"/>
          </a:p>
        </p:txBody>
      </p:sp>
      <p:pic>
        <p:nvPicPr>
          <p:cNvPr id="6" name="Picture 1" descr="C:\Users\Tamer\Documents\BOSAM_isleri\panelmate banner\innovasub_siyah zemin_trans.png"/>
          <p:cNvPicPr>
            <a:picLocks noChangeAspect="1" noChangeArrowheads="1"/>
          </p:cNvPicPr>
          <p:nvPr/>
        </p:nvPicPr>
        <p:blipFill>
          <a:blip r:embed="rId2" cstate="email"/>
          <a:srcRect/>
          <a:stretch>
            <a:fillRect/>
          </a:stretch>
        </p:blipFill>
        <p:spPr bwMode="auto">
          <a:xfrm>
            <a:off x="179513" y="6165304"/>
            <a:ext cx="2376264" cy="597631"/>
          </a:xfrm>
          <a:prstGeom prst="rect">
            <a:avLst/>
          </a:prstGeom>
          <a:noFill/>
        </p:spPr>
      </p:pic>
      <p:pic>
        <p:nvPicPr>
          <p:cNvPr id="18433" name="Picture 1"/>
          <p:cNvPicPr>
            <a:picLocks noChangeAspect="1" noChangeArrowheads="1"/>
          </p:cNvPicPr>
          <p:nvPr/>
        </p:nvPicPr>
        <p:blipFill>
          <a:blip r:embed="rId3" cstate="print"/>
          <a:srcRect/>
          <a:stretch>
            <a:fillRect/>
          </a:stretch>
        </p:blipFill>
        <p:spPr bwMode="auto">
          <a:xfrm>
            <a:off x="5292080" y="908720"/>
            <a:ext cx="2448272" cy="2418951"/>
          </a:xfrm>
          <a:prstGeom prst="rect">
            <a:avLst/>
          </a:prstGeom>
          <a:noFill/>
          <a:ln w="9525">
            <a:noFill/>
            <a:miter lim="800000"/>
            <a:headEnd/>
            <a:tailEnd/>
          </a:ln>
          <a:effectLst/>
        </p:spPr>
      </p:pic>
      <p:pic>
        <p:nvPicPr>
          <p:cNvPr id="18434" name="Picture 2"/>
          <p:cNvPicPr>
            <a:picLocks noChangeAspect="1" noChangeArrowheads="1"/>
          </p:cNvPicPr>
          <p:nvPr/>
        </p:nvPicPr>
        <p:blipFill>
          <a:blip r:embed="rId4" cstate="print"/>
          <a:srcRect/>
          <a:stretch>
            <a:fillRect/>
          </a:stretch>
        </p:blipFill>
        <p:spPr bwMode="auto">
          <a:xfrm>
            <a:off x="4788025" y="3645024"/>
            <a:ext cx="2304256" cy="227666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5" cstate="print"/>
          <a:srcRect/>
          <a:stretch>
            <a:fillRect/>
          </a:stretch>
        </p:blipFill>
        <p:spPr bwMode="auto">
          <a:xfrm>
            <a:off x="1547664" y="1051874"/>
            <a:ext cx="2304256" cy="2276659"/>
          </a:xfrm>
          <a:prstGeom prst="rect">
            <a:avLst/>
          </a:prstGeom>
          <a:noFill/>
          <a:ln w="9525">
            <a:noFill/>
            <a:miter lim="800000"/>
            <a:headEnd/>
            <a:tailEnd/>
          </a:ln>
          <a:effectLst/>
        </p:spPr>
      </p:pic>
      <p:pic>
        <p:nvPicPr>
          <p:cNvPr id="3" name="Picture 2" descr="http://www.innovasub.net/wp-content/uploads/2011/11/air_control_system_MK_vii.jpg"/>
          <p:cNvPicPr>
            <a:picLocks noChangeAspect="1" noChangeArrowheads="1"/>
          </p:cNvPicPr>
          <p:nvPr/>
        </p:nvPicPr>
        <p:blipFill>
          <a:blip r:embed="rId6" cstate="print"/>
          <a:srcRect/>
          <a:stretch>
            <a:fillRect/>
          </a:stretch>
        </p:blipFill>
        <p:spPr bwMode="auto">
          <a:xfrm>
            <a:off x="1475656" y="3429000"/>
            <a:ext cx="2324435" cy="254816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tr-TR" dirty="0" smtClean="0"/>
              <a:t>Our Mistakes</a:t>
            </a:r>
            <a:endParaRPr lang="en-US" dirty="0"/>
          </a:p>
        </p:txBody>
      </p:sp>
      <p:pic>
        <p:nvPicPr>
          <p:cNvPr id="21508" name="Picture 2" descr="C:\Ddisk\tubitak_panel\ikincidonem\BEST\DSC_0332.JPG"/>
          <p:cNvPicPr>
            <a:picLocks noChangeAspect="1" noChangeArrowheads="1"/>
          </p:cNvPicPr>
          <p:nvPr/>
        </p:nvPicPr>
        <p:blipFill>
          <a:blip r:embed="rId2" cstate="email"/>
          <a:srcRect/>
          <a:stretch>
            <a:fillRect/>
          </a:stretch>
        </p:blipFill>
        <p:spPr bwMode="auto">
          <a:xfrm>
            <a:off x="251520" y="2420888"/>
            <a:ext cx="4160837" cy="2786063"/>
          </a:xfrm>
          <a:prstGeom prst="rect">
            <a:avLst/>
          </a:prstGeom>
          <a:noFill/>
          <a:ln w="28575">
            <a:solidFill>
              <a:schemeClr val="tx1"/>
            </a:solidFill>
            <a:miter lim="800000"/>
            <a:headEnd/>
            <a:tailEnd/>
          </a:ln>
        </p:spPr>
      </p:pic>
      <p:pic>
        <p:nvPicPr>
          <p:cNvPr id="21509" name="Picture 3" descr="C:\Ddisk\tubitak_panel\ikincidonem\BEST\DSC_0418.JPG"/>
          <p:cNvPicPr>
            <a:picLocks noChangeAspect="1" noChangeArrowheads="1"/>
          </p:cNvPicPr>
          <p:nvPr/>
        </p:nvPicPr>
        <p:blipFill>
          <a:blip r:embed="rId3" cstate="email"/>
          <a:srcRect/>
          <a:stretch>
            <a:fillRect/>
          </a:stretch>
        </p:blipFill>
        <p:spPr bwMode="auto">
          <a:xfrm>
            <a:off x="4499992" y="2420888"/>
            <a:ext cx="4268787" cy="2857500"/>
          </a:xfrm>
          <a:prstGeom prst="rect">
            <a:avLst/>
          </a:prstGeom>
          <a:noFill/>
          <a:ln w="19050">
            <a:solidFill>
              <a:schemeClr val="tx1"/>
            </a:solidFill>
            <a:miter lim="800000"/>
            <a:headEnd/>
            <a:tailEnd/>
          </a:ln>
        </p:spPr>
      </p:pic>
      <p:pic>
        <p:nvPicPr>
          <p:cNvPr id="5" name="Picture 1" descr="C:\Users\Tamer\Documents\BOSAM_isleri\panelmate banner\innovasub_siyah zemin_trans.png"/>
          <p:cNvPicPr>
            <a:picLocks noChangeAspect="1" noChangeArrowheads="1"/>
          </p:cNvPicPr>
          <p:nvPr/>
        </p:nvPicPr>
        <p:blipFill>
          <a:blip r:embed="rId4" cstate="email"/>
          <a:srcRect/>
          <a:stretch>
            <a:fillRect/>
          </a:stretch>
        </p:blipFill>
        <p:spPr bwMode="auto">
          <a:xfrm>
            <a:off x="179513" y="6165304"/>
            <a:ext cx="2376264" cy="59763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1945</TotalTime>
  <Words>792</Words>
  <Application>Microsoft Office PowerPoint</Application>
  <PresentationFormat>On-screen Show (4:3)</PresentationFormat>
  <Paragraphs>193</Paragraphs>
  <Slides>31</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Technic</vt:lpstr>
      <vt:lpstr>Equation</vt:lpstr>
      <vt:lpstr>Panel  Mate:  A  Surface  Based  Dive  Computer  for  Commercial  Diving  Operations </vt:lpstr>
      <vt:lpstr>Slide 2</vt:lpstr>
      <vt:lpstr>Diving Supervisor</vt:lpstr>
      <vt:lpstr>Diving Documentation</vt:lpstr>
      <vt:lpstr>Diving Supervisor</vt:lpstr>
      <vt:lpstr>Our Solution</vt:lpstr>
      <vt:lpstr>Dive Control Panels</vt:lpstr>
      <vt:lpstr>Our Panels</vt:lpstr>
      <vt:lpstr>Our Mistakes</vt:lpstr>
      <vt:lpstr>Slide 10</vt:lpstr>
      <vt:lpstr>Slide 11</vt:lpstr>
      <vt:lpstr>Slide 12</vt:lpstr>
      <vt:lpstr>Slide 13</vt:lpstr>
      <vt:lpstr>Slide 14</vt:lpstr>
      <vt:lpstr>Slide 15</vt:lpstr>
      <vt:lpstr>Slide 16</vt:lpstr>
      <vt:lpstr>Slide 17</vt:lpstr>
      <vt:lpstr>Slide 18</vt:lpstr>
      <vt:lpstr>Slide 19</vt:lpstr>
      <vt:lpstr>DCS Modeling</vt:lpstr>
      <vt:lpstr>Cluster Analysis - Examples</vt:lpstr>
      <vt:lpstr>Cluster Analysis - Examples</vt:lpstr>
      <vt:lpstr>Cluster Analysis - Definition</vt:lpstr>
      <vt:lpstr>Cluster Analysis - Conclusion</vt:lpstr>
      <vt:lpstr>Cluster Analysis - Conclusion</vt:lpstr>
      <vt:lpstr>Venous Bubble Scenario</vt:lpstr>
      <vt:lpstr>Arterial Bubble Scenario</vt:lpstr>
      <vt:lpstr>Heart  Shunt</vt:lpstr>
      <vt:lpstr>Pulmonary Shunts</vt:lpstr>
      <vt:lpstr>Challenge: Complex DCS Modeling in Real Time. i.e. Dive Computers  Tool: PanelMate &amp; Divephone</vt:lpstr>
      <vt:lpstr>Slide 31</vt:lpstr>
    </vt:vector>
  </TitlesOfParts>
  <Company>TURBO A.Ş.</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Dalış Bilgisayarı</dc:title>
  <dc:creator>CASPER</dc:creator>
  <cp:lastModifiedBy>Tamer</cp:lastModifiedBy>
  <cp:revision>131</cp:revision>
  <dcterms:created xsi:type="dcterms:W3CDTF">2010-10-13T12:31:37Z</dcterms:created>
  <dcterms:modified xsi:type="dcterms:W3CDTF">2012-02-14T12:32:46Z</dcterms:modified>
</cp:coreProperties>
</file>